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00"/>
  </p:notesMasterIdLst>
  <p:sldIdLst>
    <p:sldId id="258" r:id="rId2"/>
    <p:sldId id="259" r:id="rId3"/>
    <p:sldId id="413" r:id="rId4"/>
    <p:sldId id="1037" r:id="rId5"/>
    <p:sldId id="1033" r:id="rId6"/>
    <p:sldId id="1038" r:id="rId7"/>
    <p:sldId id="1040" r:id="rId8"/>
    <p:sldId id="1041" r:id="rId9"/>
    <p:sldId id="872" r:id="rId10"/>
    <p:sldId id="884" r:id="rId11"/>
    <p:sldId id="885" r:id="rId12"/>
    <p:sldId id="1071" r:id="rId13"/>
    <p:sldId id="874" r:id="rId14"/>
    <p:sldId id="875" r:id="rId15"/>
    <p:sldId id="1047" r:id="rId16"/>
    <p:sldId id="1045" r:id="rId17"/>
    <p:sldId id="1048" r:id="rId18"/>
    <p:sldId id="1052" r:id="rId19"/>
    <p:sldId id="1039" r:id="rId20"/>
    <p:sldId id="859" r:id="rId21"/>
    <p:sldId id="860" r:id="rId22"/>
    <p:sldId id="861" r:id="rId23"/>
    <p:sldId id="862" r:id="rId24"/>
    <p:sldId id="864" r:id="rId25"/>
    <p:sldId id="865" r:id="rId26"/>
    <p:sldId id="866" r:id="rId27"/>
    <p:sldId id="869" r:id="rId28"/>
    <p:sldId id="870" r:id="rId29"/>
    <p:sldId id="844" r:id="rId30"/>
    <p:sldId id="845" r:id="rId31"/>
    <p:sldId id="846" r:id="rId32"/>
    <p:sldId id="847" r:id="rId33"/>
    <p:sldId id="848" r:id="rId34"/>
    <p:sldId id="849" r:id="rId35"/>
    <p:sldId id="850" r:id="rId36"/>
    <p:sldId id="851" r:id="rId37"/>
    <p:sldId id="852" r:id="rId38"/>
    <p:sldId id="853" r:id="rId39"/>
    <p:sldId id="854" r:id="rId40"/>
    <p:sldId id="886" r:id="rId41"/>
    <p:sldId id="887" r:id="rId42"/>
    <p:sldId id="888" r:id="rId43"/>
    <p:sldId id="889" r:id="rId44"/>
    <p:sldId id="890" r:id="rId45"/>
    <p:sldId id="891" r:id="rId46"/>
    <p:sldId id="892" r:id="rId47"/>
    <p:sldId id="1044" r:id="rId48"/>
    <p:sldId id="1043" r:id="rId49"/>
    <p:sldId id="930" r:id="rId50"/>
    <p:sldId id="931" r:id="rId51"/>
    <p:sldId id="932" r:id="rId52"/>
    <p:sldId id="933" r:id="rId53"/>
    <p:sldId id="934" r:id="rId54"/>
    <p:sldId id="935" r:id="rId55"/>
    <p:sldId id="936" r:id="rId56"/>
    <p:sldId id="937" r:id="rId57"/>
    <p:sldId id="1050" r:id="rId58"/>
    <p:sldId id="938" r:id="rId59"/>
    <p:sldId id="939" r:id="rId60"/>
    <p:sldId id="940" r:id="rId61"/>
    <p:sldId id="941" r:id="rId62"/>
    <p:sldId id="942" r:id="rId63"/>
    <p:sldId id="943" r:id="rId64"/>
    <p:sldId id="1077" r:id="rId65"/>
    <p:sldId id="1078" r:id="rId66"/>
    <p:sldId id="1079" r:id="rId67"/>
    <p:sldId id="944" r:id="rId68"/>
    <p:sldId id="945" r:id="rId69"/>
    <p:sldId id="946" r:id="rId70"/>
    <p:sldId id="947" r:id="rId71"/>
    <p:sldId id="948" r:id="rId72"/>
    <p:sldId id="949" r:id="rId73"/>
    <p:sldId id="950" r:id="rId74"/>
    <p:sldId id="951" r:id="rId75"/>
    <p:sldId id="952" r:id="rId76"/>
    <p:sldId id="953" r:id="rId77"/>
    <p:sldId id="954" r:id="rId78"/>
    <p:sldId id="955" r:id="rId79"/>
    <p:sldId id="1072" r:id="rId80"/>
    <p:sldId id="1073" r:id="rId81"/>
    <p:sldId id="1074" r:id="rId82"/>
    <p:sldId id="1076" r:id="rId83"/>
    <p:sldId id="956" r:id="rId84"/>
    <p:sldId id="957" r:id="rId85"/>
    <p:sldId id="958" r:id="rId86"/>
    <p:sldId id="959" r:id="rId87"/>
    <p:sldId id="1051" r:id="rId88"/>
    <p:sldId id="960" r:id="rId89"/>
    <p:sldId id="961" r:id="rId90"/>
    <p:sldId id="962" r:id="rId91"/>
    <p:sldId id="963" r:id="rId92"/>
    <p:sldId id="964" r:id="rId93"/>
    <p:sldId id="965" r:id="rId94"/>
    <p:sldId id="966" r:id="rId95"/>
    <p:sldId id="967" r:id="rId96"/>
    <p:sldId id="968" r:id="rId97"/>
    <p:sldId id="969" r:id="rId98"/>
    <p:sldId id="970" r:id="rId99"/>
    <p:sldId id="971" r:id="rId100"/>
    <p:sldId id="972" r:id="rId101"/>
    <p:sldId id="973" r:id="rId102"/>
    <p:sldId id="974" r:id="rId103"/>
    <p:sldId id="975" r:id="rId104"/>
    <p:sldId id="976" r:id="rId105"/>
    <p:sldId id="977" r:id="rId106"/>
    <p:sldId id="978" r:id="rId107"/>
    <p:sldId id="979" r:id="rId108"/>
    <p:sldId id="1075" r:id="rId109"/>
    <p:sldId id="982" r:id="rId110"/>
    <p:sldId id="983" r:id="rId111"/>
    <p:sldId id="984" r:id="rId112"/>
    <p:sldId id="985" r:id="rId113"/>
    <p:sldId id="986" r:id="rId114"/>
    <p:sldId id="987" r:id="rId115"/>
    <p:sldId id="988" r:id="rId116"/>
    <p:sldId id="989" r:id="rId117"/>
    <p:sldId id="990" r:id="rId118"/>
    <p:sldId id="991" r:id="rId119"/>
    <p:sldId id="992" r:id="rId120"/>
    <p:sldId id="993" r:id="rId121"/>
    <p:sldId id="994" r:id="rId122"/>
    <p:sldId id="996" r:id="rId123"/>
    <p:sldId id="542" r:id="rId124"/>
    <p:sldId id="629" r:id="rId125"/>
    <p:sldId id="920" r:id="rId126"/>
    <p:sldId id="921" r:id="rId127"/>
    <p:sldId id="922" r:id="rId128"/>
    <p:sldId id="923" r:id="rId129"/>
    <p:sldId id="924" r:id="rId130"/>
    <p:sldId id="925" r:id="rId131"/>
    <p:sldId id="926" r:id="rId132"/>
    <p:sldId id="1054" r:id="rId133"/>
    <p:sldId id="1055" r:id="rId134"/>
    <p:sldId id="1056" r:id="rId135"/>
    <p:sldId id="1057" r:id="rId136"/>
    <p:sldId id="1059" r:id="rId137"/>
    <p:sldId id="1060" r:id="rId138"/>
    <p:sldId id="1061" r:id="rId139"/>
    <p:sldId id="1062" r:id="rId140"/>
    <p:sldId id="1063" r:id="rId141"/>
    <p:sldId id="1064" r:id="rId142"/>
    <p:sldId id="1065" r:id="rId143"/>
    <p:sldId id="1066" r:id="rId144"/>
    <p:sldId id="1067" r:id="rId145"/>
    <p:sldId id="1068" r:id="rId146"/>
    <p:sldId id="1069" r:id="rId147"/>
    <p:sldId id="1070" r:id="rId148"/>
    <p:sldId id="734" r:id="rId149"/>
    <p:sldId id="735" r:id="rId150"/>
    <p:sldId id="736" r:id="rId151"/>
    <p:sldId id="737" r:id="rId152"/>
    <p:sldId id="738" r:id="rId153"/>
    <p:sldId id="739" r:id="rId154"/>
    <p:sldId id="997" r:id="rId155"/>
    <p:sldId id="998" r:id="rId156"/>
    <p:sldId id="999" r:id="rId157"/>
    <p:sldId id="1000" r:id="rId158"/>
    <p:sldId id="1001" r:id="rId159"/>
    <p:sldId id="1002" r:id="rId160"/>
    <p:sldId id="1003" r:id="rId161"/>
    <p:sldId id="1024" r:id="rId162"/>
    <p:sldId id="1005" r:id="rId163"/>
    <p:sldId id="1006" r:id="rId164"/>
    <p:sldId id="1007" r:id="rId165"/>
    <p:sldId id="1025" r:id="rId166"/>
    <p:sldId id="1026" r:id="rId167"/>
    <p:sldId id="1027" r:id="rId168"/>
    <p:sldId id="1028" r:id="rId169"/>
    <p:sldId id="1032" r:id="rId170"/>
    <p:sldId id="1030" r:id="rId171"/>
    <p:sldId id="1031" r:id="rId172"/>
    <p:sldId id="1036" r:id="rId173"/>
    <p:sldId id="1008" r:id="rId174"/>
    <p:sldId id="1009" r:id="rId175"/>
    <p:sldId id="1010" r:id="rId176"/>
    <p:sldId id="1011" r:id="rId177"/>
    <p:sldId id="1012" r:id="rId178"/>
    <p:sldId id="1013" r:id="rId179"/>
    <p:sldId id="1014" r:id="rId180"/>
    <p:sldId id="1015" r:id="rId181"/>
    <p:sldId id="1016" r:id="rId182"/>
    <p:sldId id="1017" r:id="rId183"/>
    <p:sldId id="1018" r:id="rId184"/>
    <p:sldId id="1019" r:id="rId185"/>
    <p:sldId id="1020" r:id="rId186"/>
    <p:sldId id="1021" r:id="rId187"/>
    <p:sldId id="1022" r:id="rId188"/>
    <p:sldId id="1023" r:id="rId189"/>
    <p:sldId id="587" r:id="rId190"/>
    <p:sldId id="588" r:id="rId191"/>
    <p:sldId id="589" r:id="rId192"/>
    <p:sldId id="545" r:id="rId193"/>
    <p:sldId id="565" r:id="rId194"/>
    <p:sldId id="566" r:id="rId195"/>
    <p:sldId id="546" r:id="rId196"/>
    <p:sldId id="547" r:id="rId197"/>
    <p:sldId id="553" r:id="rId198"/>
    <p:sldId id="556" r:id="rId19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49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22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slide" Target="slides/slide195.xml"/><Relationship Id="rId200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1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190" Type="http://schemas.openxmlformats.org/officeDocument/2006/relationships/slide" Target="slides/slide189.xml"/><Relationship Id="rId204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4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6.wmf"/><Relationship Id="rId1" Type="http://schemas.openxmlformats.org/officeDocument/2006/relationships/image" Target="../media/image545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8.wmf"/><Relationship Id="rId1" Type="http://schemas.openxmlformats.org/officeDocument/2006/relationships/image" Target="../media/image54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1.wmf"/><Relationship Id="rId1" Type="http://schemas.openxmlformats.org/officeDocument/2006/relationships/image" Target="../media/image550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3.wmf"/><Relationship Id="rId1" Type="http://schemas.openxmlformats.org/officeDocument/2006/relationships/image" Target="../media/image552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5.wmf"/><Relationship Id="rId1" Type="http://schemas.openxmlformats.org/officeDocument/2006/relationships/image" Target="../media/image554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8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0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7.wmf"/><Relationship Id="rId1" Type="http://schemas.openxmlformats.org/officeDocument/2006/relationships/image" Target="../media/image6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690E3-B8BF-46FB-A4C6-39F1A7884E0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F0B80-0131-40FA-AF88-2C2D357260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999992-EB04-46F7-A8E2-3B83B3E3452A}" type="slidenum">
              <a:rPr lang="ru-RU" altLang="ru-RU" smtClean="0">
                <a:solidFill>
                  <a:srgbClr val="000000"/>
                </a:solidFill>
              </a:rPr>
              <a:pPr/>
              <a:t>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10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510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94" y="4343618"/>
            <a:ext cx="5026013" cy="4115237"/>
          </a:xfrm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0D116-BCAA-4EAC-AA6E-554654165C3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6969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9B863D-D68B-46C7-AC27-A32423C631CD}" type="slidenum">
              <a:rPr lang="ru-RU" smtClean="0"/>
              <a:pPr>
                <a:defRPr/>
              </a:pPr>
              <a:t>40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B0586-F09B-40BF-B712-1235306DD994}" type="slidenum">
              <a:rPr lang="ru-RU" smtClean="0"/>
              <a:pPr>
                <a:defRPr/>
              </a:pPr>
              <a:t>41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0DBBC9-9FF4-44B5-971E-339615FB75E3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20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E76B85-F627-41BA-A787-127B3CB5B8E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08081" y="255203"/>
            <a:ext cx="7333308" cy="54374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F725C-01C4-405A-870B-28E819FAF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B9CA0-1061-4D62-B99B-8E09BF829B8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A9795-DCC1-47DC-9A63-9DD0EA497E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9.jpeg"/><Relationship Id="rId3" Type="http://schemas.openxmlformats.org/officeDocument/2006/relationships/image" Target="../media/image384.jpeg"/><Relationship Id="rId7" Type="http://schemas.openxmlformats.org/officeDocument/2006/relationships/image" Target="../media/image388.jpeg"/><Relationship Id="rId2" Type="http://schemas.openxmlformats.org/officeDocument/2006/relationships/image" Target="../media/image3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7.jpeg"/><Relationship Id="rId5" Type="http://schemas.openxmlformats.org/officeDocument/2006/relationships/image" Target="../media/image386.jpeg"/><Relationship Id="rId10" Type="http://schemas.openxmlformats.org/officeDocument/2006/relationships/image" Target="../media/image391.jpeg"/><Relationship Id="rId4" Type="http://schemas.openxmlformats.org/officeDocument/2006/relationships/image" Target="../media/image385.jpeg"/><Relationship Id="rId9" Type="http://schemas.openxmlformats.org/officeDocument/2006/relationships/image" Target="../media/image390.jpe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8.jpeg"/><Relationship Id="rId3" Type="http://schemas.openxmlformats.org/officeDocument/2006/relationships/image" Target="../media/image393.jpeg"/><Relationship Id="rId7" Type="http://schemas.openxmlformats.org/officeDocument/2006/relationships/image" Target="../media/image397.jpeg"/><Relationship Id="rId2" Type="http://schemas.openxmlformats.org/officeDocument/2006/relationships/image" Target="../media/image39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6.jpeg"/><Relationship Id="rId5" Type="http://schemas.openxmlformats.org/officeDocument/2006/relationships/image" Target="../media/image395.jpeg"/><Relationship Id="rId10" Type="http://schemas.openxmlformats.org/officeDocument/2006/relationships/image" Target="../media/image400.jpeg"/><Relationship Id="rId4" Type="http://schemas.openxmlformats.org/officeDocument/2006/relationships/image" Target="../media/image394.jpeg"/><Relationship Id="rId9" Type="http://schemas.openxmlformats.org/officeDocument/2006/relationships/image" Target="../media/image399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404.jpeg"/><Relationship Id="rId2" Type="http://schemas.openxmlformats.org/officeDocument/2006/relationships/image" Target="../media/image40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3.jpeg"/><Relationship Id="rId5" Type="http://schemas.openxmlformats.org/officeDocument/2006/relationships/image" Target="../media/image402.jpeg"/><Relationship Id="rId4" Type="http://schemas.openxmlformats.org/officeDocument/2006/relationships/image" Target="../media/image104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0.jpeg"/><Relationship Id="rId3" Type="http://schemas.openxmlformats.org/officeDocument/2006/relationships/hyperlink" Target="http://www.npo-sm.ru/fontan2.php" TargetMode="External"/><Relationship Id="rId7" Type="http://schemas.openxmlformats.org/officeDocument/2006/relationships/image" Target="../media/image409.jpeg"/><Relationship Id="rId2" Type="http://schemas.openxmlformats.org/officeDocument/2006/relationships/image" Target="../media/image40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8.jpeg"/><Relationship Id="rId11" Type="http://schemas.openxmlformats.org/officeDocument/2006/relationships/image" Target="../media/image413.jpeg"/><Relationship Id="rId5" Type="http://schemas.openxmlformats.org/officeDocument/2006/relationships/image" Target="../media/image407.png"/><Relationship Id="rId10" Type="http://schemas.openxmlformats.org/officeDocument/2006/relationships/image" Target="../media/image412.jpeg"/><Relationship Id="rId4" Type="http://schemas.openxmlformats.org/officeDocument/2006/relationships/image" Target="../media/image406.jpeg"/><Relationship Id="rId9" Type="http://schemas.openxmlformats.org/officeDocument/2006/relationships/image" Target="../media/image411.jpe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0.jpeg"/><Relationship Id="rId3" Type="http://schemas.openxmlformats.org/officeDocument/2006/relationships/image" Target="../media/image415.jpeg"/><Relationship Id="rId7" Type="http://schemas.openxmlformats.org/officeDocument/2006/relationships/image" Target="../media/image419.jpeg"/><Relationship Id="rId2" Type="http://schemas.openxmlformats.org/officeDocument/2006/relationships/image" Target="../media/image4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8.jpeg"/><Relationship Id="rId5" Type="http://schemas.openxmlformats.org/officeDocument/2006/relationships/image" Target="../media/image417.jpeg"/><Relationship Id="rId10" Type="http://schemas.openxmlformats.org/officeDocument/2006/relationships/image" Target="../media/image422.jpeg"/><Relationship Id="rId4" Type="http://schemas.openxmlformats.org/officeDocument/2006/relationships/image" Target="../media/image416.jpeg"/><Relationship Id="rId9" Type="http://schemas.openxmlformats.org/officeDocument/2006/relationships/image" Target="../media/image421.jpe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9.jpeg"/><Relationship Id="rId3" Type="http://schemas.openxmlformats.org/officeDocument/2006/relationships/image" Target="../media/image424.jpeg"/><Relationship Id="rId7" Type="http://schemas.openxmlformats.org/officeDocument/2006/relationships/image" Target="../media/image428.jpeg"/><Relationship Id="rId2" Type="http://schemas.openxmlformats.org/officeDocument/2006/relationships/image" Target="../media/image4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7.jpeg"/><Relationship Id="rId5" Type="http://schemas.openxmlformats.org/officeDocument/2006/relationships/image" Target="../media/image426.jpeg"/><Relationship Id="rId10" Type="http://schemas.openxmlformats.org/officeDocument/2006/relationships/image" Target="../media/image431.jpeg"/><Relationship Id="rId4" Type="http://schemas.openxmlformats.org/officeDocument/2006/relationships/image" Target="../media/image425.jpeg"/><Relationship Id="rId9" Type="http://schemas.openxmlformats.org/officeDocument/2006/relationships/image" Target="../media/image430.jpe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8.jpeg"/><Relationship Id="rId3" Type="http://schemas.openxmlformats.org/officeDocument/2006/relationships/image" Target="../media/image433.jpeg"/><Relationship Id="rId7" Type="http://schemas.openxmlformats.org/officeDocument/2006/relationships/image" Target="../media/image437.jpeg"/><Relationship Id="rId2" Type="http://schemas.openxmlformats.org/officeDocument/2006/relationships/image" Target="../media/image4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6.jpeg"/><Relationship Id="rId5" Type="http://schemas.openxmlformats.org/officeDocument/2006/relationships/image" Target="../media/image435.jpeg"/><Relationship Id="rId10" Type="http://schemas.openxmlformats.org/officeDocument/2006/relationships/image" Target="../media/image440.jpeg"/><Relationship Id="rId4" Type="http://schemas.openxmlformats.org/officeDocument/2006/relationships/image" Target="../media/image434.jpeg"/><Relationship Id="rId9" Type="http://schemas.openxmlformats.org/officeDocument/2006/relationships/image" Target="../media/image439.jpe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7.jpeg"/><Relationship Id="rId3" Type="http://schemas.openxmlformats.org/officeDocument/2006/relationships/image" Target="../media/image442.jpeg"/><Relationship Id="rId7" Type="http://schemas.openxmlformats.org/officeDocument/2006/relationships/image" Target="../media/image446.jpeg"/><Relationship Id="rId2" Type="http://schemas.openxmlformats.org/officeDocument/2006/relationships/image" Target="../media/image4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5.jpeg"/><Relationship Id="rId5" Type="http://schemas.openxmlformats.org/officeDocument/2006/relationships/image" Target="../media/image444.jpeg"/><Relationship Id="rId10" Type="http://schemas.openxmlformats.org/officeDocument/2006/relationships/image" Target="../media/image449.jpeg"/><Relationship Id="rId4" Type="http://schemas.openxmlformats.org/officeDocument/2006/relationships/image" Target="../media/image443.jpeg"/><Relationship Id="rId9" Type="http://schemas.openxmlformats.org/officeDocument/2006/relationships/image" Target="../media/image448.jpe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oleObject" Target="???" TargetMode="External"/><Relationship Id="rId4" Type="http://schemas.openxmlformats.org/officeDocument/2006/relationships/image" Target="../media/image14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6.jpeg"/><Relationship Id="rId13" Type="http://schemas.openxmlformats.org/officeDocument/2006/relationships/image" Target="../media/image461.jpeg"/><Relationship Id="rId3" Type="http://schemas.openxmlformats.org/officeDocument/2006/relationships/image" Target="../media/image451.jpeg"/><Relationship Id="rId7" Type="http://schemas.openxmlformats.org/officeDocument/2006/relationships/image" Target="../media/image455.jpeg"/><Relationship Id="rId12" Type="http://schemas.openxmlformats.org/officeDocument/2006/relationships/image" Target="../media/image460.jpeg"/><Relationship Id="rId2" Type="http://schemas.openxmlformats.org/officeDocument/2006/relationships/image" Target="../media/image4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4.jpeg"/><Relationship Id="rId11" Type="http://schemas.openxmlformats.org/officeDocument/2006/relationships/image" Target="../media/image459.jpeg"/><Relationship Id="rId5" Type="http://schemas.openxmlformats.org/officeDocument/2006/relationships/image" Target="../media/image453.jpeg"/><Relationship Id="rId10" Type="http://schemas.openxmlformats.org/officeDocument/2006/relationships/image" Target="../media/image458.jpeg"/><Relationship Id="rId4" Type="http://schemas.openxmlformats.org/officeDocument/2006/relationships/image" Target="../media/image452.jpeg"/><Relationship Id="rId9" Type="http://schemas.openxmlformats.org/officeDocument/2006/relationships/image" Target="../media/image457.jpe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8.jpeg"/><Relationship Id="rId13" Type="http://schemas.openxmlformats.org/officeDocument/2006/relationships/image" Target="../media/image473.jpeg"/><Relationship Id="rId3" Type="http://schemas.openxmlformats.org/officeDocument/2006/relationships/image" Target="../media/image463.jpeg"/><Relationship Id="rId7" Type="http://schemas.openxmlformats.org/officeDocument/2006/relationships/image" Target="../media/image467.jpeg"/><Relationship Id="rId12" Type="http://schemas.openxmlformats.org/officeDocument/2006/relationships/image" Target="../media/image472.jpeg"/><Relationship Id="rId2" Type="http://schemas.openxmlformats.org/officeDocument/2006/relationships/image" Target="../media/image462.jpeg"/><Relationship Id="rId16" Type="http://schemas.openxmlformats.org/officeDocument/2006/relationships/image" Target="../media/image47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6.jpeg"/><Relationship Id="rId11" Type="http://schemas.openxmlformats.org/officeDocument/2006/relationships/image" Target="../media/image471.jpeg"/><Relationship Id="rId5" Type="http://schemas.openxmlformats.org/officeDocument/2006/relationships/image" Target="../media/image465.jpeg"/><Relationship Id="rId15" Type="http://schemas.openxmlformats.org/officeDocument/2006/relationships/image" Target="../media/image474.jpeg"/><Relationship Id="rId10" Type="http://schemas.openxmlformats.org/officeDocument/2006/relationships/image" Target="../media/image470.jpeg"/><Relationship Id="rId4" Type="http://schemas.openxmlformats.org/officeDocument/2006/relationships/image" Target="../media/image464.jpeg"/><Relationship Id="rId9" Type="http://schemas.openxmlformats.org/officeDocument/2006/relationships/image" Target="../media/image469.jpeg"/><Relationship Id="rId14" Type="http://schemas.openxmlformats.org/officeDocument/2006/relationships/image" Target="../media/image380.jpe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2.jpeg"/><Relationship Id="rId13" Type="http://schemas.openxmlformats.org/officeDocument/2006/relationships/image" Target="../media/image487.jpeg"/><Relationship Id="rId3" Type="http://schemas.openxmlformats.org/officeDocument/2006/relationships/image" Target="../media/image477.jpeg"/><Relationship Id="rId7" Type="http://schemas.openxmlformats.org/officeDocument/2006/relationships/image" Target="../media/image481.jpeg"/><Relationship Id="rId12" Type="http://schemas.openxmlformats.org/officeDocument/2006/relationships/image" Target="../media/image486.jpeg"/><Relationship Id="rId2" Type="http://schemas.openxmlformats.org/officeDocument/2006/relationships/image" Target="../media/image4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0.jpeg"/><Relationship Id="rId11" Type="http://schemas.openxmlformats.org/officeDocument/2006/relationships/image" Target="../media/image485.jpeg"/><Relationship Id="rId5" Type="http://schemas.openxmlformats.org/officeDocument/2006/relationships/image" Target="../media/image479.jpeg"/><Relationship Id="rId10" Type="http://schemas.openxmlformats.org/officeDocument/2006/relationships/image" Target="../media/image484.jpeg"/><Relationship Id="rId4" Type="http://schemas.openxmlformats.org/officeDocument/2006/relationships/image" Target="../media/image478.jpeg"/><Relationship Id="rId9" Type="http://schemas.openxmlformats.org/officeDocument/2006/relationships/image" Target="../media/image483.jpe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4.jpeg"/><Relationship Id="rId13" Type="http://schemas.openxmlformats.org/officeDocument/2006/relationships/image" Target="../media/image499.jpeg"/><Relationship Id="rId3" Type="http://schemas.openxmlformats.org/officeDocument/2006/relationships/image" Target="../media/image489.jpeg"/><Relationship Id="rId7" Type="http://schemas.openxmlformats.org/officeDocument/2006/relationships/image" Target="../media/image493.jpeg"/><Relationship Id="rId12" Type="http://schemas.openxmlformats.org/officeDocument/2006/relationships/image" Target="../media/image498.jpeg"/><Relationship Id="rId2" Type="http://schemas.openxmlformats.org/officeDocument/2006/relationships/image" Target="../media/image48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2.jpeg"/><Relationship Id="rId11" Type="http://schemas.openxmlformats.org/officeDocument/2006/relationships/image" Target="../media/image497.jpeg"/><Relationship Id="rId5" Type="http://schemas.openxmlformats.org/officeDocument/2006/relationships/image" Target="../media/image491.jpeg"/><Relationship Id="rId10" Type="http://schemas.openxmlformats.org/officeDocument/2006/relationships/image" Target="../media/image496.jpeg"/><Relationship Id="rId4" Type="http://schemas.openxmlformats.org/officeDocument/2006/relationships/image" Target="../media/image490.jpeg"/><Relationship Id="rId9" Type="http://schemas.openxmlformats.org/officeDocument/2006/relationships/image" Target="../media/image495.jpe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5.jpeg"/><Relationship Id="rId13" Type="http://schemas.openxmlformats.org/officeDocument/2006/relationships/image" Target="../media/image510.jpeg"/><Relationship Id="rId3" Type="http://schemas.openxmlformats.org/officeDocument/2006/relationships/image" Target="../media/image501.jpeg"/><Relationship Id="rId7" Type="http://schemas.openxmlformats.org/officeDocument/2006/relationships/image" Target="../media/image504.jpeg"/><Relationship Id="rId12" Type="http://schemas.openxmlformats.org/officeDocument/2006/relationships/image" Target="../media/image509.jpeg"/><Relationship Id="rId2" Type="http://schemas.openxmlformats.org/officeDocument/2006/relationships/image" Target="../media/image50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3.jpeg"/><Relationship Id="rId11" Type="http://schemas.openxmlformats.org/officeDocument/2006/relationships/image" Target="../media/image508.jpeg"/><Relationship Id="rId5" Type="http://schemas.openxmlformats.org/officeDocument/2006/relationships/image" Target="../media/image492.jpeg"/><Relationship Id="rId10" Type="http://schemas.openxmlformats.org/officeDocument/2006/relationships/image" Target="../media/image507.jpeg"/><Relationship Id="rId4" Type="http://schemas.openxmlformats.org/officeDocument/2006/relationships/image" Target="../media/image502.jpeg"/><Relationship Id="rId9" Type="http://schemas.openxmlformats.org/officeDocument/2006/relationships/image" Target="../media/image506.jpe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7.jpeg"/><Relationship Id="rId13" Type="http://schemas.openxmlformats.org/officeDocument/2006/relationships/hyperlink" Target="http://28.mchs.gov.ru/upload/iblock/74e/19f4960af4.jpg" TargetMode="External"/><Relationship Id="rId18" Type="http://schemas.openxmlformats.org/officeDocument/2006/relationships/image" Target="../media/image525.jpeg"/><Relationship Id="rId3" Type="http://schemas.openxmlformats.org/officeDocument/2006/relationships/image" Target="../media/image512.png"/><Relationship Id="rId7" Type="http://schemas.openxmlformats.org/officeDocument/2006/relationships/image" Target="../media/image516.jpeg"/><Relationship Id="rId12" Type="http://schemas.openxmlformats.org/officeDocument/2006/relationships/image" Target="../media/image521.jpeg"/><Relationship Id="rId17" Type="http://schemas.openxmlformats.org/officeDocument/2006/relationships/image" Target="../media/image524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23.jpeg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15.jpeg"/><Relationship Id="rId11" Type="http://schemas.openxmlformats.org/officeDocument/2006/relationships/image" Target="../media/image520.png"/><Relationship Id="rId5" Type="http://schemas.openxmlformats.org/officeDocument/2006/relationships/image" Target="../media/image514.jpeg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519.jpeg"/><Relationship Id="rId4" Type="http://schemas.openxmlformats.org/officeDocument/2006/relationships/image" Target="../media/image513.jpeg"/><Relationship Id="rId9" Type="http://schemas.openxmlformats.org/officeDocument/2006/relationships/image" Target="../media/image518.jpeg"/><Relationship Id="rId14" Type="http://schemas.openxmlformats.org/officeDocument/2006/relationships/image" Target="../media/image5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2.jpeg"/><Relationship Id="rId13" Type="http://schemas.openxmlformats.org/officeDocument/2006/relationships/image" Target="../media/image537.jpeg"/><Relationship Id="rId3" Type="http://schemas.openxmlformats.org/officeDocument/2006/relationships/image" Target="../media/image527.jpeg"/><Relationship Id="rId7" Type="http://schemas.openxmlformats.org/officeDocument/2006/relationships/image" Target="../media/image531.jpeg"/><Relationship Id="rId12" Type="http://schemas.openxmlformats.org/officeDocument/2006/relationships/image" Target="../media/image536.jpeg"/><Relationship Id="rId2" Type="http://schemas.openxmlformats.org/officeDocument/2006/relationships/image" Target="../media/image5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0.jpeg"/><Relationship Id="rId11" Type="http://schemas.openxmlformats.org/officeDocument/2006/relationships/image" Target="../media/image535.jpeg"/><Relationship Id="rId5" Type="http://schemas.openxmlformats.org/officeDocument/2006/relationships/image" Target="../media/image529.jpeg"/><Relationship Id="rId10" Type="http://schemas.openxmlformats.org/officeDocument/2006/relationships/image" Target="../media/image534.jpeg"/><Relationship Id="rId4" Type="http://schemas.openxmlformats.org/officeDocument/2006/relationships/image" Target="../media/image528.jpeg"/><Relationship Id="rId9" Type="http://schemas.openxmlformats.org/officeDocument/2006/relationships/image" Target="../media/image533.jpe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8.jpe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8.jpe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8.jpeg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1.jpe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8.jpeg"/><Relationship Id="rId2" Type="http://schemas.openxmlformats.org/officeDocument/2006/relationships/image" Target="../media/image5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3.jpe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543.jpeg"/><Relationship Id="rId4" Type="http://schemas.openxmlformats.org/officeDocument/2006/relationships/image" Target="../media/image538.jpe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8.jpeg"/><Relationship Id="rId2" Type="http://schemas.openxmlformats.org/officeDocument/2006/relationships/image" Target="../media/image542.jpe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8.jpeg"/><Relationship Id="rId2" Type="http://schemas.openxmlformats.org/officeDocument/2006/relationships/image" Target="../media/image542.jpeg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8.jpeg"/><Relationship Id="rId2" Type="http://schemas.openxmlformats.org/officeDocument/2006/relationships/image" Target="../media/image542.jpeg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19.bin"/><Relationship Id="rId4" Type="http://schemas.openxmlformats.org/officeDocument/2006/relationships/image" Target="../media/image538.jpe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8.jpeg"/><Relationship Id="rId2" Type="http://schemas.openxmlformats.org/officeDocument/2006/relationships/image" Target="../media/image542.jpeg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image" Target="../media/image538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image" Target="../media/image538.jpe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image" Target="../media/image538.jpe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7.jpeg"/><Relationship Id="rId2" Type="http://schemas.openxmlformats.org/officeDocument/2006/relationships/image" Target="../media/image55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7.jpeg"/><Relationship Id="rId2" Type="http://schemas.openxmlformats.org/officeDocument/2006/relationships/image" Target="../media/image5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9.png"/><Relationship Id="rId4" Type="http://schemas.openxmlformats.org/officeDocument/2006/relationships/image" Target="../media/image558.pn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0.png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1.png"/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5.jpeg"/><Relationship Id="rId13" Type="http://schemas.openxmlformats.org/officeDocument/2006/relationships/image" Target="../media/image569.png"/><Relationship Id="rId3" Type="http://schemas.openxmlformats.org/officeDocument/2006/relationships/image" Target="../media/image562.jpeg"/><Relationship Id="rId7" Type="http://schemas.openxmlformats.org/officeDocument/2006/relationships/hyperlink" Target="http://irbisebg.ru/fileadmin/user_upload/images/legkosbrasyvaemye/legkosbras2.jpg" TargetMode="External"/><Relationship Id="rId12" Type="http://schemas.openxmlformats.org/officeDocument/2006/relationships/hyperlink" Target="http://www.alumprom.ru/Images/Products/legkosbrasyvaemye_konstrukcii_2.jpg" TargetMode="External"/><Relationship Id="rId2" Type="http://schemas.openxmlformats.org/officeDocument/2006/relationships/image" Target="../media/image55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4.jpeg"/><Relationship Id="rId11" Type="http://schemas.openxmlformats.org/officeDocument/2006/relationships/image" Target="../media/image568.jpeg"/><Relationship Id="rId5" Type="http://schemas.openxmlformats.org/officeDocument/2006/relationships/hyperlink" Target="http://irbisebg.ru/fileadmin/user_upload/images/legkosbrasyvaemye/legkosbras1.jpg" TargetMode="External"/><Relationship Id="rId10" Type="http://schemas.openxmlformats.org/officeDocument/2006/relationships/image" Target="../media/image567.jpeg"/><Relationship Id="rId4" Type="http://schemas.openxmlformats.org/officeDocument/2006/relationships/image" Target="../media/image563.png"/><Relationship Id="rId9" Type="http://schemas.openxmlformats.org/officeDocument/2006/relationships/image" Target="../media/image566.jpe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1.jpeg"/><Relationship Id="rId2" Type="http://schemas.openxmlformats.org/officeDocument/2006/relationships/image" Target="../media/image57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4.jpeg"/><Relationship Id="rId5" Type="http://schemas.openxmlformats.org/officeDocument/2006/relationships/image" Target="../media/image573.jpeg"/><Relationship Id="rId4" Type="http://schemas.openxmlformats.org/officeDocument/2006/relationships/image" Target="../media/image57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6.png"/><Relationship Id="rId2" Type="http://schemas.openxmlformats.org/officeDocument/2006/relationships/image" Target="../media/image57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8.jpe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8.jpeg"/><Relationship Id="rId2" Type="http://schemas.openxmlformats.org/officeDocument/2006/relationships/image" Target="../media/image5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1.jpeg"/><Relationship Id="rId5" Type="http://schemas.openxmlformats.org/officeDocument/2006/relationships/image" Target="../media/image580.jpeg"/><Relationship Id="rId4" Type="http://schemas.openxmlformats.org/officeDocument/2006/relationships/image" Target="../media/image579.jpeg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2.png"/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3.jpeg"/><Relationship Id="rId2" Type="http://schemas.openxmlformats.org/officeDocument/2006/relationships/image" Target="../media/image570.jpeg"/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2.jpeg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8.jpeg"/><Relationship Id="rId3" Type="http://schemas.openxmlformats.org/officeDocument/2006/relationships/image" Target="../media/image583.png"/><Relationship Id="rId7" Type="http://schemas.openxmlformats.org/officeDocument/2006/relationships/image" Target="../media/image587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6.png"/><Relationship Id="rId5" Type="http://schemas.openxmlformats.org/officeDocument/2006/relationships/image" Target="../media/image585.png"/><Relationship Id="rId10" Type="http://schemas.openxmlformats.org/officeDocument/2006/relationships/image" Target="../media/image590.jpeg"/><Relationship Id="rId4" Type="http://schemas.openxmlformats.org/officeDocument/2006/relationships/image" Target="../media/image584.png"/><Relationship Id="rId9" Type="http://schemas.openxmlformats.org/officeDocument/2006/relationships/image" Target="../media/image589.png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1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8.jpe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2.png"/><Relationship Id="rId7" Type="http://schemas.openxmlformats.org/officeDocument/2006/relationships/image" Target="../media/image596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5.png"/><Relationship Id="rId5" Type="http://schemas.openxmlformats.org/officeDocument/2006/relationships/image" Target="../media/image594.png"/><Relationship Id="rId4" Type="http://schemas.openxmlformats.org/officeDocument/2006/relationships/image" Target="../media/image59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7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9.png"/><Relationship Id="rId4" Type="http://schemas.openxmlformats.org/officeDocument/2006/relationships/image" Target="../media/image598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1.jpeg"/><Relationship Id="rId2" Type="http://schemas.openxmlformats.org/officeDocument/2006/relationships/image" Target="../media/image60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3.jpeg"/><Relationship Id="rId4" Type="http://schemas.openxmlformats.org/officeDocument/2006/relationships/image" Target="../media/image602.jpeg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4.jpeg"/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5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6.jpeg"/><Relationship Id="rId2" Type="http://schemas.openxmlformats.org/officeDocument/2006/relationships/image" Target="../media/image6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7.jpe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609.jpeg"/><Relationship Id="rId4" Type="http://schemas.openxmlformats.org/officeDocument/2006/relationships/oleObject" Target="../embeddings/oleObject26.bin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27.bin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1.jpeg"/><Relationship Id="rId2" Type="http://schemas.openxmlformats.org/officeDocument/2006/relationships/image" Target="../media/image6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3.jpeg"/><Relationship Id="rId4" Type="http://schemas.openxmlformats.org/officeDocument/2006/relationships/image" Target="../media/image612.jpe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4.jpeg"/><Relationship Id="rId2" Type="http://schemas.openxmlformats.org/officeDocument/2006/relationships/image" Target="../media/image6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5.jpeg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2.jpeg"/><Relationship Id="rId3" Type="http://schemas.openxmlformats.org/officeDocument/2006/relationships/image" Target="../media/image605.png"/><Relationship Id="rId7" Type="http://schemas.openxmlformats.org/officeDocument/2006/relationships/image" Target="../media/image62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620.jpeg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619.jpeg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618.jpeg"/><Relationship Id="rId9" Type="http://schemas.openxmlformats.org/officeDocument/2006/relationships/image" Target="../media/image623.jpeg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5.jpeg"/><Relationship Id="rId2" Type="http://schemas.openxmlformats.org/officeDocument/2006/relationships/image" Target="../media/image624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6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hyperlink" Target="http://www.consultant.ru/document/cons_doc_LAW_5295/" TargetMode="External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1.jpeg"/><Relationship Id="rId4" Type="http://schemas.openxmlformats.org/officeDocument/2006/relationships/image" Target="../media/image8.wmf"/><Relationship Id="rId9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hyperlink" Target="https://yandex.ru/images/search?source=wiz&amp;img_url=http://cs417231.vk.me/v417231583/6baf/pTcwvmOLjSg.jpg&amp;_=1442919515979&amp;p=7&amp;text=%D1%84%D0%BE%D1%82%D0%BE%20%D0%B1%D0%B8%D0%BE%D0%BB%D0%BE%D0%B3%D0%B8%D1%87%D0%B5%D1%81%D0%BA%D0%B8%20%D0%BE%D0%BF%D0%B0%D1%81%D0%BD%D1%8B%D0%B5%20%D0%BE%D0%B1%D1%8A%D0%B5%D0%BA%D1%82%D1%8B&amp;redircnt=1442920026.1&amp;noreask=1&amp;pos=213&amp;rpt=simage&amp;lr=213" TargetMode="External"/><Relationship Id="rId3" Type="http://schemas.openxmlformats.org/officeDocument/2006/relationships/image" Target="../media/image16.jpeg"/><Relationship Id="rId7" Type="http://schemas.openxmlformats.org/officeDocument/2006/relationships/image" Target="../media/image23.jpeg"/><Relationship Id="rId12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jpeg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jpeg"/><Relationship Id="rId11" Type="http://schemas.openxmlformats.org/officeDocument/2006/relationships/hyperlink" Target="https://yandex.ru/images/search?source=wiz&amp;img_url=http://garage.wear.spares.garage.zavodm.ru/uploads/posts/2011-03/1299796019_tb37185.jpg&amp;_=1442916545131&amp;p=2&amp;text=%D1%84%D0%BE%D1%82%D0%BE%20%D0%B1%D0%B8%D0%BE%D0%BB%D0%BE%D0%B3%D0%B8%D1%87%D0%B5%D1%81%D0%BA%D0%B8%20%D0%BE%D0%BF%D0%B0%D1%81%D0%BD%D1%8B%D0%B5%20%D0%BE%D0%B1%D1%8A%D0%B5%D0%BA%D1%82%D1%8B&amp;redircnt=1442920026.1&amp;noreask=1&amp;pos=65&amp;rpt=simage&amp;lr=213" TargetMode="External"/><Relationship Id="rId5" Type="http://schemas.openxmlformats.org/officeDocument/2006/relationships/oleObject" Target="../embeddings/oleObject3.bin"/><Relationship Id="rId15" Type="http://schemas.openxmlformats.org/officeDocument/2006/relationships/image" Target="../media/image29.jpeg"/><Relationship Id="rId10" Type="http://schemas.openxmlformats.org/officeDocument/2006/relationships/image" Target="../media/image26.jpeg"/><Relationship Id="rId4" Type="http://schemas.openxmlformats.org/officeDocument/2006/relationships/image" Target="../media/image8.wmf"/><Relationship Id="rId9" Type="http://schemas.openxmlformats.org/officeDocument/2006/relationships/image" Target="../media/image25.jpeg"/><Relationship Id="rId1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notesSlide" Target="../notesSlides/notesSlide2.xml"/><Relationship Id="rId7" Type="http://schemas.openxmlformats.org/officeDocument/2006/relationships/hyperlink" Target="https://yandex.ru/images/search?p=91&amp;text=%D0%BF%D0%BE%D1%82%D0%B5%D0%BD%D1%86%D0%B8%D0%B0%D0%BB%D1%8C%D0%BD%D0%BE%20%D0%BE%D0%BF%D0%B0%D1%81%D0%BD%D1%8B%D0%B5%20%D0%BE%D0%B1%D1%8A%D0%B5%D0%BA%D1%82%D0%B0&amp;img_url=http://hnet.ru/files/news/40301_prev.jpg&amp;pos=2758&amp;rpt=simage&amp;_=1441959496609" TargetMode="External"/><Relationship Id="rId12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34.jpeg"/><Relationship Id="rId5" Type="http://schemas.openxmlformats.org/officeDocument/2006/relationships/image" Target="../media/image8.wmf"/><Relationship Id="rId10" Type="http://schemas.openxmlformats.org/officeDocument/2006/relationships/image" Target="../media/image33.jpeg"/><Relationship Id="rId4" Type="http://schemas.openxmlformats.org/officeDocument/2006/relationships/image" Target="../media/image16.jpeg"/><Relationship Id="rId9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16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oleObject" Target="../embeddings/oleObject9.bin"/><Relationship Id="rId10" Type="http://schemas.openxmlformats.org/officeDocument/2006/relationships/image" Target="../media/image41.jpeg"/><Relationship Id="rId4" Type="http://schemas.openxmlformats.org/officeDocument/2006/relationships/image" Target="../media/image8.wmf"/><Relationship Id="rId9" Type="http://schemas.openxmlformats.org/officeDocument/2006/relationships/image" Target="../media/image40.jpeg"/><Relationship Id="rId1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gif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http://www.moscowmap.ru/pics/kartan.gif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gif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13" Type="http://schemas.openxmlformats.org/officeDocument/2006/relationships/hyperlink" Target="https://yandex.ru/images/search?text=%D1%84%D0%BE%D1%82%D0%BE%20%D0%B2%D0%B5%D1%82%D1%85%D0%B8%D0%B5%20%D0%BE%D0%B4%D0%BD%D0%BE%D1%8D%D1%82%D0%B0%D0%B6%D0%BD%D1%8B%D0%B5%20%20%D0%BF%D1%80%D0%BE%D0%BC%D1%8B%D1%88%D0%BB%D0%B5%D0%BD%D0%BD%D1%8B%D0%B5%20%D0%B7%D0%B4%D0%B0%D0%BD%D0%B8%D1%8F&amp;img_url=http://images.reklama.com.ua/2010-01-19/341171/photos0-60x45.jpeg&amp;pos=27&amp;rpt=simage&amp;_=1448350299628" TargetMode="External"/><Relationship Id="rId3" Type="http://schemas.openxmlformats.org/officeDocument/2006/relationships/hyperlink" Target="http://wiki-fire.org/%d0%9f%d0%be%d0%b6%d0%b0%d1%80%d0%bd%d1%8b%d0%b9%20%d0%be%d1%82%d1%81%d0%b5%d0%ba.ashx" TargetMode="External"/><Relationship Id="rId7" Type="http://schemas.openxmlformats.org/officeDocument/2006/relationships/hyperlink" Target="https://yandex.ru/images/search?p=5&amp;text=%D1%84%D0%BE%D1%82%D0%BE%20%D0%BA%D0%B8%D1%80%D0%BF%D0%B8%D1%87%D0%BD%D1%8B%D1%85%20%20%D0%BF%D1%80%D0%BE%D0%BC%D1%8B%D1%88%D0%BB%D0%B5%D0%BD%D0%BD%D1%8B%D0%B5%20%D0%B7%D0%B4%D0%B0%D0%BD%D0%B8%D1%8F%20%20%D1%81%20%D0%B6%D0%B5%D0%BB%D0%B5%D0%B7%D0%BD%D0%BE%D0%B9%20%D0%BA%D1%80%D1%8B%D1%88%D0%B5%D0%B9&amp;img_url=http://www.lutchzavod.ru/system/files/korpusa/Korpus5-6.JPG&amp;pos=156&amp;rpt=simage&amp;_=1448351190575" TargetMode="External"/><Relationship Id="rId12" Type="http://schemas.openxmlformats.org/officeDocument/2006/relationships/image" Target="../media/image8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11" Type="http://schemas.openxmlformats.org/officeDocument/2006/relationships/hyperlink" Target="https://yandex.ru/images/search?text=%D0%BF%D1%80%D0%BE%D0%BC%D1%8B%D1%88%D0%BB%D0%B5%D0%BD%D0%BD%D1%8B%D0%B5%20%D0%B7%D0%B4%D0%B0%D0%BD%D0%B8%D1%8F%20%D0%B8%D0%B7%20%D0%B4%D0%B5%D1%80%D0%B5%D0%B2%D1%8F%D0%BD%D0%BD%D1%8B%D1%85%20%D0%BA%D0%BE%D0%BD%D1%81%D1%82%D1%80%D1%83%D0%BA%D1%86%D0%B8%D0%B9&amp;img_url=http://467103.pragma.web.hosting-test.net/images/photos/medium/article91.jpg&amp;pos=24&amp;rpt=simage&amp;_=1448350045605" TargetMode="External"/><Relationship Id="rId5" Type="http://schemas.openxmlformats.org/officeDocument/2006/relationships/hyperlink" Target="https://yandex.ru/images/search?text=%D1%84%D0%BE%D1%82%D0%BE%20%D0%B7%D0%B4%D0%B0%D0%BD%D0%B8%D0%B9%201%20%D1%81%D1%82%D0%B5%D0%BF%D0%B5%D0%BD%D0%B8%20%D0%BE%D0%B3%D0%BD%D0%B5%D1%81%D1%82%D0%BE%D0%B9%D0%BA%D0%BE%D1%81%D1%82%D0%B8&amp;img_url=http://andrometa.ru/assets/images/building-for-live/project/obshe/obshe3-big.jpg&amp;pos=12&amp;rpt=simage&amp;_=1448348148344" TargetMode="External"/><Relationship Id="rId10" Type="http://schemas.openxmlformats.org/officeDocument/2006/relationships/image" Target="../media/image82.jpeg"/><Relationship Id="rId4" Type="http://schemas.openxmlformats.org/officeDocument/2006/relationships/hyperlink" Target="http://wiki-fire.org/%d0%9f%d1%80%d0%b5%d0%b4%d0%b5%d0%bb%20%d0%be%d0%b3%d0%bd%d0%b5%d1%81%d1%82%d0%be%d0%b9%d0%ba%d0%be%d1%81%d1%82%d0%b8.ashx" TargetMode="External"/><Relationship Id="rId9" Type="http://schemas.openxmlformats.org/officeDocument/2006/relationships/hyperlink" Target="https://yandex.ru/images/search?p=1&amp;text=%D0%B7%D0%B4%D0%B0%D0%BD%D0%B8%D1%8F%20%D1%81%D0%BA%D0%BB%D0%B0%D0%B4%D0%BE%D0%B2&amp;img_url=http://freemarket.kiev.ua/images_message/4/2105474-small.jpeg&amp;pos=50&amp;rpt=simage&amp;_=1448349786373" TargetMode="External"/><Relationship Id="rId14" Type="http://schemas.openxmlformats.org/officeDocument/2006/relationships/image" Target="../media/image84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gif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hyperlink" Target="https://yandex.ru/images/search?source=wiz&amp;img_url=http://www.isciencetimes.com/data/images/small/2013/06/03/4203-wildfire-1.jpg&amp;_=1448347269884&amp;p=1&amp;text=%D1%84%D0%BE%D1%82%D0%BE%20%D0%BE%D0%B3%D0%BD%D0%B5%D0%B2%D0%BE%D0%B3%D0%BE%20%D1%88%D1%82%D0%BE%D1%80%D0%BC%D0%B0&amp;redircnt=1448347310.1&amp;noreask=1&amp;pos=49&amp;rpt=simage&amp;lr=21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11" Type="http://schemas.openxmlformats.org/officeDocument/2006/relationships/image" Target="../media/image99.jpeg"/><Relationship Id="rId5" Type="http://schemas.openxmlformats.org/officeDocument/2006/relationships/image" Target="../media/image93.jpeg"/><Relationship Id="rId10" Type="http://schemas.openxmlformats.org/officeDocument/2006/relationships/image" Target="../media/image98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0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gif"/><Relationship Id="rId3" Type="http://schemas.openxmlformats.org/officeDocument/2006/relationships/image" Target="../media/image104.png"/><Relationship Id="rId7" Type="http://schemas.openxmlformats.org/officeDocument/2006/relationships/image" Target="../media/image108.gif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gif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10" Type="http://schemas.openxmlformats.org/officeDocument/2006/relationships/image" Target="../media/image118.jpeg"/><Relationship Id="rId4" Type="http://schemas.openxmlformats.org/officeDocument/2006/relationships/image" Target="../media/image112.jpeg"/><Relationship Id="rId9" Type="http://schemas.openxmlformats.org/officeDocument/2006/relationships/image" Target="../media/image1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8.wmf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10" Type="http://schemas.openxmlformats.org/officeDocument/2006/relationships/image" Target="../media/image127.gif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image" Target="../media/image129.jpeg"/><Relationship Id="rId7" Type="http://schemas.openxmlformats.org/officeDocument/2006/relationships/image" Target="../media/image133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10" Type="http://schemas.openxmlformats.org/officeDocument/2006/relationships/image" Target="../media/image136.jpeg"/><Relationship Id="rId4" Type="http://schemas.openxmlformats.org/officeDocument/2006/relationships/image" Target="../media/image130.jpeg"/><Relationship Id="rId9" Type="http://schemas.openxmlformats.org/officeDocument/2006/relationships/image" Target="../media/image135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45.gif"/><Relationship Id="rId3" Type="http://schemas.openxmlformats.org/officeDocument/2006/relationships/image" Target="../media/image104.png"/><Relationship Id="rId7" Type="http://schemas.openxmlformats.org/officeDocument/2006/relationships/image" Target="../media/image140.png"/><Relationship Id="rId12" Type="http://schemas.openxmlformats.org/officeDocument/2006/relationships/image" Target="../media/image144.gif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png"/><Relationship Id="rId11" Type="http://schemas.openxmlformats.org/officeDocument/2006/relationships/image" Target="../media/image143.gif"/><Relationship Id="rId5" Type="http://schemas.openxmlformats.org/officeDocument/2006/relationships/image" Target="../media/image138.png"/><Relationship Id="rId15" Type="http://schemas.openxmlformats.org/officeDocument/2006/relationships/image" Target="../media/image147.gif"/><Relationship Id="rId10" Type="http://schemas.openxmlformats.org/officeDocument/2006/relationships/image" Target="../media/image142.jpeg"/><Relationship Id="rId4" Type="http://schemas.openxmlformats.org/officeDocument/2006/relationships/image" Target="../media/image137.png"/><Relationship Id="rId9" Type="http://schemas.openxmlformats.org/officeDocument/2006/relationships/image" Target="../media/image141.jpeg"/><Relationship Id="rId14" Type="http://schemas.openxmlformats.org/officeDocument/2006/relationships/image" Target="../media/image146.gi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04.png"/><Relationship Id="rId7" Type="http://schemas.openxmlformats.org/officeDocument/2006/relationships/image" Target="../media/image151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png"/><Relationship Id="rId9" Type="http://schemas.openxmlformats.org/officeDocument/2006/relationships/image" Target="../media/image153.gi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03.png"/><Relationship Id="rId7" Type="http://schemas.openxmlformats.org/officeDocument/2006/relationships/image" Target="../media/image15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5.png"/><Relationship Id="rId5" Type="http://schemas.openxmlformats.org/officeDocument/2006/relationships/oleObject" Target="???" TargetMode="External"/><Relationship Id="rId4" Type="http://schemas.openxmlformats.org/officeDocument/2006/relationships/image" Target="../media/image104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04.png"/><Relationship Id="rId7" Type="http://schemas.openxmlformats.org/officeDocument/2006/relationships/image" Target="../media/image161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jpeg"/><Relationship Id="rId5" Type="http://schemas.openxmlformats.org/officeDocument/2006/relationships/image" Target="../media/image159.jpeg"/><Relationship Id="rId4" Type="http://schemas.openxmlformats.org/officeDocument/2006/relationships/image" Target="../media/image158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image" Target="../media/image164.png"/><Relationship Id="rId7" Type="http://schemas.openxmlformats.org/officeDocument/2006/relationships/image" Target="../media/image168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png"/><Relationship Id="rId5" Type="http://schemas.openxmlformats.org/officeDocument/2006/relationships/image" Target="../media/image166.jpeg"/><Relationship Id="rId4" Type="http://schemas.openxmlformats.org/officeDocument/2006/relationships/image" Target="../media/image16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gif"/><Relationship Id="rId2" Type="http://schemas.openxmlformats.org/officeDocument/2006/relationships/image" Target="../media/image170.gif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jpeg"/><Relationship Id="rId3" Type="http://schemas.openxmlformats.org/officeDocument/2006/relationships/image" Target="../media/image104.png"/><Relationship Id="rId7" Type="http://schemas.openxmlformats.org/officeDocument/2006/relationships/image" Target="../media/image174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19.mchs.gov.ru/upload/iblock/3bf/9_preview.jpg" TargetMode="External"/><Relationship Id="rId5" Type="http://schemas.openxmlformats.org/officeDocument/2006/relationships/image" Target="../media/image173.jpeg"/><Relationship Id="rId10" Type="http://schemas.openxmlformats.org/officeDocument/2006/relationships/image" Target="../media/image177.jpeg"/><Relationship Id="rId4" Type="http://schemas.openxmlformats.org/officeDocument/2006/relationships/image" Target="../media/image172.jpeg"/><Relationship Id="rId9" Type="http://schemas.openxmlformats.org/officeDocument/2006/relationships/image" Target="../media/image17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jpeg"/><Relationship Id="rId3" Type="http://schemas.openxmlformats.org/officeDocument/2006/relationships/image" Target="../media/image104.png"/><Relationship Id="rId7" Type="http://schemas.openxmlformats.org/officeDocument/2006/relationships/image" Target="../media/image180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.jpeg"/><Relationship Id="rId5" Type="http://schemas.openxmlformats.org/officeDocument/2006/relationships/image" Target="../media/image178.jpeg"/><Relationship Id="rId4" Type="http://schemas.openxmlformats.org/officeDocument/2006/relationships/image" Target="../media/image158.png"/><Relationship Id="rId9" Type="http://schemas.openxmlformats.org/officeDocument/2006/relationships/image" Target="../media/image18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3" Type="http://schemas.openxmlformats.org/officeDocument/2006/relationships/image" Target="../media/image104.png"/><Relationship Id="rId7" Type="http://schemas.openxmlformats.org/officeDocument/2006/relationships/image" Target="../media/image185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58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jpeg"/><Relationship Id="rId3" Type="http://schemas.openxmlformats.org/officeDocument/2006/relationships/image" Target="../media/image104.png"/><Relationship Id="rId7" Type="http://schemas.openxmlformats.org/officeDocument/2006/relationships/image" Target="../media/image189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8.jpeg"/><Relationship Id="rId5" Type="http://schemas.openxmlformats.org/officeDocument/2006/relationships/image" Target="../media/image187.jpeg"/><Relationship Id="rId4" Type="http://schemas.openxmlformats.org/officeDocument/2006/relationships/image" Target="../media/image15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gif"/><Relationship Id="rId3" Type="http://schemas.openxmlformats.org/officeDocument/2006/relationships/image" Target="../media/image104.png"/><Relationship Id="rId7" Type="http://schemas.openxmlformats.org/officeDocument/2006/relationships/image" Target="../media/image193.gif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2.gif"/><Relationship Id="rId11" Type="http://schemas.openxmlformats.org/officeDocument/2006/relationships/image" Target="../media/image197.gif"/><Relationship Id="rId5" Type="http://schemas.openxmlformats.org/officeDocument/2006/relationships/image" Target="../media/image191.jpeg"/><Relationship Id="rId10" Type="http://schemas.openxmlformats.org/officeDocument/2006/relationships/image" Target="../media/image196.gif"/><Relationship Id="rId4" Type="http://schemas.openxmlformats.org/officeDocument/2006/relationships/image" Target="../media/image158.png"/><Relationship Id="rId9" Type="http://schemas.openxmlformats.org/officeDocument/2006/relationships/image" Target="../media/image195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0.jpeg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gif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5.gif"/><Relationship Id="rId5" Type="http://schemas.openxmlformats.org/officeDocument/2006/relationships/image" Target="../media/image204.jpeg"/><Relationship Id="rId4" Type="http://schemas.openxmlformats.org/officeDocument/2006/relationships/image" Target="../media/image203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gif"/><Relationship Id="rId3" Type="http://schemas.openxmlformats.org/officeDocument/2006/relationships/image" Target="../media/image207.gif"/><Relationship Id="rId7" Type="http://schemas.openxmlformats.org/officeDocument/2006/relationships/image" Target="../media/image211.jpeg"/><Relationship Id="rId2" Type="http://schemas.openxmlformats.org/officeDocument/2006/relationships/image" Target="../media/image20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jpeg"/><Relationship Id="rId11" Type="http://schemas.openxmlformats.org/officeDocument/2006/relationships/image" Target="../media/image215.gif"/><Relationship Id="rId5" Type="http://schemas.openxmlformats.org/officeDocument/2006/relationships/image" Target="../media/image209.gif"/><Relationship Id="rId10" Type="http://schemas.openxmlformats.org/officeDocument/2006/relationships/image" Target="../media/image214.gif"/><Relationship Id="rId4" Type="http://schemas.openxmlformats.org/officeDocument/2006/relationships/image" Target="../media/image208.jpeg"/><Relationship Id="rId9" Type="http://schemas.openxmlformats.org/officeDocument/2006/relationships/image" Target="../media/image213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gif"/><Relationship Id="rId7" Type="http://schemas.openxmlformats.org/officeDocument/2006/relationships/image" Target="../media/image221.gif"/><Relationship Id="rId2" Type="http://schemas.openxmlformats.org/officeDocument/2006/relationships/image" Target="../media/image2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gif"/><Relationship Id="rId5" Type="http://schemas.openxmlformats.org/officeDocument/2006/relationships/image" Target="../media/image219.gif"/><Relationship Id="rId4" Type="http://schemas.openxmlformats.org/officeDocument/2006/relationships/image" Target="../media/image218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3.jpeg"/><Relationship Id="rId4" Type="http://schemas.openxmlformats.org/officeDocument/2006/relationships/image" Target="../media/image22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6.jpeg"/><Relationship Id="rId5" Type="http://schemas.openxmlformats.org/officeDocument/2006/relationships/image" Target="../media/image225.jpeg"/><Relationship Id="rId4" Type="http://schemas.openxmlformats.org/officeDocument/2006/relationships/image" Target="../media/image22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7" Type="http://schemas.openxmlformats.org/officeDocument/2006/relationships/image" Target="../media/image232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1.jpeg"/><Relationship Id="rId5" Type="http://schemas.openxmlformats.org/officeDocument/2006/relationships/image" Target="../media/image230.jpeg"/><Relationship Id="rId4" Type="http://schemas.openxmlformats.org/officeDocument/2006/relationships/image" Target="../media/image2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eg"/><Relationship Id="rId7" Type="http://schemas.openxmlformats.org/officeDocument/2006/relationships/image" Target="../media/image238.jpeg"/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7.jpeg"/><Relationship Id="rId5" Type="http://schemas.openxmlformats.org/officeDocument/2006/relationships/image" Target="../media/image236.jpeg"/><Relationship Id="rId4" Type="http://schemas.openxmlformats.org/officeDocument/2006/relationships/image" Target="../media/image235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7" Type="http://schemas.openxmlformats.org/officeDocument/2006/relationships/image" Target="../media/image244.jpeg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3.jpeg"/><Relationship Id="rId5" Type="http://schemas.openxmlformats.org/officeDocument/2006/relationships/image" Target="../media/image242.jpeg"/><Relationship Id="rId4" Type="http://schemas.openxmlformats.org/officeDocument/2006/relationships/image" Target="../media/image24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7" Type="http://schemas.openxmlformats.org/officeDocument/2006/relationships/image" Target="../media/image250.jpeg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9.jpeg"/><Relationship Id="rId5" Type="http://schemas.openxmlformats.org/officeDocument/2006/relationships/image" Target="../media/image248.jpeg"/><Relationship Id="rId4" Type="http://schemas.openxmlformats.org/officeDocument/2006/relationships/image" Target="../media/image247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jpeg"/><Relationship Id="rId2" Type="http://schemas.openxmlformats.org/officeDocument/2006/relationships/image" Target="../media/image2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5.png"/><Relationship Id="rId5" Type="http://schemas.openxmlformats.org/officeDocument/2006/relationships/image" Target="../media/image254.jpeg"/><Relationship Id="rId4" Type="http://schemas.openxmlformats.org/officeDocument/2006/relationships/image" Target="../media/image25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jpeg"/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gif"/><Relationship Id="rId3" Type="http://schemas.openxmlformats.org/officeDocument/2006/relationships/image" Target="../media/image259.jpeg"/><Relationship Id="rId7" Type="http://schemas.openxmlformats.org/officeDocument/2006/relationships/image" Target="../media/image263.jpeg"/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2.jpeg"/><Relationship Id="rId5" Type="http://schemas.openxmlformats.org/officeDocument/2006/relationships/image" Target="../media/image261.jpeg"/><Relationship Id="rId10" Type="http://schemas.openxmlformats.org/officeDocument/2006/relationships/image" Target="../media/image266.gif"/><Relationship Id="rId4" Type="http://schemas.openxmlformats.org/officeDocument/2006/relationships/image" Target="../media/image260.jpeg"/><Relationship Id="rId9" Type="http://schemas.openxmlformats.org/officeDocument/2006/relationships/image" Target="../media/image265.gi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jpeg"/><Relationship Id="rId3" Type="http://schemas.openxmlformats.org/officeDocument/2006/relationships/image" Target="../media/image268.jpeg"/><Relationship Id="rId7" Type="http://schemas.openxmlformats.org/officeDocument/2006/relationships/image" Target="../media/image272.jpeg"/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1.jpeg"/><Relationship Id="rId5" Type="http://schemas.openxmlformats.org/officeDocument/2006/relationships/image" Target="../media/image270.jpeg"/><Relationship Id="rId10" Type="http://schemas.openxmlformats.org/officeDocument/2006/relationships/image" Target="../media/image275.gif"/><Relationship Id="rId4" Type="http://schemas.openxmlformats.org/officeDocument/2006/relationships/image" Target="../media/image269.jpeg"/><Relationship Id="rId9" Type="http://schemas.openxmlformats.org/officeDocument/2006/relationships/image" Target="../media/image27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jpeg"/><Relationship Id="rId7" Type="http://schemas.openxmlformats.org/officeDocument/2006/relationships/image" Target="../media/image281.jpeg"/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0.jpeg"/><Relationship Id="rId5" Type="http://schemas.openxmlformats.org/officeDocument/2006/relationships/image" Target="../media/image279.jpeg"/><Relationship Id="rId4" Type="http://schemas.openxmlformats.org/officeDocument/2006/relationships/image" Target="../media/image278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jpeg"/><Relationship Id="rId3" Type="http://schemas.openxmlformats.org/officeDocument/2006/relationships/image" Target="../media/image283.jpeg"/><Relationship Id="rId7" Type="http://schemas.openxmlformats.org/officeDocument/2006/relationships/image" Target="../media/image287.jpeg"/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6.jpeg"/><Relationship Id="rId11" Type="http://schemas.openxmlformats.org/officeDocument/2006/relationships/image" Target="../media/image291.gif"/><Relationship Id="rId5" Type="http://schemas.openxmlformats.org/officeDocument/2006/relationships/image" Target="../media/image285.jpeg"/><Relationship Id="rId10" Type="http://schemas.openxmlformats.org/officeDocument/2006/relationships/image" Target="../media/image290.jpeg"/><Relationship Id="rId4" Type="http://schemas.openxmlformats.org/officeDocument/2006/relationships/image" Target="../media/image284.jpeg"/><Relationship Id="rId9" Type="http://schemas.openxmlformats.org/officeDocument/2006/relationships/image" Target="../media/image289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gif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5.gif"/><Relationship Id="rId5" Type="http://schemas.openxmlformats.org/officeDocument/2006/relationships/image" Target="../media/image204.jpeg"/><Relationship Id="rId4" Type="http://schemas.openxmlformats.org/officeDocument/2006/relationships/image" Target="../media/image20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gif"/><Relationship Id="rId3" Type="http://schemas.openxmlformats.org/officeDocument/2006/relationships/image" Target="../media/image207.gif"/><Relationship Id="rId7" Type="http://schemas.openxmlformats.org/officeDocument/2006/relationships/image" Target="../media/image211.jpeg"/><Relationship Id="rId2" Type="http://schemas.openxmlformats.org/officeDocument/2006/relationships/image" Target="../media/image20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0.jpeg"/><Relationship Id="rId11" Type="http://schemas.openxmlformats.org/officeDocument/2006/relationships/image" Target="../media/image215.gif"/><Relationship Id="rId5" Type="http://schemas.openxmlformats.org/officeDocument/2006/relationships/image" Target="../media/image209.gif"/><Relationship Id="rId10" Type="http://schemas.openxmlformats.org/officeDocument/2006/relationships/image" Target="../media/image214.gif"/><Relationship Id="rId4" Type="http://schemas.openxmlformats.org/officeDocument/2006/relationships/image" Target="../media/image208.jpeg"/><Relationship Id="rId9" Type="http://schemas.openxmlformats.org/officeDocument/2006/relationships/image" Target="../media/image213.gi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gif"/><Relationship Id="rId7" Type="http://schemas.openxmlformats.org/officeDocument/2006/relationships/image" Target="../media/image221.gif"/><Relationship Id="rId2" Type="http://schemas.openxmlformats.org/officeDocument/2006/relationships/image" Target="../media/image2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gif"/><Relationship Id="rId5" Type="http://schemas.openxmlformats.org/officeDocument/2006/relationships/image" Target="../media/image219.gif"/><Relationship Id="rId4" Type="http://schemas.openxmlformats.org/officeDocument/2006/relationships/image" Target="../media/image218.gi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5.gif"/><Relationship Id="rId5" Type="http://schemas.openxmlformats.org/officeDocument/2006/relationships/image" Target="../media/image294.jpeg"/><Relationship Id="rId4" Type="http://schemas.openxmlformats.org/officeDocument/2006/relationships/image" Target="../media/image293.gif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jpeg"/><Relationship Id="rId3" Type="http://schemas.openxmlformats.org/officeDocument/2006/relationships/image" Target="../media/image297.jpeg"/><Relationship Id="rId7" Type="http://schemas.openxmlformats.org/officeDocument/2006/relationships/image" Target="../media/image301.jpeg"/><Relationship Id="rId2" Type="http://schemas.openxmlformats.org/officeDocument/2006/relationships/image" Target="../media/image29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0.jpeg"/><Relationship Id="rId5" Type="http://schemas.openxmlformats.org/officeDocument/2006/relationships/image" Target="../media/image299.jpeg"/><Relationship Id="rId10" Type="http://schemas.openxmlformats.org/officeDocument/2006/relationships/image" Target="../media/image304.jpeg"/><Relationship Id="rId4" Type="http://schemas.openxmlformats.org/officeDocument/2006/relationships/image" Target="../media/image298.jpeg"/><Relationship Id="rId9" Type="http://schemas.openxmlformats.org/officeDocument/2006/relationships/image" Target="../media/image303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308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7.jpeg"/><Relationship Id="rId5" Type="http://schemas.openxmlformats.org/officeDocument/2006/relationships/image" Target="../media/image306.jpeg"/><Relationship Id="rId4" Type="http://schemas.openxmlformats.org/officeDocument/2006/relationships/image" Target="../media/image305.jpe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source=wiz&amp;img_url=http://s00.yaplakal.com/pics/pics_original/5/7/0/5250075.jpg&amp;p=1&amp;text=%D1%84%D0%BE%D1%82%D0%BE%20%D0%B2%D0%BE%D0%B9%D1%81%D0%BA%D0%BE%D0%B2%D1%8B%D1%85%20%D1%83%D0%B3%D0%BE%D0%BB%D0%BA%D0%BE%D0%B2%D1%8B%D1%85%20%D0%BE%D1%82%D1%80%D0%B0%D0%B6%D0%B0%D1%82%D0%B5%D0%BB%D0%B5%D0%B9&amp;noreask=1&amp;pos=46&amp;rpt=simage&amp;lr=213" TargetMode="External"/><Relationship Id="rId13" Type="http://schemas.openxmlformats.org/officeDocument/2006/relationships/image" Target="../media/image314.jpeg"/><Relationship Id="rId18" Type="http://schemas.openxmlformats.org/officeDocument/2006/relationships/image" Target="../media/image316.jpeg"/><Relationship Id="rId3" Type="http://schemas.openxmlformats.org/officeDocument/2006/relationships/image" Target="../media/image309.jpeg"/><Relationship Id="rId7" Type="http://schemas.openxmlformats.org/officeDocument/2006/relationships/image" Target="http://bi-lait.com/uploads/images/fast-erectable-constructions/thumbnail/voz181-c214x150.jpg" TargetMode="External"/><Relationship Id="rId12" Type="http://schemas.openxmlformats.org/officeDocument/2006/relationships/hyperlink" Target="https://yandex.ru/images/search?source=wiz&amp;img_url=http://stjag.ru/articles/31642/mask3_1.gif&amp;text=%D1%84%D0%BE%D1%82%D0%BE%20%D0%B4%D0%B5%D1%84%D0%BE%D1%80%D0%BC%D0%B8%D1%80%D1%83%D1%8E%D1%89%D0%B5%D0%B9%20%D0%BE%D0%BA%D1%80%D0%B0%D1%81%D0%BA%D0%B8%20%D0%B7%D0%B4%D0%B0%D0%BD%D0%B8%D0%B9&amp;noreask=1&amp;pos=0&amp;lr=213&amp;rpt=simage" TargetMode="External"/><Relationship Id="rId17" Type="http://schemas.openxmlformats.org/officeDocument/2006/relationships/hyperlink" Target="https://yandex.ru/images/search?img_url=http://11.img.avito.st/80x60/1217937811.jpg&amp;_=1440570327822&amp;viewport=wide&amp;p=17&amp;text=%D1%84%D0%BE%D1%82%D0%BE%20%D0%BA%D0%BE%D0%BC%D0%BF%D0%BB%D0%B5%D0%BA%D1%81%D0%BD%D0%BE%D0%B9%20%D0%BC%D0%B0%D1%81%D0%BA%D0%B8%D1%80%D0%BE%D0%B2%D0%BA%D0%B8&amp;pos=522&amp;rpt=simage&amp;pin=1" TargetMode="External"/><Relationship Id="rId2" Type="http://schemas.openxmlformats.org/officeDocument/2006/relationships/hyperlink" Target="https://yandex.ru/images/search?source=wiz&amp;img_url=http://gaz63.ru/wp-content/uploads/2011/02/1281705075_gaz63-24.jpg&amp;text=%D1%84%D0%BE%D1%82%D0%BE%20%D1%81%D0%B2%D0%B5%D1%82%D0%BE%D0%BC%D0%B0%D1%81%D0%BA%D0%B8%D1%80%D0%BE%D0%B2%D0%BA%D0%B8&amp;noreask=1&amp;pos=1&amp;lr=213&amp;rpt=simage" TargetMode="External"/><Relationship Id="rId16" Type="http://schemas.openxmlformats.org/officeDocument/2006/relationships/image" Target="../media/image3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1.jpeg"/><Relationship Id="rId11" Type="http://schemas.openxmlformats.org/officeDocument/2006/relationships/image" Target="../media/image313.jpeg"/><Relationship Id="rId5" Type="http://schemas.openxmlformats.org/officeDocument/2006/relationships/hyperlink" Target="http://bi-lait.com/fast-erectable-constructions/201302061346" TargetMode="External"/><Relationship Id="rId15" Type="http://schemas.openxmlformats.org/officeDocument/2006/relationships/hyperlink" Target="https://yandex.ru/images/search?viewport=wide&amp;text=%D1%84%D0%BE%D1%82%D0%BE%20%D1%81%D1%80%D0%B5%D0%B4%D1%81%D1%82%D0%B2%20%20%D0%BC%D0%B0%D1%81%D0%BA%D0%B8%D1%80%D0%BE%D0%B2%D0%BA%D0%B8&amp;img_url=http://maskirovka.ru/images/13_wB17L_small_umb1.jpg&amp;pos=6&amp;rpt=simage&amp;_=1440572789437&amp;pin=1" TargetMode="External"/><Relationship Id="rId10" Type="http://schemas.openxmlformats.org/officeDocument/2006/relationships/hyperlink" Target="https://yandex.ru/images/search?source=wiz&amp;img_url=http://cs10176.vkontakte.ru/u198409/135162160/x_d0424e8b.jpg&amp;text=%D0%BD%D0%BE%D0%B2%D0%B0%D1%8F%20%20%D0%A3%D0%BD%D0%B8%D1%84%D0%B8%D1%86%D0%B8%D1%80%D0%BE%D0%B2%D0%B0%D0%BD%D0%BD%D0%B0%D1%8F%20%D0%B4%D1%8B%D0%BC%D0%BE%D0%B2%D0%B0%D1%8F%20%D1%88%D0%B0%D1%88%D0%BA%D0%B0%20%D0%A3%D0%94%D0%A8&amp;noreask=1&amp;pos=12&amp;lr=213&amp;rpt=simage" TargetMode="External"/><Relationship Id="rId19" Type="http://schemas.openxmlformats.org/officeDocument/2006/relationships/image" Target="../media/image317.gif"/><Relationship Id="rId4" Type="http://schemas.openxmlformats.org/officeDocument/2006/relationships/image" Target="../media/image310.emf"/><Relationship Id="rId9" Type="http://schemas.openxmlformats.org/officeDocument/2006/relationships/image" Target="../media/image312.jpeg"/><Relationship Id="rId14" Type="http://schemas.openxmlformats.org/officeDocument/2006/relationships/image" Target="https://im2-tub-ru.yandex.net/i?id=69c743fea55e7ff1d3189708635ea7b0&amp;n=33&amp;h=190&amp;w=310" TargetMode="Externa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1.jpeg"/><Relationship Id="rId3" Type="http://schemas.openxmlformats.org/officeDocument/2006/relationships/image" Target="../media/image104.png"/><Relationship Id="rId7" Type="http://schemas.openxmlformats.org/officeDocument/2006/relationships/image" Target="../media/image320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9.jpeg"/><Relationship Id="rId5" Type="http://schemas.openxmlformats.org/officeDocument/2006/relationships/image" Target="../media/image318.jpeg"/><Relationship Id="rId4" Type="http://schemas.openxmlformats.org/officeDocument/2006/relationships/hyperlink" Target="http://interbudtunnel.com/images/___________rus_big.jpg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jpeg"/><Relationship Id="rId2" Type="http://schemas.openxmlformats.org/officeDocument/2006/relationships/image" Target="../media/image3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5.jpeg"/><Relationship Id="rId4" Type="http://schemas.openxmlformats.org/officeDocument/2006/relationships/image" Target="../media/image32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8.jpeg"/><Relationship Id="rId5" Type="http://schemas.openxmlformats.org/officeDocument/2006/relationships/image" Target="../media/image327.jpeg"/><Relationship Id="rId4" Type="http://schemas.openxmlformats.org/officeDocument/2006/relationships/image" Target="../media/image326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1.jpeg"/><Relationship Id="rId5" Type="http://schemas.openxmlformats.org/officeDocument/2006/relationships/image" Target="../media/image330.jpeg"/><Relationship Id="rId4" Type="http://schemas.openxmlformats.org/officeDocument/2006/relationships/image" Target="../media/image329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jpeg"/><Relationship Id="rId7" Type="http://schemas.openxmlformats.org/officeDocument/2006/relationships/image" Target="../media/image337.jpeg"/><Relationship Id="rId2" Type="http://schemas.openxmlformats.org/officeDocument/2006/relationships/image" Target="../media/image3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6.jpeg"/><Relationship Id="rId5" Type="http://schemas.openxmlformats.org/officeDocument/2006/relationships/image" Target="../media/image335.jpeg"/><Relationship Id="rId4" Type="http://schemas.openxmlformats.org/officeDocument/2006/relationships/image" Target="../media/image334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7" Type="http://schemas.openxmlformats.org/officeDocument/2006/relationships/image" Target="../media/image343.jpeg"/><Relationship Id="rId2" Type="http://schemas.openxmlformats.org/officeDocument/2006/relationships/image" Target="../media/image3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2.jpeg"/><Relationship Id="rId5" Type="http://schemas.openxmlformats.org/officeDocument/2006/relationships/image" Target="../media/image341.jpeg"/><Relationship Id="rId4" Type="http://schemas.openxmlformats.org/officeDocument/2006/relationships/image" Target="../media/image340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jpeg"/><Relationship Id="rId7" Type="http://schemas.openxmlformats.org/officeDocument/2006/relationships/image" Target="../media/image349.jpeg"/><Relationship Id="rId2" Type="http://schemas.openxmlformats.org/officeDocument/2006/relationships/image" Target="../media/image3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8.jpeg"/><Relationship Id="rId5" Type="http://schemas.openxmlformats.org/officeDocument/2006/relationships/image" Target="../media/image347.jpeg"/><Relationship Id="rId4" Type="http://schemas.openxmlformats.org/officeDocument/2006/relationships/image" Target="../media/image346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jpeg"/><Relationship Id="rId2" Type="http://schemas.openxmlformats.org/officeDocument/2006/relationships/image" Target="../media/image3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jpeg"/><Relationship Id="rId7" Type="http://schemas.openxmlformats.org/officeDocument/2006/relationships/image" Target="../media/image358.jpeg"/><Relationship Id="rId2" Type="http://schemas.openxmlformats.org/officeDocument/2006/relationships/image" Target="../media/image3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7.jpeg"/><Relationship Id="rId5" Type="http://schemas.openxmlformats.org/officeDocument/2006/relationships/image" Target="../media/image356.jpeg"/><Relationship Id="rId4" Type="http://schemas.openxmlformats.org/officeDocument/2006/relationships/image" Target="../media/image355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jpeg"/><Relationship Id="rId7" Type="http://schemas.openxmlformats.org/officeDocument/2006/relationships/image" Target="../media/image364.jpeg"/><Relationship Id="rId2" Type="http://schemas.openxmlformats.org/officeDocument/2006/relationships/image" Target="../media/image35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3.jpeg"/><Relationship Id="rId5" Type="http://schemas.openxmlformats.org/officeDocument/2006/relationships/image" Target="../media/image362.jpeg"/><Relationship Id="rId4" Type="http://schemas.openxmlformats.org/officeDocument/2006/relationships/image" Target="../media/image361.jpe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1.jpeg"/><Relationship Id="rId3" Type="http://schemas.openxmlformats.org/officeDocument/2006/relationships/image" Target="../media/image366.jpeg"/><Relationship Id="rId7" Type="http://schemas.openxmlformats.org/officeDocument/2006/relationships/image" Target="../media/image370.jpeg"/><Relationship Id="rId2" Type="http://schemas.openxmlformats.org/officeDocument/2006/relationships/image" Target="../media/image36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9.jpeg"/><Relationship Id="rId5" Type="http://schemas.openxmlformats.org/officeDocument/2006/relationships/image" Target="../media/image368.jpeg"/><Relationship Id="rId10" Type="http://schemas.openxmlformats.org/officeDocument/2006/relationships/image" Target="../media/image373.jpeg"/><Relationship Id="rId4" Type="http://schemas.openxmlformats.org/officeDocument/2006/relationships/image" Target="../media/image367.jpeg"/><Relationship Id="rId9" Type="http://schemas.openxmlformats.org/officeDocument/2006/relationships/image" Target="../media/image372.jpe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0.jpeg"/><Relationship Id="rId3" Type="http://schemas.openxmlformats.org/officeDocument/2006/relationships/image" Target="../media/image375.jpeg"/><Relationship Id="rId7" Type="http://schemas.openxmlformats.org/officeDocument/2006/relationships/image" Target="../media/image379.jpeg"/><Relationship Id="rId2" Type="http://schemas.openxmlformats.org/officeDocument/2006/relationships/image" Target="../media/image37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8.jpeg"/><Relationship Id="rId5" Type="http://schemas.openxmlformats.org/officeDocument/2006/relationships/image" Target="../media/image377.jpeg"/><Relationship Id="rId10" Type="http://schemas.openxmlformats.org/officeDocument/2006/relationships/image" Target="../media/image382.jpeg"/><Relationship Id="rId4" Type="http://schemas.openxmlformats.org/officeDocument/2006/relationships/image" Target="../media/image376.jpeg"/><Relationship Id="rId9" Type="http://schemas.openxmlformats.org/officeDocument/2006/relationships/image" Target="../media/image38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Text Box 3"/>
          <p:cNvSpPr txBox="1">
            <a:spLocks noChangeArrowheads="1"/>
          </p:cNvSpPr>
          <p:nvPr/>
        </p:nvSpPr>
        <p:spPr bwMode="auto">
          <a:xfrm>
            <a:off x="214282" y="2714620"/>
            <a:ext cx="8715436" cy="138499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ТЕМА 18.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Устойчивость функционирования объектов</a:t>
            </a:r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экономики и жизнеобеспечения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028" name="Picture 4" descr="Телемеханизация объектов генерации и сетевых предприят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3286125" cy="2190750"/>
          </a:xfrm>
          <a:prstGeom prst="rect">
            <a:avLst/>
          </a:prstGeom>
          <a:noFill/>
        </p:spPr>
      </p:pic>
      <p:pic>
        <p:nvPicPr>
          <p:cNvPr id="1030" name="Picture 6" descr="http://im0-tub-ru.yandex.net/i?id=9e154a11b8bc3e20fa3c2a2fef085532-120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42852"/>
            <a:ext cx="3286148" cy="2286016"/>
          </a:xfrm>
          <a:prstGeom prst="rect">
            <a:avLst/>
          </a:prstGeom>
          <a:noFill/>
        </p:spPr>
      </p:pic>
      <p:pic>
        <p:nvPicPr>
          <p:cNvPr id="1032" name="Picture 8" descr="http://im0-tub-ru.yandex.net/i?id=023ec09d4028c94bed2d878ed9c5e14d-130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500570"/>
            <a:ext cx="3286148" cy="2166941"/>
          </a:xfrm>
          <a:prstGeom prst="rect">
            <a:avLst/>
          </a:prstGeom>
          <a:noFill/>
        </p:spPr>
      </p:pic>
      <p:pic>
        <p:nvPicPr>
          <p:cNvPr id="1034" name="Picture 10" descr="http://im1-tub-ru.yandex.net/i?id=0f1a2d24c2ed6302fcee8d37c71cbc22-143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4572008"/>
            <a:ext cx="3214710" cy="20717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36B2725-CA4E-46D4-9F9B-BA18985FF3C0}" type="slidenum">
              <a:rPr lang="ru-RU">
                <a:latin typeface="Calibri" pitchFamily="34" charset="0"/>
              </a:rPr>
              <a:pPr algn="r"/>
              <a:t>10</a:t>
            </a:fld>
            <a:endParaRPr lang="ru-RU">
              <a:latin typeface="Calibri" pitchFamily="34" charset="0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73580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</a:t>
            </a: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36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36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57250" y="285750"/>
            <a:ext cx="7643813" cy="1500188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43063" y="571500"/>
            <a:ext cx="6000750" cy="954088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Устойчивость функционирования объекта экономики</a:t>
            </a:r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5" y="2286000"/>
            <a:ext cx="2571750" cy="2357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2875" y="2286000"/>
            <a:ext cx="2571750" cy="2677656"/>
          </a:xfrm>
          <a:prstGeom prst="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способность объекта выполнять свои функции (планы, программы)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условиях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43313" y="2928938"/>
            <a:ext cx="5214937" cy="92868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714750" y="3000375"/>
            <a:ext cx="51435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применения противником средств поражения,</a:t>
            </a:r>
            <a:endParaRPr lang="ru-RU" sz="2400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43313" y="3929063"/>
            <a:ext cx="5214937" cy="64293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4000504"/>
            <a:ext cx="47863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террористических актов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2786063" y="2428875"/>
            <a:ext cx="785812" cy="2071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углом вверх 16"/>
          <p:cNvSpPr/>
          <p:nvPr/>
        </p:nvSpPr>
        <p:spPr>
          <a:xfrm rot="5400000">
            <a:off x="1285851" y="4929199"/>
            <a:ext cx="928688" cy="107156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428875" y="5214938"/>
            <a:ext cx="6357938" cy="121443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1750" y="5214938"/>
            <a:ext cx="607218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и  восстанавливать  нарушенное производство в минимально короткие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сроки.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20" name="Рисунок 19" descr="часы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5715016"/>
            <a:ext cx="857256" cy="857256"/>
          </a:xfrm>
          <a:prstGeom prst="rect">
            <a:avLst/>
          </a:prstGeom>
        </p:spPr>
      </p:pic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3643306" y="2143116"/>
            <a:ext cx="5214974" cy="571504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 условиях возникновения ЧС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/>
      <p:bldP spid="12" grpId="0" animBg="1"/>
      <p:bldP spid="13" grpId="0"/>
      <p:bldP spid="14" grpId="0" animBg="1"/>
      <p:bldP spid="18" grpId="0" animBg="1"/>
      <p:bldP spid="19" grpId="0"/>
      <p:bldP spid="23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 descr="Хотите купить емкости металлические и резервуары топлива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2643188"/>
            <a:ext cx="2500313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Box 6"/>
          <p:cNvSpPr txBox="1">
            <a:spLocks noChangeArrowheads="1"/>
          </p:cNvSpPr>
          <p:nvPr/>
        </p:nvSpPr>
        <p:spPr bwMode="auto">
          <a:xfrm>
            <a:off x="142875" y="214313"/>
            <a:ext cx="8786813" cy="338137"/>
          </a:xfrm>
          <a:prstGeom prst="rect">
            <a:avLst/>
          </a:prstGeom>
          <a:solidFill>
            <a:srgbClr val="FF0000"/>
          </a:solidFill>
          <a:ln w="2857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ОБОРУДОВАНИЕ ПОДЗЕМНЫХ ЕМКОСТЕЙ ДЛЯ ХРАНЕНИЯ ГСМ</a:t>
            </a:r>
          </a:p>
        </p:txBody>
      </p:sp>
      <p:pic>
        <p:nvPicPr>
          <p:cNvPr id="64516" name="Picture 16" descr="http://im2-tub-ru.yandex.net/i?id=b73611bd9f5f6d2d1ffeee5271e6863a-3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2643188"/>
            <a:ext cx="27146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18" descr="http://im0-tub-ru.yandex.net/i?id=a8ff1030bc2644c44fe676a754277cf5-12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714375"/>
            <a:ext cx="2571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20" descr="Резервуары для нефтепродуктов в Санкт-Петербурге на сайте бесплатных объявлений adengo.ru: бесплатные частные объявления, сайт б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25" y="714375"/>
            <a:ext cx="25003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22" descr="http://im0-tub-ru.yandex.net/i?id=97321a2ab73e703b8ba33d2981f52cff-15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88" y="714375"/>
            <a:ext cx="2714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2" descr="Ремонт и строительство , Газгольдеры для хранения сжиженного газа, продаю в Архангельск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8" y="2643188"/>
            <a:ext cx="25717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1" name="Picture 4" descr="Емкость цилиндрическая 2000 литров. в Набережных Челнах - узнать цену и купить у Торговый Дом Клим - id 263673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8" y="4714875"/>
            <a:ext cx="25717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2" name="Picture 6" descr="Газгольдер для пропана FAS-8,5 м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25" y="4714875"/>
            <a:ext cx="25003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3" name="Picture 8" descr="Горизонтальные и вертикальные емкости стеклопластиковые.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88" y="4429125"/>
            <a:ext cx="27146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4313" y="582613"/>
            <a:ext cx="8786812" cy="830262"/>
          </a:xfrm>
          <a:prstGeom prst="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Устройство поддонов, емкостей для слива, ловушек, амбаров с направленным стоком, оградительные валы для предотвращения разлива </a:t>
            </a:r>
            <a:r>
              <a:rPr lang="ru-RU" sz="1600" cap="all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гсм</a:t>
            </a:r>
            <a:endParaRPr lang="ru-RU" sz="1600" cap="all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9" name="Picture 2" descr="http://im0-tub-ru.yandex.net/i?id=63596d6289db3d8665c37da0229a7a0c-99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28750"/>
            <a:ext cx="27860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Как на даче сделать слив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071813"/>
            <a:ext cx="278606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6" descr="продам пункт приема сдачи нефти - Самара"/>
          <p:cNvPicPr>
            <a:picLocks noChangeAspect="1" noChangeArrowheads="1"/>
          </p:cNvPicPr>
          <p:nvPr/>
        </p:nvPicPr>
        <p:blipFill>
          <a:blip r:embed="rId4" cstate="print"/>
          <a:srcRect r="1563" b="6248"/>
          <a:stretch>
            <a:fillRect/>
          </a:stretch>
        </p:blipFill>
        <p:spPr bwMode="auto">
          <a:xfrm>
            <a:off x="357188" y="4786313"/>
            <a:ext cx="278606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14" descr="Руководство по тушению нефти и нефтепродуктов в резервуарах и резервуарных парках :: ЗАО ТРЕСТ НЕФТЕХИ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25" y="1428750"/>
            <a:ext cx="27860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3" name="Picture 8" descr="Противофильтрационные полог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25" y="3071813"/>
            <a:ext cx="2786063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4" name="Picture 12" descr="Ликвидация разливов нефти и нефтепродуктов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25" y="4786313"/>
            <a:ext cx="2786063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5" name="Picture 14" descr="Разлив нефти в Рязанской области: угрозы природе и людям нет // MAGAZINE.SOVSPORT.RU Комсомольская правда в Москв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00" y="1428750"/>
            <a:ext cx="25717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6" name="Picture 16" descr="Обвиняемые в экологической катастрофе на Ангаре предстанут п…"/>
          <p:cNvPicPr>
            <a:picLocks noChangeAspect="1" noChangeArrowheads="1"/>
          </p:cNvPicPr>
          <p:nvPr/>
        </p:nvPicPr>
        <p:blipFill>
          <a:blip r:embed="rId9" cstate="print"/>
          <a:srcRect r="6248" b="27083"/>
          <a:stretch>
            <a:fillRect/>
          </a:stretch>
        </p:blipFill>
        <p:spPr bwMode="auto">
          <a:xfrm>
            <a:off x="6286500" y="3071813"/>
            <a:ext cx="25717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7" name="Picture 18" descr="Разлив нефти/Австралия - спасатели заканчивают нейтрализацию разлива нефти с нефтяной платформы.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00" y="4786313"/>
            <a:ext cx="25717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22238" y="44450"/>
            <a:ext cx="8899525" cy="52387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55FB54B2-2246-4A26-A960-B916373A0E90}" type="slidenum">
              <a:rPr lang="ru-RU" altLang="ru-RU"/>
              <a:pPr algn="r"/>
              <a:t>102</a:t>
            </a:fld>
            <a:endParaRPr lang="ru-RU" altLang="ru-R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08050"/>
            <a:ext cx="9036050" cy="594995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mtClean="0"/>
              <a:t>                    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47675" y="1025525"/>
            <a:ext cx="8156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1600"/>
          </a:p>
        </p:txBody>
      </p:sp>
      <p:sp>
        <p:nvSpPr>
          <p:cNvPr id="66565" name="Text Box 12"/>
          <p:cNvSpPr txBox="1">
            <a:spLocks noChangeArrowheads="1"/>
          </p:cNvSpPr>
          <p:nvPr/>
        </p:nvSpPr>
        <p:spPr bwMode="auto">
          <a:xfrm>
            <a:off x="714375" y="714375"/>
            <a:ext cx="7940675" cy="355600"/>
          </a:xfrm>
          <a:prstGeom prst="rect">
            <a:avLst/>
          </a:prstGeom>
          <a:solidFill>
            <a:srgbClr val="CCCCFF"/>
          </a:soli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Проведение учений и тренировок по действиям персонала объекта при ЧС</a:t>
            </a:r>
          </a:p>
        </p:txBody>
      </p:sp>
      <p:pic>
        <p:nvPicPr>
          <p:cNvPr id="66566" name="Picture 14" descr="http://im3-tub-ru.yandex.net/i?id=7371643c0688218bb05755e9f2e7feba-134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75" y="5286375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656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1" name="Picture 4" descr="http://im0-tub-ru.yandex.net/i?id=c002efeae9d5f1b7b1ea7b60871a0dfb-41-144&amp;n=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1571625"/>
            <a:ext cx="265588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2" name="Picture 2" descr="МЧС Росси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25" y="1500188"/>
            <a:ext cx="2500313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3" name="Picture 8" descr="Показное занятие по содержанию и приведению в готовность защитных сооружений гражданской обороны ОАО &quot;Уральская сталь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3" y="4572000"/>
            <a:ext cx="2357437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88900" y="0"/>
            <a:ext cx="8964613" cy="9080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технологические мероприятия по ПУФ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ChangeArrowheads="1"/>
          </p:cNvSpPr>
          <p:nvPr/>
        </p:nvSpPr>
        <p:spPr bwMode="auto">
          <a:xfrm>
            <a:off x="285750" y="620713"/>
            <a:ext cx="8642350" cy="792162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Сооружение в хранилищах взрывоопасных веществ устройств,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локализующих разрушительный эффект взрыва</a:t>
            </a:r>
          </a:p>
        </p:txBody>
      </p:sp>
      <p:sp>
        <p:nvSpPr>
          <p:cNvPr id="67587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41</a:t>
            </a:r>
          </a:p>
        </p:txBody>
      </p:sp>
      <p:pic>
        <p:nvPicPr>
          <p:cNvPr id="67588" name="Picture 4" descr="http://im0-tub-ru.yandex.net/i?id=6262c34e566f0af7d51ef00059784471-98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197475"/>
            <a:ext cx="2786063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6" descr="http://www.npo-sm.ru/img/fontan_img/f_210u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484563"/>
            <a:ext cx="2786063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8" descr="вариант укладки пожарного рука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8" y="5194300"/>
            <a:ext cx="257175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10" descr="http://im2-tub-ru.yandex.net/i?id=40db4f0bf3a5cbc17cc398a1ad565bad-115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1547813"/>
            <a:ext cx="2851150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2" name="Picture 12" descr="http://im2-tub-ru.yandex.net/i?id=08111ed2745c01ab8ab053d26e1538e3-08-144&amp;n=33&amp;h=190"/>
          <p:cNvPicPr>
            <a:picLocks noChangeAspect="1" noChangeArrowheads="1"/>
          </p:cNvPicPr>
          <p:nvPr/>
        </p:nvPicPr>
        <p:blipFill>
          <a:blip r:embed="rId7" cstate="print"/>
          <a:srcRect l="2963" b="13158"/>
          <a:stretch>
            <a:fillRect/>
          </a:stretch>
        </p:blipFill>
        <p:spPr bwMode="auto">
          <a:xfrm>
            <a:off x="6429375" y="1544638"/>
            <a:ext cx="2500313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3" name="Picture 14" descr="http://im0-tub-ru.yandex.net/i?id=30e08139556ccf04860a2c8da18ab8c2-04-144&amp;n=33&amp;h=190"/>
          <p:cNvPicPr>
            <a:picLocks noChangeAspect="1" noChangeArrowheads="1"/>
          </p:cNvPicPr>
          <p:nvPr/>
        </p:nvPicPr>
        <p:blipFill>
          <a:blip r:embed="rId8" cstate="print"/>
          <a:srcRect r="5138" b="9210"/>
          <a:stretch>
            <a:fillRect/>
          </a:stretch>
        </p:blipFill>
        <p:spPr bwMode="auto">
          <a:xfrm>
            <a:off x="6429375" y="5194300"/>
            <a:ext cx="242887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4" name="Picture 16" descr="http://im2-tub-ru.yandex.net/i?id=3a09a62b9c35d3e53a28d1d20647af6a-58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8" y="1547813"/>
            <a:ext cx="2570162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5" name="Picture 18" descr="Феодосия-13: бывший склад ядерного оружия * НОВОСТИ В ФОТО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00438" y="3425825"/>
            <a:ext cx="2571750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6" name="Picture 20" descr="http://im0-tub-ru.yandex.net/i?id=a340a419588ebdccc5027f5920a9458c-88-144&amp;n=33&amp;h=19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75" y="3476625"/>
            <a:ext cx="2428875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4313" y="1273175"/>
            <a:ext cx="8643937" cy="571500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Дублирование железнодорожного транспорта автомобильным или</a:t>
            </a:r>
          </a:p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 речным для доставки сырья и вызова готовой продукции</a:t>
            </a:r>
            <a:r>
              <a:rPr lang="ru-RU" altLang="ru-RU" b="1">
                <a:latin typeface="Times New Roman" pitchFamily="18" charset="0"/>
              </a:rPr>
              <a:t>  </a:t>
            </a:r>
          </a:p>
        </p:txBody>
      </p:sp>
      <p:sp>
        <p:nvSpPr>
          <p:cNvPr id="68611" name="Text Box 15"/>
          <p:cNvSpPr txBox="1">
            <a:spLocks noChangeArrowheads="1"/>
          </p:cNvSpPr>
          <p:nvPr/>
        </p:nvSpPr>
        <p:spPr bwMode="auto">
          <a:xfrm>
            <a:off x="8748713" y="6597650"/>
            <a:ext cx="395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45</a:t>
            </a:r>
          </a:p>
        </p:txBody>
      </p:sp>
      <p:pic>
        <p:nvPicPr>
          <p:cNvPr id="68612" name="Picture 2" descr="http://im3-tub-ru.yandex.net/i?id=d2b888180f28b801678e3e3ec78c0e72-79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27250"/>
            <a:ext cx="2714625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4" descr="http://im1-tub-ru.yandex.net/i?id=05fc0feba92b73950d0731e0ca4d3f5d-09-144&amp;n=33&amp;h=190"/>
          <p:cNvPicPr>
            <a:picLocks noChangeAspect="1" noChangeArrowheads="1"/>
          </p:cNvPicPr>
          <p:nvPr/>
        </p:nvPicPr>
        <p:blipFill>
          <a:blip r:embed="rId3" cstate="print"/>
          <a:srcRect r="3526" b="9210"/>
          <a:stretch>
            <a:fillRect/>
          </a:stretch>
        </p:blipFill>
        <p:spPr bwMode="auto">
          <a:xfrm>
            <a:off x="3143250" y="2120900"/>
            <a:ext cx="2643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6" descr="http://im2-tub-ru.yandex.net/i?id=4782a0824942a12d146cf4ec205849d4-23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984625"/>
            <a:ext cx="2714625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8" descr="http://im2-tub-ru.yandex.net/i?id=6675c53ccacbb2a25746a2df63bc8f05-74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50" y="3984625"/>
            <a:ext cx="2643188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6" name="Picture 10" descr="http://im3-tub-ru.yandex.net/i?id=fac96c121d3064d8caf71823136ae2cc-93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50" y="2120900"/>
            <a:ext cx="28575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7" name="Picture 12" descr="http://im1-tub-ru.yandex.net/i?id=a3337d9eb7710a411e66804dc680592a-19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50" y="3984625"/>
            <a:ext cx="2857500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8" name="Picture 14" descr="http://im3-tub-ru.yandex.net/i?id=9a688cd6ff702bae11a9f06430f414bf-26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3" y="5468938"/>
            <a:ext cx="2714625" cy="138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9" name="Picture 16" descr="http://im3-tub-ru.yandex.net/i?id=0b4046dac8666ebafe34215b6de3414d-75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50" y="5468938"/>
            <a:ext cx="2643188" cy="138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0" name="Picture 18" descr="http://im0-tub-ru.yandex.net/i?id=42b8c77ea96b0007da98966304ad8e30-66-144&amp;n=33&amp;h=190"/>
          <p:cNvPicPr>
            <a:picLocks noChangeAspect="1" noChangeArrowheads="1"/>
          </p:cNvPicPr>
          <p:nvPr/>
        </p:nvPicPr>
        <p:blipFill>
          <a:blip r:embed="rId10" cstate="print"/>
          <a:srcRect t="5264" r="5948"/>
          <a:stretch>
            <a:fillRect/>
          </a:stretch>
        </p:blipFill>
        <p:spPr bwMode="auto">
          <a:xfrm>
            <a:off x="6000750" y="5486400"/>
            <a:ext cx="27860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 autoUpdateAnimBg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15"/>
          <p:cNvSpPr txBox="1">
            <a:spLocks noChangeArrowheads="1"/>
          </p:cNvSpPr>
          <p:nvPr/>
        </p:nvSpPr>
        <p:spPr bwMode="auto">
          <a:xfrm>
            <a:off x="8748713" y="6597650"/>
            <a:ext cx="395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45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14313" y="901700"/>
            <a:ext cx="8678862" cy="582613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Подготовка запасных вариантов производственных связей с предприятиями, находящимися в</a:t>
            </a:r>
          </a:p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 пределах не только одного  экономического или  административного района</a:t>
            </a:r>
          </a:p>
        </p:txBody>
      </p:sp>
      <p:pic>
        <p:nvPicPr>
          <p:cNvPr id="69636" name="Picture 2" descr="http://im2-tub-ru.yandex.net/i?id=03ec9116170d66f2596f502ccb1ed564-67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614488"/>
            <a:ext cx="264318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4" descr="http://im0-tub-ru.yandex.net/i?id=df3057afbf07a81e4ebaf65da7a96045-95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614738"/>
            <a:ext cx="264318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6" descr="http://im0-tub-ru.yandex.net/i?id=f06f9706051a14f2c05c1679a0788909-69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5197475"/>
            <a:ext cx="26860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8" descr="detali-novoi-lady-priory-budut-delat-v-balakov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50" y="5197475"/>
            <a:ext cx="30194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0" name="Picture 10" descr="http://im2-tub-ru.yandex.net/i?id=c2c2a9d66a3c24adccb2ad7856b4959f-141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88" y="1614488"/>
            <a:ext cx="292893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12" descr="http://im1-tub-ru.yandex.net/i?id=cc8d4e1981ad34c00369a116872266f0-02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50" y="3614738"/>
            <a:ext cx="30003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2" name="Picture 14" descr="http://im3-tub-ru.yandex.net/i?id=0039df2fa6c420d075b9d5de0d3ef381-102-144&amp;n=33&amp;h=190"/>
          <p:cNvPicPr>
            <a:picLocks noChangeAspect="1" noChangeArrowheads="1"/>
          </p:cNvPicPr>
          <p:nvPr/>
        </p:nvPicPr>
        <p:blipFill>
          <a:blip r:embed="rId8" cstate="print"/>
          <a:srcRect r="2702" b="9210"/>
          <a:stretch>
            <a:fillRect/>
          </a:stretch>
        </p:blipFill>
        <p:spPr bwMode="auto">
          <a:xfrm>
            <a:off x="6357938" y="3609975"/>
            <a:ext cx="257175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3" name="Picture 16" descr="http://im2-tub-ru.yandex.net/i?id=214217f5b665dacee21b8592b5eb6af1-118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38" y="1614488"/>
            <a:ext cx="25717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4" name="Picture 18" descr="http://im0-tub-ru.yandex.net/i?id=239eaba456d5c5fe09358b046e67d45f-11-16f-12145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57938" y="5197475"/>
            <a:ext cx="25717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5"/>
          <p:cNvSpPr txBox="1">
            <a:spLocks noChangeArrowheads="1"/>
          </p:cNvSpPr>
          <p:nvPr/>
        </p:nvSpPr>
        <p:spPr bwMode="auto">
          <a:xfrm>
            <a:off x="8748713" y="6597650"/>
            <a:ext cx="395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45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4313" y="636588"/>
            <a:ext cx="8678862" cy="847725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Хранение на заблаговременно  подготовленных базах готовой продукции, которую нельзя </a:t>
            </a:r>
          </a:p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вывести потребителям и которая может  превратиться в опасный </a:t>
            </a:r>
          </a:p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источник вторичных факторов поражения</a:t>
            </a:r>
          </a:p>
        </p:txBody>
      </p:sp>
      <p:pic>
        <p:nvPicPr>
          <p:cNvPr id="70660" name="Picture 4" descr="http://im1-tub-ru.yandex.net/i?id=97003b432c265f175085e2ad23ab8a68-87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595438"/>
            <a:ext cx="2643188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6" descr="http://im1-tub-ru.yandex.net/i?id=249f6cf460defc5f41f9b807d81d1fb7-100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3616325"/>
            <a:ext cx="2643188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8" descr="http://im3-tub-ru.yandex.net/i?id=cea9a806f9fa07a966d1be0df7f0be2c-78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5341938"/>
            <a:ext cx="2571750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10" descr="http://im3-tub-ru.yandex.net/i?id=d88450467ed568eb4673c2c8c49aa82a-126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1595438"/>
            <a:ext cx="2786062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4" name="Picture 12" descr="Склад готовой продукции завода-изготовителя / Фотографии без фотоальбомов - Фотоальбомы, фотогалерея компании ООО, Спецтехкабель"/>
          <p:cNvPicPr>
            <a:picLocks noChangeAspect="1" noChangeArrowheads="1"/>
          </p:cNvPicPr>
          <p:nvPr/>
        </p:nvPicPr>
        <p:blipFill>
          <a:blip r:embed="rId6" cstate="print"/>
          <a:srcRect l="3879" t="3651" r="3017" b="5667"/>
          <a:stretch>
            <a:fillRect/>
          </a:stretch>
        </p:blipFill>
        <p:spPr bwMode="auto">
          <a:xfrm>
            <a:off x="3071813" y="3636963"/>
            <a:ext cx="2786062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5" name="Picture 14" descr="http://im3-tub-ru.yandex.net/i?id=3364de71723ba4d5f16705fb0227f2bb-115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88" y="1595438"/>
            <a:ext cx="2838450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6" name="Picture 16" descr="http://im3-tub-ru.yandex.net/i?id=8ccd8c56fd8e2712be1b157bdb83a3f1-140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88" y="3640138"/>
            <a:ext cx="28575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7" name="Picture 20" descr="http://im2-tub-ru.yandex.net/i?id=7451cfe15913b8a11621fd8b6717ca7e-25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13" y="5341938"/>
            <a:ext cx="2786062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8" name="Picture 22" descr="http://im2-tub-ru.yandex.net/i?id=e03669896a6d953cd67b7ec4d736206e-96-144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88" y="5341938"/>
            <a:ext cx="2857500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15"/>
          <p:cNvSpPr txBox="1">
            <a:spLocks noChangeArrowheads="1"/>
          </p:cNvSpPr>
          <p:nvPr/>
        </p:nvSpPr>
        <p:spPr bwMode="auto">
          <a:xfrm>
            <a:off x="8748713" y="6597650"/>
            <a:ext cx="395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45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57188" y="708025"/>
            <a:ext cx="8534400" cy="776288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Определение необходимых запасов сырья, топлива и других материалов,</a:t>
            </a:r>
          </a:p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 необходимых для выпуска запланированной продукции в </a:t>
            </a:r>
          </a:p>
          <a:p>
            <a:pPr algn="ctr" eaLnBrk="0" hangingPunct="0">
              <a:lnSpc>
                <a:spcPct val="75000"/>
              </a:lnSpc>
            </a:pPr>
            <a:r>
              <a:rPr lang="ru-RU" altLang="ru-RU" sz="1600" b="1">
                <a:latin typeface="Calibri" pitchFamily="34" charset="0"/>
              </a:rPr>
              <a:t>течение заданного времени,  и хранение этих запасов на территории предприятия</a:t>
            </a:r>
            <a:r>
              <a:rPr lang="ru-RU" altLang="ru-RU" b="1">
                <a:latin typeface="Times New Roman" pitchFamily="18" charset="0"/>
              </a:rPr>
              <a:t>  </a:t>
            </a:r>
          </a:p>
        </p:txBody>
      </p:sp>
      <p:pic>
        <p:nvPicPr>
          <p:cNvPr id="71684" name="Picture 4" descr="http://im2-tub-ru.yandex.net/i?id=51864320c1a584b2639f93f4558e348f-81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543300"/>
            <a:ext cx="2714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6" descr="http://im1-tub-ru.yandex.net/i?id=8cda3fe86662e251d2af6beb72bea797-140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3543300"/>
            <a:ext cx="2857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8" descr="http://im2-tub-ru.yandex.net/i?id=cbc4ebccb3dbe2246e2091341b86408c-115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13" y="3543300"/>
            <a:ext cx="2857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Picture 10" descr="http://im1-tub-ru.yandex.net/i?id=739cb8aadefe688359f84ebd4dc47186-115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1614488"/>
            <a:ext cx="2714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8" name="Picture 12" descr="http://im3-tub-ru.yandex.net/i?id=b8fea6af9dbe1594b2457ac7be653b5d-61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88" y="1614488"/>
            <a:ext cx="2786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9" name="Picture 14" descr="http://im1-tub-ru.yandex.net/i?id=4f1fa5d51166c95afc59790578dc485c-81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13" y="1614488"/>
            <a:ext cx="2857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0" name="Picture 16" descr="http://im1-tub-ru.yandex.net/i?id=2a5cb555015ea5894aa08aa61a194a83-65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3" y="5207000"/>
            <a:ext cx="27146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1" name="Picture 18" descr="http://im1-tub-ru.yandex.net/i?id=45312cc754447352a4feadb1316f2a66-37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13" y="5207000"/>
            <a:ext cx="28575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2" name="Picture 20" descr="http://im1-tub-ru.yandex.net/i?id=14a338142ef325b391cf14eed0fc8483-20-144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88" y="5199063"/>
            <a:ext cx="285750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428603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eaLnBrk="0" hangingPunct="0"/>
            <a:r>
              <a:rPr lang="ru-RU" sz="2400" b="1" dirty="0" smtClean="0">
                <a:latin typeface="Times New Roman" pitchFamily="18" charset="0"/>
              </a:rPr>
              <a:t>НАРАЩИВАНИЕ  МЕРОПРИЯТИЙ ПО  ПУФ НА  В/ВРЕМЯ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6200000">
            <a:off x="-497416" y="1212728"/>
            <a:ext cx="2071702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 1 очереди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500044"/>
            <a:ext cx="6643734" cy="32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Приведение в готовность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ЗСГО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укрытия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работников ………..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7786710" y="500042"/>
            <a:ext cx="858242" cy="35719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71538" y="1357300"/>
            <a:ext cx="6643734" cy="32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ОПО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……. подготовка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 снижению запасов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ВПО веществ…..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7786710" y="928672"/>
            <a:ext cx="858242" cy="35719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1538" y="928672"/>
            <a:ext cx="6643734" cy="32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Снижение запасов АХОВ до минимальных размеров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7786710" y="1357300"/>
            <a:ext cx="858242" cy="35719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71538" y="1785928"/>
            <a:ext cx="6643734" cy="32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Уточн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порядка проведения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меропр-й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 световой и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 видам М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7786710" y="1785928"/>
            <a:ext cx="858242" cy="35719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-349455" y="3219062"/>
            <a:ext cx="177380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 2 очереди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0552" y="2643182"/>
            <a:ext cx="6643734" cy="324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Приведение в готовность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ост. ЗС ГО,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подвалов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др.  ………..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0552" y="3390752"/>
            <a:ext cx="6643734" cy="324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Подготовка к безаварийной остановке промышленных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ОЭ ……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7785724" y="3000372"/>
            <a:ext cx="858242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0552" y="3000372"/>
            <a:ext cx="6643734" cy="324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Проведение мероприятий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ПУФ объектов ………….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7785724" y="3357562"/>
            <a:ext cx="858242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0552" y="3786190"/>
            <a:ext cx="6643734" cy="324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Снижение запасов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ВПО в  организациях ………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7785724" y="3786190"/>
            <a:ext cx="858242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7786710" y="2643182"/>
            <a:ext cx="858242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6200000">
            <a:off x="-391246" y="5320412"/>
            <a:ext cx="1857390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 3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очереди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0551" y="4748074"/>
            <a:ext cx="6643734" cy="324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Закладка в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ЗСГО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необходимых запасов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МТ, П , М и иных ………..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0551" y="5533892"/>
            <a:ext cx="6643734" cy="324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простейших укрытий для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населения …………..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7785723" y="5131370"/>
            <a:ext cx="858242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70551" y="5131370"/>
            <a:ext cx="664373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Ускоренное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убежищ с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упр. оборудованием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7785723" y="5500702"/>
            <a:ext cx="858242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70551" y="5891082"/>
            <a:ext cx="6643734" cy="324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Введение в действие планов комплексной маскировки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………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7785723" y="5857892"/>
            <a:ext cx="858242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7786709" y="4714884"/>
            <a:ext cx="858242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71538" y="2214556"/>
            <a:ext cx="6643734" cy="32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7786710" y="2143118"/>
            <a:ext cx="858242" cy="35719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071538" y="6248272"/>
            <a:ext cx="6643734" cy="324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7786710" y="6215082"/>
            <a:ext cx="858242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1538" y="4143380"/>
            <a:ext cx="664373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7786710" y="4143380"/>
            <a:ext cx="858242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Содержимое 2"/>
          <p:cNvSpPr txBox="1">
            <a:spLocks/>
          </p:cNvSpPr>
          <p:nvPr/>
        </p:nvSpPr>
        <p:spPr>
          <a:xfrm>
            <a:off x="8643966" y="0"/>
            <a:ext cx="500034" cy="6858000"/>
          </a:xfrm>
          <a:prstGeom prst="rect">
            <a:avLst/>
          </a:prstGeom>
          <a:solidFill>
            <a:srgbClr val="FFFF00"/>
          </a:solidFill>
        </p:spPr>
        <p:txBody>
          <a:bodyPr vert="vert270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Приказ МЧС России от 16.02.2012 г. № 70 ДСП «Об утверждении порядка разработки, согласования и утверждения планов ГО и защиты населения (планов ГО)»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ИССЛЕДОВАНИЕ УСТОЙЧИВОСТИ ФУНКЦИОНИРОВАНИЯ ОБЪЕКТА ЭКОНОМИКИ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Скругленный прямоугольник 45"/>
          <p:cNvSpPr/>
          <p:nvPr/>
        </p:nvSpPr>
        <p:spPr>
          <a:xfrm>
            <a:off x="1163638" y="2205038"/>
            <a:ext cx="7381875" cy="39655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Куб 23"/>
          <p:cNvSpPr/>
          <p:nvPr/>
        </p:nvSpPr>
        <p:spPr>
          <a:xfrm>
            <a:off x="6634163" y="1544638"/>
            <a:ext cx="417512" cy="431800"/>
          </a:xfrm>
          <a:prstGeom prst="cub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Двенадцатиугольник 40"/>
          <p:cNvSpPr/>
          <p:nvPr/>
        </p:nvSpPr>
        <p:spPr>
          <a:xfrm>
            <a:off x="4103688" y="2360613"/>
            <a:ext cx="215900" cy="142875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Кольцо 41"/>
          <p:cNvSpPr/>
          <p:nvPr/>
        </p:nvSpPr>
        <p:spPr>
          <a:xfrm>
            <a:off x="3924300" y="2252663"/>
            <a:ext cx="576263" cy="35877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3" name="Куб 62"/>
          <p:cNvSpPr/>
          <p:nvPr/>
        </p:nvSpPr>
        <p:spPr>
          <a:xfrm>
            <a:off x="1355725" y="1508125"/>
            <a:ext cx="612775" cy="57626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68"/>
          <p:cNvGrpSpPr>
            <a:grpSpLocks/>
          </p:cNvGrpSpPr>
          <p:nvPr/>
        </p:nvGrpSpPr>
        <p:grpSpPr bwMode="auto">
          <a:xfrm>
            <a:off x="7596188" y="5445125"/>
            <a:ext cx="504825" cy="323850"/>
            <a:chOff x="2483768" y="5085184"/>
            <a:chExt cx="504056" cy="324036"/>
          </a:xfrm>
        </p:grpSpPr>
        <p:sp>
          <p:nvSpPr>
            <p:cNvPr id="64" name="Куб 63"/>
            <p:cNvSpPr/>
            <p:nvPr/>
          </p:nvSpPr>
          <p:spPr>
            <a:xfrm>
              <a:off x="2483768" y="5085184"/>
              <a:ext cx="504056" cy="287503"/>
            </a:xfrm>
            <a:prstGeom prst="cub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" name="Группа 67"/>
            <p:cNvGrpSpPr>
              <a:grpSpLocks/>
            </p:cNvGrpSpPr>
            <p:nvPr/>
          </p:nvGrpSpPr>
          <p:grpSpPr bwMode="auto">
            <a:xfrm>
              <a:off x="2483768" y="5157192"/>
              <a:ext cx="360040" cy="252028"/>
              <a:chOff x="2483768" y="5157192"/>
              <a:chExt cx="360040" cy="252028"/>
            </a:xfrm>
          </p:grpSpPr>
          <p:sp>
            <p:nvSpPr>
              <p:cNvPr id="3122" name="TextBox 64"/>
              <p:cNvSpPr txBox="1">
                <a:spLocks noChangeArrowheads="1"/>
              </p:cNvSpPr>
              <p:nvPr/>
            </p:nvSpPr>
            <p:spPr bwMode="auto">
              <a:xfrm>
                <a:off x="2483768" y="5157192"/>
                <a:ext cx="360040" cy="215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800" b="1"/>
                  <a:t>ДЭС</a:t>
                </a:r>
              </a:p>
            </p:txBody>
          </p:sp>
          <p:sp>
            <p:nvSpPr>
              <p:cNvPr id="66" name="Кольцо 65"/>
              <p:cNvSpPr/>
              <p:nvPr/>
            </p:nvSpPr>
            <p:spPr>
              <a:xfrm>
                <a:off x="2555096" y="5337742"/>
                <a:ext cx="72914" cy="71478"/>
              </a:xfrm>
              <a:prstGeom prst="donu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Кольцо 66"/>
              <p:cNvSpPr/>
              <p:nvPr/>
            </p:nvSpPr>
            <p:spPr>
              <a:xfrm>
                <a:off x="2743722" y="5336153"/>
                <a:ext cx="72914" cy="73067"/>
              </a:xfrm>
              <a:prstGeom prst="donu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Группа 75"/>
          <p:cNvGrpSpPr>
            <a:grpSpLocks/>
          </p:cNvGrpSpPr>
          <p:nvPr/>
        </p:nvGrpSpPr>
        <p:grpSpPr bwMode="auto">
          <a:xfrm>
            <a:off x="53975" y="1628775"/>
            <a:ext cx="684213" cy="539750"/>
            <a:chOff x="539552" y="3392996"/>
            <a:chExt cx="684076" cy="540060"/>
          </a:xfrm>
        </p:grpSpPr>
        <p:sp>
          <p:nvSpPr>
            <p:cNvPr id="72" name="Блок-схема: ручное управление 71"/>
            <p:cNvSpPr/>
            <p:nvPr/>
          </p:nvSpPr>
          <p:spPr>
            <a:xfrm rot="10800000">
              <a:off x="539552" y="3392996"/>
              <a:ext cx="684076" cy="395515"/>
            </a:xfrm>
            <a:prstGeom prst="flowChartManualOperation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3" name="Кольцо 72"/>
            <p:cNvSpPr/>
            <p:nvPr/>
          </p:nvSpPr>
          <p:spPr>
            <a:xfrm>
              <a:off x="610976" y="3788511"/>
              <a:ext cx="144433" cy="144545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4" name="Кольцо 73"/>
            <p:cNvSpPr/>
            <p:nvPr/>
          </p:nvSpPr>
          <p:spPr>
            <a:xfrm>
              <a:off x="1044276" y="3788511"/>
              <a:ext cx="142846" cy="144545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5" name="Кольцо 74"/>
            <p:cNvSpPr/>
            <p:nvPr/>
          </p:nvSpPr>
          <p:spPr>
            <a:xfrm>
              <a:off x="826832" y="3788511"/>
              <a:ext cx="144433" cy="144545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79"/>
          <p:cNvGrpSpPr>
            <a:grpSpLocks/>
          </p:cNvGrpSpPr>
          <p:nvPr/>
        </p:nvGrpSpPr>
        <p:grpSpPr bwMode="auto">
          <a:xfrm>
            <a:off x="6748463" y="1657350"/>
            <a:ext cx="152400" cy="271463"/>
            <a:chOff x="6300192" y="997926"/>
            <a:chExt cx="153058" cy="270834"/>
          </a:xfrm>
        </p:grpSpPr>
        <p:grpSp>
          <p:nvGrpSpPr>
            <p:cNvPr id="8" name="Группа 80"/>
            <p:cNvGrpSpPr>
              <a:grpSpLocks/>
            </p:cNvGrpSpPr>
            <p:nvPr/>
          </p:nvGrpSpPr>
          <p:grpSpPr bwMode="auto">
            <a:xfrm>
              <a:off x="6300192" y="1077597"/>
              <a:ext cx="76858" cy="191163"/>
              <a:chOff x="6300192" y="1077597"/>
              <a:chExt cx="76858" cy="191163"/>
            </a:xfrm>
          </p:grpSpPr>
          <p:cxnSp>
            <p:nvCxnSpPr>
              <p:cNvPr id="83" name="Прямая соединительная линия 82"/>
              <p:cNvCxnSpPr/>
              <p:nvPr/>
            </p:nvCxnSpPr>
            <p:spPr>
              <a:xfrm>
                <a:off x="6376721" y="1077117"/>
                <a:ext cx="0" cy="109284"/>
              </a:xfrm>
              <a:prstGeom prst="line">
                <a:avLst/>
              </a:prstGeom>
              <a:solidFill>
                <a:srgbClr val="FFFF00"/>
              </a:solidFill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Прямая со стрелкой 83"/>
              <p:cNvCxnSpPr/>
              <p:nvPr/>
            </p:nvCxnSpPr>
            <p:spPr>
              <a:xfrm flipH="1">
                <a:off x="6300192" y="1077117"/>
                <a:ext cx="76529" cy="191643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6376721" y="997926"/>
              <a:ext cx="76529" cy="180556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8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6263" y="3121025"/>
            <a:ext cx="4213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5" name="Прямая соединительная линия 54"/>
          <p:cNvCxnSpPr>
            <a:endCxn id="24" idx="3"/>
          </p:cNvCxnSpPr>
          <p:nvPr/>
        </p:nvCxnSpPr>
        <p:spPr>
          <a:xfrm flipV="1">
            <a:off x="5435600" y="1976438"/>
            <a:ext cx="1354138" cy="18843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3714752"/>
            <a:ext cx="9144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8" name="Прямая соединительная линия 57"/>
          <p:cNvCxnSpPr/>
          <p:nvPr/>
        </p:nvCxnSpPr>
        <p:spPr>
          <a:xfrm>
            <a:off x="1768475" y="2081213"/>
            <a:ext cx="1430338" cy="1847850"/>
          </a:xfrm>
          <a:prstGeom prst="line">
            <a:avLst/>
          </a:prstGeom>
          <a:ln w="444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3198813" y="2611438"/>
            <a:ext cx="796925" cy="1387475"/>
          </a:xfrm>
          <a:prstGeom prst="line">
            <a:avLst/>
          </a:prstGeom>
          <a:ln w="444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224588" y="3138488"/>
            <a:ext cx="1731962" cy="808037"/>
          </a:xfrm>
          <a:prstGeom prst="line">
            <a:avLst/>
          </a:prstGeom>
          <a:solidFill>
            <a:srgbClr val="FFFF00"/>
          </a:solidFill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6119813" y="1014413"/>
          <a:ext cx="1509712" cy="1228725"/>
        </p:xfrm>
        <a:graphic>
          <a:graphicData uri="http://schemas.openxmlformats.org/presentationml/2006/ole">
            <p:oleObj spid="_x0000_s489474" name="Visio" r:id="rId5" imgW="1939587" imgH="1579712" progId="Visio.Drawing.11">
              <p:link updateAutomatic="1"/>
            </p:oleObj>
          </a:graphicData>
        </a:graphic>
      </p:graphicFrame>
      <p:pic>
        <p:nvPicPr>
          <p:cNvPr id="71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89225" y="3984625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48"/>
          <p:cNvGrpSpPr>
            <a:grpSpLocks/>
          </p:cNvGrpSpPr>
          <p:nvPr/>
        </p:nvGrpSpPr>
        <p:grpSpPr bwMode="auto">
          <a:xfrm rot="490755">
            <a:off x="6426200" y="1947863"/>
            <a:ext cx="152400" cy="269875"/>
            <a:chOff x="6300192" y="997926"/>
            <a:chExt cx="153058" cy="270834"/>
          </a:xfrm>
        </p:grpSpPr>
        <p:grpSp>
          <p:nvGrpSpPr>
            <p:cNvPr id="12" name="Группа 49"/>
            <p:cNvGrpSpPr>
              <a:grpSpLocks/>
            </p:cNvGrpSpPr>
            <p:nvPr/>
          </p:nvGrpSpPr>
          <p:grpSpPr bwMode="auto">
            <a:xfrm>
              <a:off x="6300192" y="1077597"/>
              <a:ext cx="76858" cy="191163"/>
              <a:chOff x="6300192" y="1077597"/>
              <a:chExt cx="76858" cy="191163"/>
            </a:xfrm>
          </p:grpSpPr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6374689" y="1076248"/>
                <a:ext cx="0" cy="108334"/>
              </a:xfrm>
              <a:prstGeom prst="line">
                <a:avLst/>
              </a:prstGeom>
              <a:solidFill>
                <a:srgbClr val="FFFF00"/>
              </a:solidFill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 стрелкой 52"/>
              <p:cNvCxnSpPr/>
              <p:nvPr/>
            </p:nvCxnSpPr>
            <p:spPr>
              <a:xfrm flipH="1">
                <a:off x="6299032" y="1077217"/>
                <a:ext cx="76529" cy="19117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Прямая соединительная линия 50"/>
            <p:cNvCxnSpPr/>
            <p:nvPr/>
          </p:nvCxnSpPr>
          <p:spPr>
            <a:xfrm flipV="1">
              <a:off x="6375282" y="996998"/>
              <a:ext cx="76529" cy="180025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37"/>
          <p:cNvGrpSpPr>
            <a:grpSpLocks/>
          </p:cNvGrpSpPr>
          <p:nvPr/>
        </p:nvGrpSpPr>
        <p:grpSpPr bwMode="auto">
          <a:xfrm rot="1589932">
            <a:off x="7562850" y="3082925"/>
            <a:ext cx="76200" cy="192088"/>
            <a:chOff x="6300192" y="1077597"/>
            <a:chExt cx="76858" cy="191163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6376623" y="1077031"/>
              <a:ext cx="0" cy="109010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H="1">
              <a:off x="6300192" y="1077597"/>
              <a:ext cx="76858" cy="191163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1625" y="4137025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Группа 101"/>
          <p:cNvGrpSpPr>
            <a:grpSpLocks/>
          </p:cNvGrpSpPr>
          <p:nvPr/>
        </p:nvGrpSpPr>
        <p:grpSpPr bwMode="auto">
          <a:xfrm rot="490755">
            <a:off x="6391275" y="2100263"/>
            <a:ext cx="152400" cy="269875"/>
            <a:chOff x="6300192" y="997926"/>
            <a:chExt cx="153058" cy="270834"/>
          </a:xfrm>
        </p:grpSpPr>
        <p:grpSp>
          <p:nvGrpSpPr>
            <p:cNvPr id="16" name="Группа 102"/>
            <p:cNvGrpSpPr>
              <a:grpSpLocks/>
            </p:cNvGrpSpPr>
            <p:nvPr/>
          </p:nvGrpSpPr>
          <p:grpSpPr bwMode="auto">
            <a:xfrm>
              <a:off x="6300192" y="1077597"/>
              <a:ext cx="76858" cy="191163"/>
              <a:chOff x="6300192" y="1077597"/>
              <a:chExt cx="76858" cy="191163"/>
            </a:xfrm>
          </p:grpSpPr>
          <p:cxnSp>
            <p:nvCxnSpPr>
              <p:cNvPr id="105" name="Прямая соединительная линия 104"/>
              <p:cNvCxnSpPr/>
              <p:nvPr/>
            </p:nvCxnSpPr>
            <p:spPr>
              <a:xfrm>
                <a:off x="6374689" y="1076248"/>
                <a:ext cx="0" cy="108334"/>
              </a:xfrm>
              <a:prstGeom prst="line">
                <a:avLst/>
              </a:prstGeom>
              <a:solidFill>
                <a:srgbClr val="FFFF00"/>
              </a:solidFill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Прямая со стрелкой 105"/>
              <p:cNvCxnSpPr/>
              <p:nvPr/>
            </p:nvCxnSpPr>
            <p:spPr>
              <a:xfrm flipH="1">
                <a:off x="6299032" y="1077217"/>
                <a:ext cx="76529" cy="19117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4" name="Прямая соединительная линия 103"/>
            <p:cNvCxnSpPr/>
            <p:nvPr/>
          </p:nvCxnSpPr>
          <p:spPr>
            <a:xfrm flipV="1">
              <a:off x="6375282" y="996998"/>
              <a:ext cx="76529" cy="180025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4438" y="4149725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835025" y="866775"/>
          <a:ext cx="1939925" cy="1579563"/>
        </p:xfrm>
        <a:graphic>
          <a:graphicData uri="http://schemas.openxmlformats.org/presentationml/2006/ole">
            <p:oleObj spid="_x0000_s489475" name="Visio" r:id="rId5" imgW="1939587" imgH="1579712" progId="Visio.Drawing.11">
              <p:link updateAutomatic="1"/>
            </p:oleObj>
          </a:graphicData>
        </a:graphic>
      </p:graphicFrame>
      <p:pic>
        <p:nvPicPr>
          <p:cNvPr id="11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313" y="4076700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4005263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3714752"/>
            <a:ext cx="9144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6929454" y="3286124"/>
          <a:ext cx="1939925" cy="1579563"/>
        </p:xfrm>
        <a:graphic>
          <a:graphicData uri="http://schemas.openxmlformats.org/presentationml/2006/ole">
            <p:oleObj spid="_x0000_s489476" name="Visio" r:id="rId5" imgW="1939587" imgH="1579712" progId="Visio.Drawing.11">
              <p:link updateAutomatic="1"/>
            </p:oleObj>
          </a:graphicData>
        </a:graphic>
      </p:graphicFrame>
      <p:pic>
        <p:nvPicPr>
          <p:cNvPr id="11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2738" y="4157663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Box 53"/>
          <p:cNvSpPr txBox="1"/>
          <p:nvPr/>
        </p:nvSpPr>
        <p:spPr>
          <a:xfrm>
            <a:off x="142875" y="142875"/>
            <a:ext cx="9001125" cy="5238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Устойчивость функционирования объекта экономики</a:t>
            </a:r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endParaRPr lang="ru-RU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82 0.02475 C -0.10035 0.0229 -0.11407 0.02128 -0.16684 0.02128 " pathEditMode="relative" ptsTypes="fA">
                                      <p:cBhvr>
                                        <p:cTn id="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repeatCount="4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89 0.02706 C -0.01649 0.02984 -0.02135 0.03516 -0.02795 0.03747 C -0.0316 0.04464 -0.0368 0.04949 -0.04097 0.05643 C -0.04583 0.06453 -0.04861 0.07193 -0.05399 0.07886 C -0.05694 0.09205 -0.05937 0.10893 -0.06823 0.11702 C -0.07135 0.12512 -0.07569 0.13044 -0.07986 0.13784 C -0.0816 0.14408 -0.09045 0.15518 -0.09427 0.16027 C -0.09653 0.16998 -0.10087 0.179 -0.10729 0.18455 C -0.11198 0.19357 -0.11128 0.20306 -0.11632 0.21393 C -0.11736 0.22086 -0.11858 0.23035 -0.12153 0.23636 C -0.1243 0.24191 -0.12778 0.2463 -0.13055 0.25185 L -0.13055 0.25185 C -0.13142 0.25417 -0.13246 0.25648 -0.13316 0.25879 C -0.13368 0.26041 -0.13455 0.26411 -0.13455 0.26411 " pathEditMode="relative" ptsTypes="ffffffffffFff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-0.00139 C -0.04965 0.00139 -0.07188 0.00046 -0.09358 0.00717 C -0.09618 0.00948 -0.09878 0.0118 -0.10139 0.01411 C -0.10469 0.01712 -0.10347 0.02082 -0.10538 0.02452 C -0.10642 0.0266 -0.10799 0.02798 -0.1092 0.02984 C -0.11198 0.04001 -0.1125 0.04996 -0.11701 0.05921 C -0.1184 0.06684 -0.11962 0.07308 -0.12222 0.08002 C -0.12431 0.10407 -0.12847 0.13159 -0.11823 0.15264 C -0.11476 0.16744 -0.10208 0.17785 -0.09236 0.18548 C -0.08316 0.19265 -0.08785 0.18872 -0.07813 0.1975 C -0.07483 0.20051 -0.07014 0.19959 -0.06632 0.20097 C -0.06076 0.20305 -0.05503 0.20583 -0.04948 0.20791 C -0.04826 0.20837 -0.04688 0.20907 -0.04566 0.20976 C -0.04392 0.21092 -0.04236 0.21254 -0.04045 0.21323 C -0.03507 0.21554 -0.02899 0.21647 -0.02344 0.21832 C -0.01181 0.22225 -0.00017 0.22757 0.01163 0.23034 C 0.01719 0.23543 0.02344 0.23566 0.02969 0.23913 C 0.03281 0.23774 0.03559 0.23474 0.03889 0.23381 C 0.05295 0.22988 0.06753 0.22965 0.08177 0.22526 C 0.0908 0.21901 0.1 0.21947 0.11024 0.21832 C 0.15694 0.21901 0.20382 0.21901 0.25052 0.22017 C 0.26128 0.2204 0.26094 0.22664 0.26094 0.22017 " pathEditMode="relative" ptsTypes="fffffffffffffffffffffA">
                                      <p:cBhvr>
                                        <p:cTn id="2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-0.04348 C -0.00937 -0.05135 -0.00816 -0.05828 -0.00642 -0.06591 C -0.00486 -0.0821 0.00261 -0.11494 -0.01024 -0.12651 C -0.0125 -0.13506 -0.0151 -0.14362 -0.01684 -0.15241 C -0.01597 -0.1686 -0.01666 -0.17924 -0.01024 -0.19242 C -0.00868 -0.20537 -0.01024 -0.20352 -0.01284 -0.21485 C -0.00764 -0.23659 -0.01684 -0.20167 -0.00764 -0.22341 C -0.00659 -0.22595 -0.00711 -0.22942 -0.00642 -0.2322 C -0.00538 -0.2359 0.00903 -0.26134 0.01302 -0.26665 C 0.02518 -0.31314 0.01962 -0.24607 0.01962 -0.36356 " pathEditMode="relative" ptsTypes="fffffffffA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repeatCount="4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0.02359 C -0.02222 -0.02105 -0.02639 -0.01758 -0.03247 -0.01504 C -0.03906 -0.00925 -0.04549 -0.00509 -0.05208 0.00069 C -0.05573 0.00763 -0.06042 0.0074 -0.06493 0.01272 C -0.07552 0.02544 -0.0684 0.02151 -0.07795 0.02497 C -0.08333 0.02937 -0.08594 0.03168 -0.09236 0.03353 C -0.10608 0.04602 -0.0849 0.02752 -0.10139 0.03862 C -0.10747 0.04255 -0.10885 0.04694 -0.11562 0.04903 C -0.12882 0.0666 -0.11198 0.04579 -0.12344 0.05596 C -0.12917 0.06105 -0.13368 0.06868 -0.14028 0.07146 C -0.14427 0.07678 -0.1467 0.07978 -0.15208 0.08187 C -0.15365 0.08904 -0.1559 0.08996 -0.16111 0.09227 C -0.16562 0.09875 -0.16337 0.09713 -0.16892 0.09921 C -0.17066 0.0999 -0.17413 0.10106 -0.17413 0.10106 " pathEditMode="relative" ptsTypes="fffffffffffffA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-0.00139 C -0.04965 0.00139 -0.07188 0.00046 -0.09358 0.00717 C -0.09618 0.00948 -0.09878 0.0118 -0.10139 0.01411 C -0.10469 0.01712 -0.10347 0.02082 -0.10538 0.02452 C -0.10642 0.0266 -0.10799 0.02798 -0.1092 0.02984 C -0.11198 0.04001 -0.1125 0.04996 -0.11701 0.05921 C -0.1184 0.06684 -0.11962 0.07308 -0.12222 0.08002 C -0.12431 0.10407 -0.12847 0.13159 -0.11823 0.15264 C -0.11476 0.16744 -0.10208 0.17785 -0.09236 0.18548 C -0.08316 0.19265 -0.08785 0.18872 -0.07813 0.1975 C -0.07483 0.20051 -0.07014 0.19959 -0.06632 0.20097 C -0.06076 0.20305 -0.05503 0.20583 -0.04948 0.20791 C -0.04826 0.20837 -0.04688 0.20907 -0.04566 0.20976 C -0.04392 0.21092 -0.04236 0.21254 -0.04045 0.21323 C -0.03507 0.21554 -0.02899 0.21647 -0.02344 0.21832 C -0.01181 0.22225 -0.00017 0.22757 0.01163 0.23034 C 0.01719 0.23543 0.02344 0.23566 0.02969 0.23913 C 0.03281 0.23774 0.03559 0.23474 0.03889 0.23381 C 0.05295 0.22988 0.06753 0.22965 0.08177 0.22526 C 0.0908 0.21901 0.1 0.21947 0.11024 0.21832 C 0.15694 0.21901 0.20382 0.21901 0.25052 0.22017 C 0.26128 0.2204 0.26094 0.22664 0.26094 0.22017 " pathEditMode="relative" ptsTypes="fffffffffffffffffffffA">
                                      <p:cBhvr>
                                        <p:cTn id="6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repeatCount="4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89 0.02706 C -0.01649 0.02984 -0.02135 0.03516 -0.02795 0.03747 C -0.0316 0.04464 -0.0368 0.04949 -0.04097 0.05643 C -0.04583 0.06453 -0.04861 0.07193 -0.05399 0.07886 C -0.05694 0.09205 -0.05937 0.10893 -0.06823 0.11702 C -0.07135 0.12512 -0.07569 0.13044 -0.07986 0.13784 C -0.0816 0.14408 -0.09045 0.15518 -0.09427 0.16027 C -0.09653 0.16998 -0.10087 0.179 -0.10729 0.18455 C -0.11198 0.19357 -0.11128 0.20306 -0.11632 0.21393 C -0.11736 0.22086 -0.11858 0.23035 -0.12153 0.23636 C -0.1243 0.24191 -0.12778 0.2463 -0.13055 0.25185 L -0.13055 0.25185 C -0.13142 0.25417 -0.13246 0.25648 -0.13316 0.25879 C -0.13368 0.26041 -0.13455 0.26411 -0.13455 0.26411 " pathEditMode="relative" ptsTypes="ffffffffffFffA">
                                      <p:cBhvr>
                                        <p:cTn id="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-0.00139 C -0.04965 0.00139 -0.07188 0.00046 -0.09358 0.00717 C -0.09618 0.00948 -0.09878 0.0118 -0.10139 0.01411 C -0.10469 0.01712 -0.10347 0.02082 -0.10538 0.02452 C -0.10642 0.0266 -0.10799 0.02798 -0.1092 0.02984 C -0.11198 0.04001 -0.1125 0.04996 -0.11701 0.05921 C -0.1184 0.06684 -0.11962 0.07308 -0.12222 0.08002 C -0.12431 0.10407 -0.12847 0.13159 -0.11823 0.15264 C -0.11476 0.16744 -0.10208 0.17785 -0.09236 0.18548 C -0.08316 0.19265 -0.08785 0.18872 -0.07813 0.1975 C -0.07483 0.20051 -0.07014 0.19959 -0.06632 0.20097 C -0.06076 0.20305 -0.05503 0.20583 -0.04948 0.20791 C -0.04826 0.20837 -0.04688 0.20907 -0.04566 0.20976 C -0.04392 0.21092 -0.04236 0.21254 -0.04045 0.21323 C -0.03507 0.21554 -0.02899 0.21647 -0.02344 0.21832 C -0.01181 0.22225 -0.00017 0.22757 0.01163 0.23034 C 0.01719 0.23543 0.02344 0.23566 0.02969 0.23913 C 0.03281 0.23774 0.03559 0.23474 0.03889 0.23381 C 0.05295 0.22988 0.06753 0.22965 0.08177 0.22526 C 0.0908 0.21901 0.1 0.21947 0.11024 0.21832 C 0.15694 0.21901 0.20382 0.21901 0.25052 0.22017 C 0.26128 0.2204 0.26094 0.22664 0.26094 0.22017 " pathEditMode="relative" ptsTypes="fffffffffffffffffffffA">
                                      <p:cBhvr>
                                        <p:cTn id="89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-0.00139 C -0.04965 0.00139 -0.07188 0.00046 -0.09358 0.00717 C -0.09618 0.00948 -0.09878 0.0118 -0.10139 0.01411 C -0.10469 0.01712 -0.10347 0.02082 -0.10538 0.02452 C -0.10642 0.0266 -0.10799 0.02798 -0.1092 0.02984 C -0.11198 0.04001 -0.1125 0.04996 -0.11701 0.05921 C -0.1184 0.06684 -0.11962 0.07308 -0.12222 0.08002 C -0.12431 0.10407 -0.12847 0.13159 -0.11823 0.15264 C -0.11476 0.16744 -0.10208 0.17785 -0.09236 0.18548 C -0.08316 0.19265 -0.08785 0.18872 -0.07813 0.1975 C -0.07483 0.20051 -0.07014 0.19959 -0.06632 0.20097 C -0.06076 0.20305 -0.05503 0.20583 -0.04948 0.20791 C -0.04826 0.20837 -0.04688 0.20907 -0.04566 0.20976 C -0.04392 0.21092 -0.04236 0.21254 -0.04045 0.21323 C -0.03507 0.21554 -0.02899 0.21647 -0.02344 0.21832 C -0.01181 0.22225 -0.00017 0.22757 0.01163 0.23034 C 0.01719 0.23543 0.02344 0.23566 0.02969 0.23913 C 0.03281 0.23774 0.03559 0.23474 0.03889 0.23381 C 0.05295 0.22988 0.06753 0.22965 0.08177 0.22526 C 0.0908 0.21901 0.1 0.21947 0.11024 0.21832 C 0.15694 0.21901 0.20382 0.21901 0.25052 0.22017 C 0.26128 0.2204 0.26094 0.22664 0.26094 0.22017 " pathEditMode="relative" ptsTypes="fffffffffffffffffffffA">
                                      <p:cBhvr>
                                        <p:cTn id="121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-0.00139 C -0.04965 0.00139 -0.07188 0.00046 -0.09358 0.00717 C -0.09618 0.00948 -0.09878 0.0118 -0.10139 0.01411 C -0.10469 0.01712 -0.10347 0.02082 -0.10538 0.02452 C -0.10642 0.0266 -0.10799 0.02798 -0.1092 0.02984 C -0.11198 0.04001 -0.1125 0.04996 -0.11701 0.05921 C -0.1184 0.06684 -0.11962 0.07308 -0.12222 0.08002 C -0.12431 0.10407 -0.12847 0.13159 -0.11823 0.15264 C -0.11476 0.16744 -0.10208 0.17785 -0.09236 0.18548 C -0.08316 0.19265 -0.08785 0.18872 -0.07813 0.1975 C -0.07483 0.20051 -0.07014 0.19959 -0.06632 0.20097 C -0.06076 0.20305 -0.05503 0.20583 -0.04948 0.20791 C -0.04826 0.20837 -0.04688 0.20907 -0.04566 0.20976 C -0.04392 0.21092 -0.04236 0.21254 -0.04045 0.21323 C -0.03507 0.21554 -0.02899 0.21647 -0.02344 0.21832 C -0.01181 0.22225 -0.00017 0.22757 0.01163 0.23034 C 0.01719 0.23543 0.02344 0.23566 0.02969 0.23913 C 0.03281 0.23774 0.03559 0.23474 0.03889 0.23381 C 0.05295 0.22988 0.06753 0.22965 0.08177 0.22526 C 0.0908 0.21901 0.1 0.21947 0.11024 0.21832 C 0.15694 0.21901 0.20382 0.21901 0.25052 0.22017 C 0.26128 0.2204 0.26094 0.22664 0.26094 0.22017 " pathEditMode="relative" ptsTypes="fffffffffffffffffffffA">
                                      <p:cBhvr>
                                        <p:cTn id="140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23682E-6 C 0.05104 0.02752 0.13125 0.00393 0.16753 0.00347 C 0.21197 -0.00439 0.18906 -0.00347 0.26875 -0.00509 C 0.30034 -0.0074 0.33194 -0.00925 0.36354 -0.01203 C 0.38107 -0.01688 0.35816 -0.0111 0.396 -0.01549 C 0.4276 -0.0192 0.4592 -0.02567 0.49079 -0.02937 C 0.57552 -0.06869 0.67013 -0.03168 0.75972 -0.03122 C 0.77118 -0.02914 0.78368 -0.02706 0.79479 -0.02243 C 0.79739 -0.02128 0.8 -0.02035 0.8026 -0.01896 C 0.80572 -0.01735 0.8085 -0.01526 0.81163 -0.01388 C 0.81579 -0.01203 0.82048 -0.01203 0.82465 -0.01041 C 0.83697 -0.00555 0.84826 0.00185 0.86093 0.00509 C 0.86927 0.01179 0.87621 0.01503 0.88576 0.01735 C 0.88958 0.02151 0.89392 0.02498 0.896 0.03122 C 0.89982 0.04255 0.89826 0.05504 0.90382 0.06568 C 0.9052 0.07956 0.90711 0.08395 0.90382 0.0969 C 0.90243 0.10939 0.90295 0.12188 0.89861 0.13321 C 0.89757 0.14315 0.89757 0.15241 0.8934 0.16096 C 0.88941 0.17808 0.88802 0.19588 0.88316 0.21277 C 0.88159 0.21832 0.87829 0.22271 0.87656 0.22826 C 0.87968 0.24352 0.88767 0.25532 0.896 0.26642 C 0.89114 0.28562 0.88628 0.28168 0.87013 0.28723 C 0.86388 0.29255 0.8493 0.29764 0.8493 0.29764 C 0.8467 0.31267 0.83507 0.31846 0.82465 0.32169 C 0.80555 0.33834 0.79947 0.34759 0.77656 0.3513 C 0.76909 0.36124 0.75677 0.35939 0.7467 0.36147 C 0.73854 0.36517 0.7302 0.36702 0.72204 0.37026 C 0.71562 0.3728 0.71406 0.36957 0.71684 0.37373 " pathEditMode="relative" ptsTypes="fffffffffffffffffffffffffffA">
                                      <p:cBhvr>
                                        <p:cTn id="1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-0.00139 C -0.04965 0.00139 -0.07188 0.00046 -0.09358 0.00717 C -0.09618 0.00948 -0.09878 0.0118 -0.10139 0.01411 C -0.10469 0.01712 -0.10347 0.02082 -0.10538 0.02452 C -0.10642 0.0266 -0.10799 0.02798 -0.1092 0.02984 C -0.11198 0.04001 -0.1125 0.04996 -0.11701 0.05921 C -0.1184 0.06684 -0.11962 0.07308 -0.12222 0.08002 C -0.12431 0.10407 -0.12847 0.13159 -0.11823 0.15264 C -0.11476 0.16744 -0.10208 0.17785 -0.09236 0.18548 C -0.08316 0.19265 -0.08785 0.18872 -0.07813 0.1975 C -0.07483 0.20051 -0.07014 0.19959 -0.06632 0.20097 C -0.06076 0.20305 -0.05503 0.20583 -0.04948 0.20791 C -0.04826 0.20837 -0.04688 0.20907 -0.04566 0.20976 C -0.04392 0.21092 -0.04236 0.21254 -0.04045 0.21323 C -0.03507 0.21554 -0.02899 0.21647 -0.02344 0.21832 C -0.01181 0.22225 -0.00017 0.22757 0.01163 0.23034 C 0.01719 0.23543 0.02344 0.23566 0.02969 0.23913 C 0.03281 0.23774 0.03559 0.23474 0.03889 0.23381 C 0.05295 0.22988 0.06753 0.22965 0.08177 0.22526 C 0.0908 0.21901 0.1 0.21947 0.11024 0.21832 C 0.15694 0.21901 0.20382 0.21901 0.25052 0.22017 C 0.26128 0.2204 0.26094 0.22664 0.26094 0.22017 " pathEditMode="relative" ptsTypes="fffffffffffffffffffffA">
                                      <p:cBhvr>
                                        <p:cTn id="168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513"/>
          </a:xfrm>
          <a:solidFill>
            <a:srgbClr val="CCFF66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ИССЛЕДОВАНИЕ УСТОЙЧИВОСТИ ФУНКЦИОНИРОВАНИЯ</a:t>
            </a:r>
            <a:b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ОБЪЕКТА ПРИ ЧС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5805487"/>
          </a:xfrm>
          <a:gradFill rotWithShape="1">
            <a:gsLst>
              <a:gs pos="0">
                <a:srgbClr val="FFCCFF"/>
              </a:gs>
              <a:gs pos="100000">
                <a:srgbClr val="CCFF66"/>
              </a:gs>
            </a:gsLst>
            <a:lin ang="2700000" scaled="1"/>
          </a:gra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/>
              <a:t>      </a:t>
            </a: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Исследования устойчивости функцио-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нирования</a:t>
            </a:r>
            <a:r>
              <a:rPr lang="ru-RU" b="1">
                <a:solidFill>
                  <a:schemeClr val="accent2"/>
                </a:solidFill>
              </a:rPr>
              <a:t> </a:t>
            </a: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объекта при ЧС мирного и военного времени</a:t>
            </a:r>
            <a:r>
              <a:rPr lang="ru-RU" b="1">
                <a:solidFill>
                  <a:schemeClr val="accent2"/>
                </a:solidFill>
              </a:rPr>
              <a:t> </a:t>
            </a: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должны проводиться не реже одного раза</a:t>
            </a:r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пять лет.</a:t>
            </a:r>
            <a:r>
              <a:rPr lang="ru-RU"/>
              <a:t>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/>
              <a:t>      </a:t>
            </a:r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Исследования могут проводиться: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/>
              <a:t>   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1)силами  научно -  исследовательских организаций по соответствующим договорам;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   2) собственными силами объекта. 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/>
              <a:t>   </a:t>
            </a:r>
            <a:endParaRPr lang="ru-RU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ПОДГОТОВКА К ПРОВЕДЕНИЮ ИССЛЕДОВАНИЯ</a:t>
            </a:r>
            <a:b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УСТОЙЧИВОСТИ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9499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/>
              <a:t>                     </a:t>
            </a: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2987675" y="1052513"/>
            <a:ext cx="2520950" cy="1008062"/>
          </a:xfrm>
          <a:prstGeom prst="rect">
            <a:avLst/>
          </a:prstGeom>
          <a:solidFill>
            <a:srgbClr val="FFCCFF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>
                <a:latin typeface="Calibri" pitchFamily="34" charset="0"/>
              </a:rPr>
              <a:t>Приказ</a:t>
            </a:r>
          </a:p>
          <a:p>
            <a:pPr algn="ctr"/>
            <a:r>
              <a:rPr lang="ru-RU" altLang="ru-RU">
                <a:latin typeface="Calibri" pitchFamily="34" charset="0"/>
              </a:rPr>
              <a:t>на проведение</a:t>
            </a:r>
          </a:p>
          <a:p>
            <a:pPr algn="ctr"/>
            <a:r>
              <a:rPr lang="ru-RU" altLang="ru-RU">
                <a:latin typeface="Calibri" pitchFamily="34" charset="0"/>
              </a:rPr>
              <a:t>исследования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23850" y="2636838"/>
            <a:ext cx="3600450" cy="1079500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>
                <a:latin typeface="Calibri" pitchFamily="34" charset="0"/>
              </a:rPr>
              <a:t>Календарный план подготовки</a:t>
            </a:r>
          </a:p>
          <a:p>
            <a:pPr algn="ctr"/>
            <a:r>
              <a:rPr lang="ru-RU" altLang="ru-RU">
                <a:latin typeface="Calibri" pitchFamily="34" charset="0"/>
              </a:rPr>
              <a:t>и проведения исследования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4643438" y="2708275"/>
            <a:ext cx="3816350" cy="1008063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>
                <a:latin typeface="Calibri" pitchFamily="34" charset="0"/>
              </a:rPr>
              <a:t>План проведения</a:t>
            </a:r>
          </a:p>
          <a:p>
            <a:pPr algn="ctr"/>
            <a:r>
              <a:rPr lang="ru-RU" altLang="ru-RU">
                <a:latin typeface="Calibri" pitchFamily="34" charset="0"/>
              </a:rPr>
              <a:t>исследования</a:t>
            </a:r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2339975" y="4149725"/>
            <a:ext cx="3816350" cy="12239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278533" dir="2810857" algn="ctr" rotWithShape="0">
              <a:schemeClr val="accent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  <a:cs typeface="+mn-cs"/>
              </a:rPr>
              <a:t>Задания исследовательским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latin typeface="+mn-lt"/>
                <a:cs typeface="+mn-cs"/>
              </a:rPr>
              <a:t>группам</a:t>
            </a:r>
          </a:p>
        </p:txBody>
      </p:sp>
      <p:sp>
        <p:nvSpPr>
          <p:cNvPr id="76808" name="Line 8"/>
          <p:cNvSpPr>
            <a:spLocks noChangeShapeType="1"/>
          </p:cNvSpPr>
          <p:nvPr/>
        </p:nvSpPr>
        <p:spPr bwMode="auto">
          <a:xfrm>
            <a:off x="4284663" y="2060575"/>
            <a:ext cx="0" cy="208915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09" name="Line 9"/>
          <p:cNvSpPr>
            <a:spLocks noChangeShapeType="1"/>
          </p:cNvSpPr>
          <p:nvPr/>
        </p:nvSpPr>
        <p:spPr bwMode="auto">
          <a:xfrm flipH="1">
            <a:off x="1979613" y="2060575"/>
            <a:ext cx="2305050" cy="50482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0" name="Line 10"/>
          <p:cNvSpPr>
            <a:spLocks noChangeShapeType="1"/>
          </p:cNvSpPr>
          <p:nvPr/>
        </p:nvSpPr>
        <p:spPr bwMode="auto">
          <a:xfrm>
            <a:off x="4284663" y="2060575"/>
            <a:ext cx="2519362" cy="576263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1" name="Rectangle 11"/>
          <p:cNvSpPr>
            <a:spLocks noChangeArrowheads="1"/>
          </p:cNvSpPr>
          <p:nvPr/>
        </p:nvSpPr>
        <p:spPr bwMode="auto">
          <a:xfrm>
            <a:off x="6084888" y="1125538"/>
            <a:ext cx="2879725" cy="935037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>
                <a:latin typeface="Calibri" pitchFamily="34" charset="0"/>
              </a:rPr>
              <a:t>Совещание </a:t>
            </a:r>
          </a:p>
          <a:p>
            <a:pPr algn="ctr"/>
            <a:r>
              <a:rPr lang="ru-RU" altLang="ru-RU">
                <a:latin typeface="Calibri" pitchFamily="34" charset="0"/>
              </a:rPr>
              <a:t>у руководителя объекта</a:t>
            </a:r>
          </a:p>
        </p:txBody>
      </p:sp>
      <p:sp>
        <p:nvSpPr>
          <p:cNvPr id="76812" name="Line 12"/>
          <p:cNvSpPr>
            <a:spLocks noChangeShapeType="1"/>
          </p:cNvSpPr>
          <p:nvPr/>
        </p:nvSpPr>
        <p:spPr bwMode="auto">
          <a:xfrm>
            <a:off x="5508625" y="1557338"/>
            <a:ext cx="503238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3" name="Line 13"/>
          <p:cNvSpPr>
            <a:spLocks noChangeShapeType="1"/>
          </p:cNvSpPr>
          <p:nvPr/>
        </p:nvSpPr>
        <p:spPr bwMode="auto">
          <a:xfrm>
            <a:off x="2195513" y="3716338"/>
            <a:ext cx="1944687" cy="360362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4" name="Line 14"/>
          <p:cNvSpPr>
            <a:spLocks noChangeShapeType="1"/>
          </p:cNvSpPr>
          <p:nvPr/>
        </p:nvSpPr>
        <p:spPr bwMode="auto">
          <a:xfrm flipH="1">
            <a:off x="4356100" y="3716338"/>
            <a:ext cx="2376488" cy="360362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513"/>
          </a:xfrm>
          <a:solidFill>
            <a:srgbClr val="CCFF66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ДОКУМЕНТЫ ДЛЯ ПРОВЕДЕНИЯ ИССЛЕДОВАНИЙ</a:t>
            </a:r>
            <a:b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УСТОЙЧИВОСТИ ФУНКЦИОНИРОВАНИЯ ОБЪЕКТА ЭКОНОМИКИ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5805487"/>
          </a:xfrm>
          <a:solidFill>
            <a:srgbClr val="FFCCFF"/>
          </a:solidFill>
          <a:ln w="28575">
            <a:solidFill>
              <a:schemeClr val="accent2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95288" y="1268413"/>
            <a:ext cx="8497887" cy="20161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66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Приказ руководителя объекта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   разрабатывается на основании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указанийвышестоящего руководства с учетом особенностей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производственной деятельности объекта.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В приказе должно быть отражено: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цель и задачи исследования, время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проведения работ, состав участников, задачи исследовательских групп,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сроки представления отчетной документации.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468313" y="3500438"/>
            <a:ext cx="8351837" cy="11525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Календарный план подготовки и проведения исследования</a:t>
            </a:r>
            <a:r>
              <a:rPr lang="ru-RU">
                <a:latin typeface="+mn-lt"/>
                <a:cs typeface="+mn-cs"/>
              </a:rPr>
              <a:t>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опреде-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ляет: основные мероприятия и сроки их проведения, ответственных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исполнителей, силы и средства, привлекаемые для выполнения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 поставленных задач.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468313" y="4797425"/>
            <a:ext cx="8351837" cy="1944688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План проведения исследования</a:t>
            </a:r>
            <a:r>
              <a:rPr lang="ru-RU">
                <a:latin typeface="+mn-lt"/>
                <a:cs typeface="+mn-cs"/>
              </a:rPr>
              <a:t>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является основным документом,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определяющим содержание работы участников исследования.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В </a:t>
            </a:r>
            <a:r>
              <a:rPr lang="ru-RU" sz="20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Плане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указывается: тема, цель и продолжительность исследования,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состав исследовательских групп и содержание их работы, порядок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проведения исследования по времени</a:t>
            </a:r>
            <a:r>
              <a:rPr lang="ru-RU"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CCFF66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ПОДГОТОВКА К ПРОВЕДЕНИЮ ИССЛЕДОВАНИЯ</a:t>
            </a:r>
            <a:b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УСТОЙЧИВОСТИ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9499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/>
              <a:t>                     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835150" y="908050"/>
            <a:ext cx="4968875" cy="504825"/>
          </a:xfrm>
          <a:prstGeom prst="rect">
            <a:avLst/>
          </a:prstGeom>
          <a:solidFill>
            <a:srgbClr val="FFFF99"/>
          </a:solidFill>
          <a:ln w="28575">
            <a:solidFill>
              <a:srgbClr val="CC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>
              <a:latin typeface="Calibri" pitchFamily="34" charset="0"/>
            </a:endParaRPr>
          </a:p>
          <a:p>
            <a:pPr algn="ctr"/>
            <a:r>
              <a:rPr lang="ru-RU" altLang="ru-RU">
                <a:latin typeface="Calibri" pitchFamily="34" charset="0"/>
              </a:rPr>
              <a:t>Совещание </a:t>
            </a:r>
          </a:p>
          <a:p>
            <a:pPr algn="ctr"/>
            <a:r>
              <a:rPr lang="ru-RU" altLang="ru-RU">
                <a:latin typeface="Calibri" pitchFamily="34" charset="0"/>
              </a:rPr>
              <a:t>у руководителя объекта</a:t>
            </a:r>
          </a:p>
          <a:p>
            <a:pPr algn="ctr"/>
            <a:endParaRPr lang="ru-RU" altLang="ru-RU">
              <a:latin typeface="Calibri" pitchFamily="34" charset="0"/>
            </a:endParaRP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755650" y="1773238"/>
            <a:ext cx="7561263" cy="333375"/>
          </a:xfrm>
          <a:prstGeom prst="rect">
            <a:avLst/>
          </a:prstGeom>
          <a:solidFill>
            <a:srgbClr val="F3ABE5"/>
          </a:solidFill>
          <a:ln w="28575">
            <a:solidFill>
              <a:srgbClr val="CC3300"/>
            </a:solidFill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     ЗАДАЧИ          РУКОВОДИТЕЛЯМ        ИССЛЕДОВАТЕЛЬСКИХ          ГРУПП</a:t>
            </a:r>
          </a:p>
        </p:txBody>
      </p:sp>
      <p:sp>
        <p:nvSpPr>
          <p:cNvPr id="78854" name="AutoShape 8"/>
          <p:cNvSpPr>
            <a:spLocks noChangeArrowheads="1"/>
          </p:cNvSpPr>
          <p:nvPr/>
        </p:nvSpPr>
        <p:spPr bwMode="auto">
          <a:xfrm>
            <a:off x="3995738" y="1412875"/>
            <a:ext cx="576262" cy="3603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3ABE5"/>
          </a:solidFill>
          <a:ln w="28575">
            <a:solidFill>
              <a:srgbClr val="CC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78855" name="AutoShape 9"/>
          <p:cNvSpPr>
            <a:spLocks noChangeArrowheads="1"/>
          </p:cNvSpPr>
          <p:nvPr/>
        </p:nvSpPr>
        <p:spPr bwMode="auto">
          <a:xfrm>
            <a:off x="3924300" y="2133600"/>
            <a:ext cx="647700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3ABE5"/>
          </a:solidFill>
          <a:ln w="28575">
            <a:solidFill>
              <a:srgbClr val="CC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3" name="AutoShape 30"/>
          <p:cNvSpPr>
            <a:spLocks noChangeArrowheads="1"/>
          </p:cNvSpPr>
          <p:nvPr/>
        </p:nvSpPr>
        <p:spPr bwMode="auto">
          <a:xfrm>
            <a:off x="214282" y="6000768"/>
            <a:ext cx="8715436" cy="42860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–я группа,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воглавляемая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председателем комиссии по ПУФ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30"/>
          <p:cNvSpPr>
            <a:spLocks noChangeArrowheads="1"/>
          </p:cNvSpPr>
          <p:nvPr/>
        </p:nvSpPr>
        <p:spPr bwMode="auto">
          <a:xfrm>
            <a:off x="214282" y="2643206"/>
            <a:ext cx="8715436" cy="35719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(из отдела капитального строительства)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utoShape 30"/>
          <p:cNvSpPr>
            <a:spLocks noChangeArrowheads="1"/>
          </p:cNvSpPr>
          <p:nvPr/>
        </p:nvSpPr>
        <p:spPr bwMode="auto">
          <a:xfrm>
            <a:off x="214282" y="3143248"/>
            <a:ext cx="8715436" cy="35719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главного механика) 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30"/>
          <p:cNvSpPr>
            <a:spLocks noChangeArrowheads="1"/>
          </p:cNvSpPr>
          <p:nvPr/>
        </p:nvSpPr>
        <p:spPr bwMode="auto">
          <a:xfrm>
            <a:off x="214282" y="3714752"/>
            <a:ext cx="8715436" cy="35719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главного энергетика) 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>
            <a:off x="214282" y="4286256"/>
            <a:ext cx="8715436" cy="35719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главного технолога)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30"/>
          <p:cNvSpPr>
            <a:spLocks noChangeArrowheads="1"/>
          </p:cNvSpPr>
          <p:nvPr/>
        </p:nvSpPr>
        <p:spPr bwMode="auto">
          <a:xfrm>
            <a:off x="214282" y="4857760"/>
            <a:ext cx="8715436" cy="35719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ОЭ по снабжению и сбыту)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30"/>
          <p:cNvSpPr>
            <a:spLocks noChangeArrowheads="1"/>
          </p:cNvSpPr>
          <p:nvPr/>
        </p:nvSpPr>
        <p:spPr bwMode="auto">
          <a:xfrm>
            <a:off x="214282" y="5429264"/>
            <a:ext cx="8715436" cy="35719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работников штаба и служб ГОЧС ОЭ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3-tub-ru.yandex.net/i?id=84bc9577f384fc4047b0b057c7cff0e4&amp;n=33&amp;h=190&amp;w=2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4143375"/>
            <a:ext cx="2714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https://im1-tub-ru.yandex.net/i?id=3a20fb283e672ca3c534a6cd99e98dc0&amp;n=33&amp;h=190&amp;w=1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286000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s://im2-tub-ru.yandex.net/i?id=70ff1b33cbb826e14f3d56b6bf9bf768&amp;n=33&amp;h=190&amp;w=2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4143375"/>
            <a:ext cx="2781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https://im2-tub-ru.yandex.net/i?id=37d1ce596750d82fc49f585114a5deaa&amp;n=33&amp;h=190&amp;w=2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5429250"/>
            <a:ext cx="2000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2" descr="https://im0-tub-ru.yandex.net/i?id=f039b64de23a05dfbd0e6f419685e668&amp;n=33&amp;h=190&amp;w=25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38" y="4071938"/>
            <a:ext cx="32146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71500" y="0"/>
            <a:ext cx="7448550" cy="846138"/>
          </a:xfrm>
          <a:prstGeom prst="ellipse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FFFF00"/>
            </a:outerShdw>
          </a:effectLst>
        </p:spPr>
        <p:txBody>
          <a:bodyPr wrap="none" lIns="75684" tIns="37842" rIns="75684" bIns="37842" anchor="ctr"/>
          <a:lstStyle>
            <a:lvl1pPr algn="l"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9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4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Исследование ПУФ</a:t>
            </a: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2400" b="1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74760" name="AutoShape 30"/>
          <p:cNvSpPr>
            <a:spLocks noChangeArrowheads="1"/>
          </p:cNvSpPr>
          <p:nvPr/>
        </p:nvSpPr>
        <p:spPr bwMode="auto">
          <a:xfrm>
            <a:off x="207963" y="1643063"/>
            <a:ext cx="8936037" cy="571500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физическую усталость элементов ОЭ (минимальное избыточное давление,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которое они выдержат)</a:t>
            </a: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2" name="Oval 77"/>
          <p:cNvSpPr>
            <a:spLocks noChangeArrowheads="1"/>
          </p:cNvSpPr>
          <p:nvPr/>
        </p:nvSpPr>
        <p:spPr bwMode="auto">
          <a:xfrm>
            <a:off x="0" y="1785938"/>
            <a:ext cx="228600" cy="309562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3" name="AutoShape 30"/>
          <p:cNvSpPr>
            <a:spLocks noChangeArrowheads="1"/>
          </p:cNvSpPr>
          <p:nvPr/>
        </p:nvSpPr>
        <p:spPr bwMode="auto">
          <a:xfrm>
            <a:off x="214282" y="857232"/>
            <a:ext cx="8715436" cy="7143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(из отдела капитального строительства) </a:t>
            </a:r>
          </a:p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определяет: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30"/>
          <p:cNvSpPr>
            <a:spLocks noChangeArrowheads="1"/>
          </p:cNvSpPr>
          <p:nvPr/>
        </p:nvSpPr>
        <p:spPr bwMode="auto">
          <a:xfrm>
            <a:off x="207963" y="3397250"/>
            <a:ext cx="8936037" cy="674688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также защитных сооружений и индивидуальных укрытий для персонала,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обслуживающего агрегаты непрерывного цикла.</a:t>
            </a:r>
            <a:endParaRPr lang="ru-RU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77"/>
          <p:cNvSpPr>
            <a:spLocks noChangeArrowheads="1"/>
          </p:cNvSpPr>
          <p:nvPr/>
        </p:nvSpPr>
        <p:spPr bwMode="auto">
          <a:xfrm>
            <a:off x="0" y="3611563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2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0" y="5429250"/>
            <a:ext cx="18573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3" y="5429250"/>
            <a:ext cx="221456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Рисунок4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13" y="5429250"/>
            <a:ext cx="25003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29197_fcc5d8d1baca53f17cb9d3def9fd2cda.gif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57313" y="2286000"/>
            <a:ext cx="18573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s://im1-tub-ru.yandex.net/i?id=9cc947c47077de606885e0ee85022c4c&amp;n=33&amp;h=190&amp;w=3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86125" y="2286000"/>
            <a:ext cx="18573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https://im3-tub-ru.yandex.net/i?id=1a5869fdf6d47024c39a7c745f46643e&amp;n=33&amp;h=190&amp;w=25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86625" y="2286000"/>
            <a:ext cx="1714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https://im0-tub-ru.yandex.net/i?id=0bca55bf4f6ec300a61c5456a9dc091d&amp;n=33&amp;h=190&amp;w=3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86375" y="2286000"/>
            <a:ext cx="1928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s://im1-tub-ru.yandex.net/i?id=21f0b22f0aaf3e6ffd13e3b2547a9a7a&amp;n=33&amp;h=190&amp;w=2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7620000"/>
            <a:ext cx="27241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4" descr="https://im3-tub-ru.yandex.net/i?id=e1e1e8e2f496cf3d0b00dc014938010c&amp;n=33&amp;h=190&amp;w=2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7548563"/>
            <a:ext cx="2333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6" descr="https://im2-tub-ru.yandex.net/i?id=b89ebe871cc3d0b3189fb0ee0d06ff35&amp;n=33&amp;h=190&amp;w=2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7548563"/>
            <a:ext cx="24193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71500" y="0"/>
            <a:ext cx="7448550" cy="846138"/>
          </a:xfrm>
          <a:prstGeom prst="ellipse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FFFF00"/>
            </a:outerShdw>
          </a:effectLst>
        </p:spPr>
        <p:txBody>
          <a:bodyPr wrap="none" lIns="75684" tIns="37842" rIns="75684" bIns="37842" anchor="ctr"/>
          <a:lstStyle>
            <a:lvl1pPr algn="l"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9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4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Исследование ПУФ</a:t>
            </a: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2400" b="1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3" name="AutoShape 30"/>
          <p:cNvSpPr>
            <a:spLocks noChangeArrowheads="1"/>
          </p:cNvSpPr>
          <p:nvPr/>
        </p:nvSpPr>
        <p:spPr bwMode="auto">
          <a:xfrm>
            <a:off x="207963" y="1611313"/>
            <a:ext cx="8936037" cy="531812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устойчивость станочного, технологического и лабораторного оборудования;</a:t>
            </a:r>
          </a:p>
        </p:txBody>
      </p:sp>
      <p:sp>
        <p:nvSpPr>
          <p:cNvPr id="14" name="Oval 77"/>
          <p:cNvSpPr>
            <a:spLocks noChangeArrowheads="1"/>
          </p:cNvSpPr>
          <p:nvPr/>
        </p:nvSpPr>
        <p:spPr bwMode="auto">
          <a:xfrm>
            <a:off x="0" y="1785938"/>
            <a:ext cx="228600" cy="309562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5" name="AutoShape 30"/>
          <p:cNvSpPr>
            <a:spLocks noChangeArrowheads="1"/>
          </p:cNvSpPr>
          <p:nvPr/>
        </p:nvSpPr>
        <p:spPr bwMode="auto">
          <a:xfrm>
            <a:off x="214282" y="857232"/>
            <a:ext cx="8715436" cy="7143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главного механика) </a:t>
            </a:r>
          </a:p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оценивает: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>
            <a:off x="207963" y="3357563"/>
            <a:ext cx="8936037" cy="674687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возможность возникновения вторичных поражающих факторов;</a:t>
            </a:r>
          </a:p>
        </p:txBody>
      </p:sp>
      <p:sp>
        <p:nvSpPr>
          <p:cNvPr id="18" name="AutoShape 30"/>
          <p:cNvSpPr>
            <a:spLocks noChangeArrowheads="1"/>
          </p:cNvSpPr>
          <p:nvPr/>
        </p:nvSpPr>
        <p:spPr bwMode="auto">
          <a:xfrm>
            <a:off x="207963" y="5214938"/>
            <a:ext cx="8936037" cy="428625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достаточность защиты уникального и ценного оборудования</a:t>
            </a:r>
          </a:p>
        </p:txBody>
      </p:sp>
      <p:sp>
        <p:nvSpPr>
          <p:cNvPr id="12" name="Oval 77"/>
          <p:cNvSpPr>
            <a:spLocks noChangeArrowheads="1"/>
          </p:cNvSpPr>
          <p:nvPr/>
        </p:nvSpPr>
        <p:spPr bwMode="auto">
          <a:xfrm>
            <a:off x="0" y="3571875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2</a:t>
            </a:r>
          </a:p>
        </p:txBody>
      </p:sp>
      <p:sp>
        <p:nvSpPr>
          <p:cNvPr id="20" name="Oval 77"/>
          <p:cNvSpPr>
            <a:spLocks noChangeArrowheads="1"/>
          </p:cNvSpPr>
          <p:nvPr/>
        </p:nvSpPr>
        <p:spPr bwMode="auto">
          <a:xfrm>
            <a:off x="0" y="5264150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pic>
        <p:nvPicPr>
          <p:cNvPr id="80911" name="Picture 2" descr="https://im0-tub-ru.yandex.net/i?id=94be540b50fcdd80150dcd714829984a&amp;n=33&amp;h=190&amp;w=2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813" y="5715000"/>
            <a:ext cx="235743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2" name="Picture 4" descr="https://im1-tub-ru.yandex.net/i?id=f5ed6adb425a89b5f10900db594cddb9&amp;n=33&amp;h=190&amp;w=1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5786438"/>
            <a:ext cx="14287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3" name="Picture 6" descr="https://im1-tub-ru.yandex.net/i?id=b4f38bca2700632ebc9ce981b5bd2e51&amp;n=33&amp;h=190&amp;w=480"/>
          <p:cNvPicPr>
            <a:picLocks noChangeAspect="1" noChangeArrowheads="1"/>
          </p:cNvPicPr>
          <p:nvPr/>
        </p:nvPicPr>
        <p:blipFill>
          <a:blip r:embed="rId7" cstate="print"/>
          <a:srcRect l="71877" t="16949" r="-2" b="11018"/>
          <a:stretch>
            <a:fillRect/>
          </a:stretch>
        </p:blipFill>
        <p:spPr bwMode="auto">
          <a:xfrm>
            <a:off x="6929438" y="5786438"/>
            <a:ext cx="17859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4" name="Picture 8" descr="https://im1-tub-ru.yandex.net/i?id=6bfe181ffaeeac8934d5768369ac5331&amp;n=33&amp;h=190&amp;w=27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50" y="5786438"/>
            <a:ext cx="2643188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5" name="Picture 10" descr="https://im1-tub-ru.yandex.net/i?id=9e7aed5f9bab9ca83c170f1405d1dfa8&amp;n=33&amp;h=190&amp;w=25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3" y="2214563"/>
            <a:ext cx="178593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6" name="Picture 12" descr="https://im0-tub-ru.yandex.net/i?id=386eb6936f0d8c8c722a67743c4fd7e5&amp;n=33&amp;h=190&amp;w=25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71688" y="2214563"/>
            <a:ext cx="221456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7" name="Picture 16" descr="https://im1-tub-ru.yandex.net/i?id=dcfd56d81a361eef8e0b54dbe9193871&amp;n=33&amp;h=190&amp;w=25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2214563"/>
            <a:ext cx="192881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8" name="Picture 18" descr="https://im0-tub-ru.yandex.net/i?id=39dd384008aca90a7afe9880643054d5&amp;n=33&amp;h=190&amp;w=25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58000" y="2214563"/>
            <a:ext cx="192881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9" name="Рисунок 1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313" y="4071938"/>
            <a:ext cx="17859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20" name="Picture 18" descr="http://im1-tub-ru.yandex.net/i?id=fc6faa7e3de56b3646b83e538ea50b4e-125-144&amp;n=33&amp;h=19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43125" y="4071938"/>
            <a:ext cx="2071688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21" name="Picture 2" descr="&quot;Человек и Закон&quot; / Цепная реакция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357688" y="4143375"/>
            <a:ext cx="22145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22" name="Picture 4" descr="E:\ZAN\TEOR_OSN\RAZDELY\1999\Prognoz\34_11\Show\ахов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43688" y="4071938"/>
            <a:ext cx="22860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0-tub-ru.yandex.net/i?id=ce24464dba24808eac1c5b69412be27e&amp;n=33&amp;h=190&amp;w=3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214813"/>
            <a:ext cx="2071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71500" y="0"/>
            <a:ext cx="7448550" cy="846138"/>
          </a:xfrm>
          <a:prstGeom prst="ellipse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FFFF00"/>
            </a:outerShdw>
          </a:effectLst>
        </p:spPr>
        <p:txBody>
          <a:bodyPr wrap="none" lIns="75684" tIns="37842" rIns="75684" bIns="37842" anchor="ctr"/>
          <a:lstStyle>
            <a:lvl1pPr algn="l"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9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4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Исследование ПУФ</a:t>
            </a: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2400" b="1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76804" name="AutoShape 30"/>
          <p:cNvSpPr>
            <a:spLocks noChangeArrowheads="1"/>
          </p:cNvSpPr>
          <p:nvPr/>
        </p:nvSpPr>
        <p:spPr bwMode="auto">
          <a:xfrm>
            <a:off x="207963" y="1611313"/>
            <a:ext cx="8936037" cy="674687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устойчивость функционирования энергообъектов, сетей и коммуникаций,;</a:t>
            </a:r>
          </a:p>
        </p:txBody>
      </p:sp>
      <p:sp>
        <p:nvSpPr>
          <p:cNvPr id="14" name="Oval 77"/>
          <p:cNvSpPr>
            <a:spLocks noChangeArrowheads="1"/>
          </p:cNvSpPr>
          <p:nvPr/>
        </p:nvSpPr>
        <p:spPr bwMode="auto">
          <a:xfrm>
            <a:off x="0" y="1785938"/>
            <a:ext cx="228600" cy="309562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5" name="AutoShape 30"/>
          <p:cNvSpPr>
            <a:spLocks noChangeArrowheads="1"/>
          </p:cNvSpPr>
          <p:nvPr/>
        </p:nvSpPr>
        <p:spPr bwMode="auto">
          <a:xfrm>
            <a:off x="214282" y="857232"/>
            <a:ext cx="8715436" cy="7143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главного энергетика) </a:t>
            </a:r>
          </a:p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оценивает: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>
            <a:off x="207963" y="3571875"/>
            <a:ext cx="8936037" cy="571500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устойчивость функционирования внешних и внутренних источников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электроэнергии, а также их вводов.;</a:t>
            </a:r>
          </a:p>
        </p:txBody>
      </p:sp>
      <p:sp>
        <p:nvSpPr>
          <p:cNvPr id="12" name="Oval 77"/>
          <p:cNvSpPr>
            <a:spLocks noChangeArrowheads="1"/>
          </p:cNvSpPr>
          <p:nvPr/>
        </p:nvSpPr>
        <p:spPr bwMode="auto">
          <a:xfrm>
            <a:off x="0" y="3692525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2</a:t>
            </a:r>
          </a:p>
        </p:txBody>
      </p:sp>
      <p:pic>
        <p:nvPicPr>
          <p:cNvPr id="21506" name="Picture 2" descr="https://im0-tub-ru.yandex.net/i?id=404dd9948a97673d917c1c65ac8ad68c&amp;n=33&amp;h=190&amp;w=2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214813"/>
            <a:ext cx="1928812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https://im0-tub-ru.yandex.net/i?id=1d5900a4bfed8d580a99e7d170bb9ff5&amp;n=33&amp;h=190&amp;w=2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5572125"/>
            <a:ext cx="19288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https://im2-tub-ru.yandex.net/i?id=42f5f86299123b5ecb528af073a76bf6&amp;n=33&amp;h=190&amp;w=2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5" y="4214813"/>
            <a:ext cx="21431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s://im3-tub-ru.yandex.net/i?id=eed5e362d806d2442b483fec01ada2d8&amp;n=33&amp;h=190&amp;w=2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5572125"/>
            <a:ext cx="207168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 descr="https://im3-tub-ru.yandex.net/i?id=4af162d372fa6718ae9d61a6087a1c41&amp;n=33&amp;h=190&amp;w=3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5" y="5572125"/>
            <a:ext cx="214312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0" descr="https://im0-tub-ru.yandex.net/i?id=62feb89129a016f11371e89f2acf0469&amp;n=33&amp;h=190&amp;w=28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25" y="4214813"/>
            <a:ext cx="228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2" descr="https://im0-tub-ru.yandex.net/i?id=0e4d9512b33c5858575246d0fb8d6b91&amp;n=33&amp;h=190&amp;w=1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25" y="5572125"/>
            <a:ext cx="2286000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s://im3-tub-ru.yandex.net/i?id=d2c8a874700d88f77184c7db1ef57ca0&amp;n=33&amp;h=190&amp;w=28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75" y="2357438"/>
            <a:ext cx="2000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alt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14563" y="2357438"/>
            <a:ext cx="22145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s://im3-tub-ru.yandex.net/i?id=9a526b876001f429879e08420f8e69f1&amp;n=33&amp;h=190&amp;w=25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24650" y="2357438"/>
            <a:ext cx="2276475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im3-tub-ru.yandex.net/i?id=247d381f0e7beeacd7839179109f73a5&amp;n=33&amp;h=190&amp;w=28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00563" y="2357438"/>
            <a:ext cx="2143125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571500" y="0"/>
            <a:ext cx="7448550" cy="846138"/>
          </a:xfrm>
          <a:prstGeom prst="ellipse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FFFF00"/>
            </a:outerShdw>
          </a:effectLst>
        </p:spPr>
        <p:txBody>
          <a:bodyPr wrap="none" lIns="75684" tIns="37842" rIns="75684" bIns="37842" anchor="ctr"/>
          <a:lstStyle>
            <a:lvl1pPr algn="l"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9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4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Исследование ПУФ</a:t>
            </a: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2400" b="1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77827" name="AutoShape 30"/>
          <p:cNvSpPr>
            <a:spLocks noChangeArrowheads="1"/>
          </p:cNvSpPr>
          <p:nvPr/>
        </p:nvSpPr>
        <p:spPr bwMode="auto">
          <a:xfrm>
            <a:off x="207963" y="1428750"/>
            <a:ext cx="8936037" cy="460375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наиболее уязвимые участки технологического процесса;;</a:t>
            </a:r>
          </a:p>
        </p:txBody>
      </p:sp>
      <p:sp>
        <p:nvSpPr>
          <p:cNvPr id="9" name="Oval 77"/>
          <p:cNvSpPr>
            <a:spLocks noChangeArrowheads="1"/>
          </p:cNvSpPr>
          <p:nvPr/>
        </p:nvSpPr>
        <p:spPr bwMode="auto">
          <a:xfrm>
            <a:off x="0" y="1500188"/>
            <a:ext cx="228600" cy="309562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214282" y="857232"/>
            <a:ext cx="8715436" cy="50006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главного технолога)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определяет: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30"/>
          <p:cNvSpPr>
            <a:spLocks noChangeArrowheads="1"/>
          </p:cNvSpPr>
          <p:nvPr/>
        </p:nvSpPr>
        <p:spPr bwMode="auto">
          <a:xfrm>
            <a:off x="207963" y="3143250"/>
            <a:ext cx="8936037" cy="785813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возможные разрушения станочного оборудования, места нарушения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технологических процессов из-за деформации или обрушения элементов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строений;</a:t>
            </a:r>
          </a:p>
        </p:txBody>
      </p:sp>
      <p:sp>
        <p:nvSpPr>
          <p:cNvPr id="12" name="AutoShape 30"/>
          <p:cNvSpPr>
            <a:spLocks noChangeArrowheads="1"/>
          </p:cNvSpPr>
          <p:nvPr/>
        </p:nvSpPr>
        <p:spPr bwMode="auto">
          <a:xfrm>
            <a:off x="207963" y="5072063"/>
            <a:ext cx="8936037" cy="674687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возможность изменения технологического процесса при выходе из строя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уязвимых участков; возможность замены материалов, сырья,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комплектующих  изделий, топлива с учетом местных ресурсов.</a:t>
            </a:r>
          </a:p>
        </p:txBody>
      </p:sp>
      <p:sp>
        <p:nvSpPr>
          <p:cNvPr id="13" name="Oval 77"/>
          <p:cNvSpPr>
            <a:spLocks noChangeArrowheads="1"/>
          </p:cNvSpPr>
          <p:nvPr/>
        </p:nvSpPr>
        <p:spPr bwMode="auto">
          <a:xfrm>
            <a:off x="0" y="3357563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2</a:t>
            </a:r>
          </a:p>
        </p:txBody>
      </p:sp>
      <p:sp>
        <p:nvSpPr>
          <p:cNvPr id="14" name="Oval 77"/>
          <p:cNvSpPr>
            <a:spLocks noChangeArrowheads="1"/>
          </p:cNvSpPr>
          <p:nvPr/>
        </p:nvSpPr>
        <p:spPr bwMode="auto">
          <a:xfrm>
            <a:off x="0" y="5264150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pic>
        <p:nvPicPr>
          <p:cNvPr id="6146" name="Picture 2" descr="https://im2-tub-ru.yandex.net/i?id=080145a8f373d4fb1f6fab190b047c29&amp;n=33&amp;h=190&amp;w=2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000500"/>
            <a:ext cx="2071688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s://im1-tub-ru.yandex.net/i?id=19a840b13e2263d25febda5d1cab85fb&amp;n=33&amp;h=190&amp;w=3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928813"/>
            <a:ext cx="2000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im0-tub-ru.yandex.net/i?id=f94c04a407e5decc0c665471e3554823&amp;n=33&amp;h=190&amp;w=2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5786438"/>
            <a:ext cx="21748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im0-tub-ru.yandex.net/i?id=752a4637c478c91047143e2bd3e8077d&amp;n=33&amp;h=190&amp;w=2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0613" y="5786438"/>
            <a:ext cx="21399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https://im3-tub-ru.yandex.net/i?id=c660afd8b2d62f310075e5bc413eb384&amp;n=33&amp;h=190&amp;w=3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27563" y="5857875"/>
            <a:ext cx="20875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s://im1-tub-ru.yandex.net/i?id=4c9b03b683959742e22e1f24504759d1&amp;n=33&amp;h=190&amp;w=28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5786438"/>
            <a:ext cx="221456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https://im2-tub-ru.yandex.net/i?id=37cdd5efba8ff4a3612763916551ce25&amp;n=33&amp;h=190&amp;w=253"/>
          <p:cNvPicPr>
            <a:picLocks noChangeAspect="1" noChangeArrowheads="1"/>
          </p:cNvPicPr>
          <p:nvPr/>
        </p:nvPicPr>
        <p:blipFill>
          <a:blip r:embed="rId8" cstate="print"/>
          <a:srcRect r="-790" b="21053"/>
          <a:stretch>
            <a:fillRect/>
          </a:stretch>
        </p:blipFill>
        <p:spPr bwMode="auto">
          <a:xfrm>
            <a:off x="142875" y="4000500"/>
            <a:ext cx="20716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https://im0-tub-ru.yandex.net/i?id=865fff13ade31781a5215cc8257c9985&amp;n=33&amp;h=190&amp;w=38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4000500"/>
            <a:ext cx="221456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 descr="https://im3-tub-ru.yandex.net/i?id=6e3f5fe61aaad2985bd8605ae21e00f0&amp;n=33&amp;h=190&amp;w=31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00" y="4000500"/>
            <a:ext cx="221456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s://im0-tub-ru.yandex.net/i?id=2648604eb90953dcb7d790e02411b55f&amp;n=33&amp;h=190&amp;w=30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57438" y="1928813"/>
            <a:ext cx="200025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im3-tub-ru.yandex.net/i?id=f0eafaff66973324a4bf8aeaac586fbb&amp;n=33&amp;h=190&amp;w=25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5" y="1928813"/>
            <a:ext cx="22860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s://im1-tub-ru.yandex.net/i?id=2a7034841dd8bde97a214bdbb461da5a&amp;n=33&amp;h=190&amp;w=338"/>
          <p:cNvPicPr>
            <a:picLocks noChangeAspect="1" noChangeArrowheads="1"/>
          </p:cNvPicPr>
          <p:nvPr/>
        </p:nvPicPr>
        <p:blipFill>
          <a:blip r:embed="rId13" cstate="print"/>
          <a:srcRect l="8876" r="9023" b="5263"/>
          <a:stretch>
            <a:fillRect/>
          </a:stretch>
        </p:blipFill>
        <p:spPr bwMode="auto">
          <a:xfrm>
            <a:off x="6786563" y="1928813"/>
            <a:ext cx="228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571500" y="0"/>
            <a:ext cx="7448550" cy="846138"/>
          </a:xfrm>
          <a:prstGeom prst="ellipse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FFFF00"/>
            </a:outerShdw>
          </a:effectLst>
        </p:spPr>
        <p:txBody>
          <a:bodyPr wrap="none" lIns="75684" tIns="37842" rIns="75684" bIns="37842" anchor="ctr"/>
          <a:lstStyle>
            <a:lvl1pPr algn="l"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9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4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Исследование ПУФ</a:t>
            </a: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2400" b="1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78851" name="AutoShape 30"/>
          <p:cNvSpPr>
            <a:spLocks noChangeArrowheads="1"/>
          </p:cNvSpPr>
          <p:nvPr/>
        </p:nvSpPr>
        <p:spPr bwMode="auto">
          <a:xfrm>
            <a:off x="207963" y="1611313"/>
            <a:ext cx="8936037" cy="674687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наличие, условия хранения и обеспечение сохранности запасов и резервов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материальных ценностей (топлива, сырья, комплектующих), их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защищенность  от воздействия поражающих факторов;</a:t>
            </a:r>
          </a:p>
        </p:txBody>
      </p:sp>
      <p:sp>
        <p:nvSpPr>
          <p:cNvPr id="6" name="Oval 77"/>
          <p:cNvSpPr>
            <a:spLocks noChangeArrowheads="1"/>
          </p:cNvSpPr>
          <p:nvPr/>
        </p:nvSpPr>
        <p:spPr bwMode="auto">
          <a:xfrm>
            <a:off x="0" y="1785938"/>
            <a:ext cx="228600" cy="309562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7" name="AutoShape 30"/>
          <p:cNvSpPr>
            <a:spLocks noChangeArrowheads="1"/>
          </p:cNvSpPr>
          <p:nvPr/>
        </p:nvSpPr>
        <p:spPr bwMode="auto">
          <a:xfrm>
            <a:off x="214282" y="857232"/>
            <a:ext cx="8715436" cy="7143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(от отдела ОЭ по снабжению и сбыту) </a:t>
            </a:r>
          </a:p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оценивает: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207963" y="3357563"/>
            <a:ext cx="8936037" cy="785812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устойчивость производственных связей и условии получения топлива,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сырья, комплектующих изделий от поставщиков;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возможность перехода на повышенные нормы запасов</a:t>
            </a:r>
          </a:p>
        </p:txBody>
      </p:sp>
      <p:sp>
        <p:nvSpPr>
          <p:cNvPr id="9" name="AutoShape 30"/>
          <p:cNvSpPr>
            <a:spLocks noChangeArrowheads="1"/>
          </p:cNvSpPr>
          <p:nvPr/>
        </p:nvSpPr>
        <p:spPr bwMode="auto">
          <a:xfrm>
            <a:off x="207963" y="5072063"/>
            <a:ext cx="8936037" cy="714375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endParaRPr lang="ru-RU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возможность снабжения за счет дублеров и местных ресурсов в условиях ЧС;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целесообразность развития дорожной сети и подъездных путей; сроки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работы ОЭ без поставок необходимых материалов.</a:t>
            </a:r>
            <a:b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77"/>
          <p:cNvSpPr>
            <a:spLocks noChangeArrowheads="1"/>
          </p:cNvSpPr>
          <p:nvPr/>
        </p:nvSpPr>
        <p:spPr bwMode="auto">
          <a:xfrm>
            <a:off x="0" y="3571875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2</a:t>
            </a:r>
          </a:p>
        </p:txBody>
      </p:sp>
      <p:sp>
        <p:nvSpPr>
          <p:cNvPr id="11" name="Oval 77"/>
          <p:cNvSpPr>
            <a:spLocks noChangeArrowheads="1"/>
          </p:cNvSpPr>
          <p:nvPr/>
        </p:nvSpPr>
        <p:spPr bwMode="auto">
          <a:xfrm>
            <a:off x="0" y="5264150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pic>
        <p:nvPicPr>
          <p:cNvPr id="4098" name="Picture 2" descr="https://im1-tub-ru.yandex.net/i?id=c2f9c189f739b5a22e12a95f6c798a2f&amp;n=33&amp;h=190&amp;w=2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143375"/>
            <a:ext cx="19288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im2-tub-ru.yandex.net/i?id=9866cb44422945f199c2afae76d20561&amp;n=33&amp;h=190&amp;w=2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3" y="4143375"/>
            <a:ext cx="18573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https://im1-tub-ru.yandex.net/i?id=a3ce1445f2951fdc1a4929d6fb77ba78&amp;n=33&amp;h=190&amp;w=2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286000"/>
            <a:ext cx="19288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https://im3-tub-ru.yandex.net/i?id=c660afd8b2d62f310075e5bc413eb384&amp;n=33&amp;h=190&amp;w=3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6625" y="5857875"/>
            <a:ext cx="218281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https://im1-tub-ru.yandex.net/i?id=17f610f321a5b0c2c3c0afe6a8fbcb91&amp;n=33&amp;h=190&amp;w=28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63" y="2357438"/>
            <a:ext cx="2071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https://im3-tub-ru.yandex.net/i?id=a8c4fb88994e237c14fcf8cfa1dd2f19&amp;n=33&amp;h=190&amp;w=25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8" y="5857875"/>
            <a:ext cx="2000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https://im3-tub-ru.yandex.net/i?id=f1e18740aee5e7e42a364579394da314&amp;n=33&amp;h=190&amp;w=28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5" y="4143375"/>
            <a:ext cx="200025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https://im1-tub-ru.yandex.net/i?id=2d6bfd04f6ecdc6c4cd7ee087ff8665e&amp;n=33&amp;h=190&amp;w=25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08213" y="5857875"/>
            <a:ext cx="23637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 descr="https://im2-tub-ru.yandex.net/i?id=af5695d9025e61b29b8eb9999835a401&amp;n=33&amp;h=190&amp;w=2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9125" y="2357438"/>
            <a:ext cx="221456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https://im1-tub-ru.yandex.net/i?id=30224798225d7536bc815be26f11b419&amp;n=33&amp;h=190&amp;w=254"/>
          <p:cNvPicPr>
            <a:picLocks noChangeAspect="1" noChangeArrowheads="1"/>
          </p:cNvPicPr>
          <p:nvPr/>
        </p:nvPicPr>
        <p:blipFill>
          <a:blip r:embed="rId11" cstate="print"/>
          <a:srcRect r="-394" b="64557"/>
          <a:stretch>
            <a:fillRect/>
          </a:stretch>
        </p:blipFill>
        <p:spPr bwMode="auto">
          <a:xfrm>
            <a:off x="6286500" y="4191000"/>
            <a:ext cx="24288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C:\Users\Леново\Pictures\01_11_sdlg_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72313" y="5857875"/>
            <a:ext cx="2000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2" descr="http://versia.ru/illustrations/0000012783-540x45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15125" y="2357438"/>
            <a:ext cx="2357438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571500" y="0"/>
            <a:ext cx="7448550" cy="846138"/>
          </a:xfrm>
          <a:prstGeom prst="ellipse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FFFF00"/>
            </a:outerShdw>
          </a:effectLst>
        </p:spPr>
        <p:txBody>
          <a:bodyPr wrap="none" lIns="75684" tIns="37842" rIns="75684" bIns="37842" anchor="ctr"/>
          <a:lstStyle>
            <a:lvl1pPr algn="l"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9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4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Исследование ПУФ</a:t>
            </a: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2400" b="1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79875" name="AutoShape 30"/>
          <p:cNvSpPr>
            <a:spLocks noChangeArrowheads="1"/>
          </p:cNvSpPr>
          <p:nvPr/>
        </p:nvSpPr>
        <p:spPr bwMode="auto">
          <a:xfrm>
            <a:off x="207963" y="1397000"/>
            <a:ext cx="8936037" cy="674688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оценивает устойчивость систем управления, оповещения и связи,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защитные свойства строений по ослаблению радиации;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0" y="1571625"/>
            <a:ext cx="228600" cy="309563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9" name="AutoShape 30"/>
          <p:cNvSpPr>
            <a:spLocks noChangeArrowheads="1"/>
          </p:cNvSpPr>
          <p:nvPr/>
        </p:nvSpPr>
        <p:spPr bwMode="auto">
          <a:xfrm>
            <a:off x="214282" y="857232"/>
            <a:ext cx="8715436" cy="50006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 –я группа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работников штаба и служб ГОЧС ОЭ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207963" y="3357563"/>
            <a:ext cx="8936037" cy="642937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определяет обеспеченность людей средствами индивидуальной защиты,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сохранность и готовность этих средств к выдаче;</a:t>
            </a:r>
          </a:p>
        </p:txBody>
      </p:sp>
      <p:sp>
        <p:nvSpPr>
          <p:cNvPr id="11" name="AutoShape 30"/>
          <p:cNvSpPr>
            <a:spLocks noChangeArrowheads="1"/>
          </p:cNvSpPr>
          <p:nvPr/>
        </p:nvSpPr>
        <p:spPr bwMode="auto">
          <a:xfrm>
            <a:off x="207963" y="5072063"/>
            <a:ext cx="8936037" cy="428625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endParaRPr lang="ru-RU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уточняет План ГО ОЭ. </a:t>
            </a:r>
            <a:b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77"/>
          <p:cNvSpPr>
            <a:spLocks noChangeArrowheads="1"/>
          </p:cNvSpPr>
          <p:nvPr/>
        </p:nvSpPr>
        <p:spPr bwMode="auto">
          <a:xfrm>
            <a:off x="0" y="3571875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2</a:t>
            </a:r>
          </a:p>
        </p:txBody>
      </p:sp>
      <p:sp>
        <p:nvSpPr>
          <p:cNvPr id="13" name="Oval 77"/>
          <p:cNvSpPr>
            <a:spLocks noChangeArrowheads="1"/>
          </p:cNvSpPr>
          <p:nvPr/>
        </p:nvSpPr>
        <p:spPr bwMode="auto">
          <a:xfrm>
            <a:off x="0" y="5143500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pic>
        <p:nvPicPr>
          <p:cNvPr id="16" name="Picture 2" descr="http://www.arti.com.ru/netcat_files/Image/GP7.gif"/>
          <p:cNvPicPr>
            <a:picLocks noChangeAspect="1" noChangeArrowheads="1"/>
          </p:cNvPicPr>
          <p:nvPr/>
        </p:nvPicPr>
        <p:blipFill>
          <a:blip r:embed="rId3" cstate="print"/>
          <a:srcRect t="32655" r="52206" b="18771"/>
          <a:stretch>
            <a:fillRect/>
          </a:stretch>
        </p:blipFill>
        <p:spPr bwMode="auto">
          <a:xfrm>
            <a:off x="357188" y="4071938"/>
            <a:ext cx="15716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000250" y="4071938"/>
            <a:ext cx="1500188" cy="928687"/>
            <a:chOff x="340" y="1797"/>
            <a:chExt cx="952" cy="998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340" y="1797"/>
              <a:ext cx="952" cy="998"/>
              <a:chOff x="340" y="1797"/>
              <a:chExt cx="952" cy="998"/>
            </a:xfrm>
          </p:grpSpPr>
          <p:grpSp>
            <p:nvGrpSpPr>
              <p:cNvPr id="4" name="Group 27"/>
              <p:cNvGrpSpPr>
                <a:grpSpLocks/>
              </p:cNvGrpSpPr>
              <p:nvPr/>
            </p:nvGrpSpPr>
            <p:grpSpPr bwMode="auto">
              <a:xfrm>
                <a:off x="340" y="1797"/>
                <a:ext cx="952" cy="998"/>
                <a:chOff x="340" y="1797"/>
                <a:chExt cx="952" cy="998"/>
              </a:xfrm>
            </p:grpSpPr>
            <p:pic>
              <p:nvPicPr>
                <p:cNvPr id="5151" name="Picture 28" descr="DSC01966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contrast="24000"/>
                </a:blip>
                <a:srcRect l="25845" t="9758" r="15012" b="6529"/>
                <a:stretch>
                  <a:fillRect/>
                </a:stretch>
              </p:blipFill>
              <p:spPr bwMode="auto">
                <a:xfrm>
                  <a:off x="340" y="1797"/>
                  <a:ext cx="940" cy="9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152" name="Rectangle 29"/>
                <p:cNvSpPr>
                  <a:spLocks noChangeArrowheads="1"/>
                </p:cNvSpPr>
                <p:nvPr/>
              </p:nvSpPr>
              <p:spPr bwMode="auto">
                <a:xfrm>
                  <a:off x="975" y="1797"/>
                  <a:ext cx="136" cy="259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ru-RU" altLang="ru-RU">
                    <a:latin typeface="Calibri" pitchFamily="34" charset="0"/>
                  </a:endParaRPr>
                </a:p>
              </p:txBody>
            </p:sp>
            <p:sp>
              <p:nvSpPr>
                <p:cNvPr id="5153" name="Rectangle 30"/>
                <p:cNvSpPr>
                  <a:spLocks noChangeArrowheads="1"/>
                </p:cNvSpPr>
                <p:nvPr/>
              </p:nvSpPr>
              <p:spPr bwMode="auto">
                <a:xfrm>
                  <a:off x="1111" y="1933"/>
                  <a:ext cx="181" cy="259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ru-RU" alt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5150" name="Rectangle 31"/>
              <p:cNvSpPr>
                <a:spLocks noChangeArrowheads="1"/>
              </p:cNvSpPr>
              <p:nvPr/>
            </p:nvSpPr>
            <p:spPr bwMode="auto">
              <a:xfrm>
                <a:off x="340" y="2432"/>
                <a:ext cx="181" cy="318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>
                  <a:latin typeface="Calibri" pitchFamily="34" charset="0"/>
                </a:endParaRPr>
              </a:p>
            </p:txBody>
          </p:sp>
        </p:grpSp>
        <p:sp>
          <p:nvSpPr>
            <p:cNvPr id="5148" name="Rectangle 32"/>
            <p:cNvSpPr>
              <a:spLocks noChangeArrowheads="1"/>
            </p:cNvSpPr>
            <p:nvPr/>
          </p:nvSpPr>
          <p:spPr bwMode="auto">
            <a:xfrm>
              <a:off x="748" y="2523"/>
              <a:ext cx="136" cy="18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>
                <a:latin typeface="Calibri" pitchFamily="34" charset="0"/>
              </a:endParaRPr>
            </a:p>
          </p:txBody>
        </p:sp>
      </p:grpSp>
      <p:pic>
        <p:nvPicPr>
          <p:cNvPr id="25" name="Picture 2" descr="https://im1-tub-ru.yandex.net/i?id=86db91192d1c86cbbf340f968b12c894&amp;n=33&amp;h=190&amp;w=1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3" y="4071938"/>
            <a:ext cx="97631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ОЗ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88" y="4071938"/>
            <a:ext cx="1143000" cy="928687"/>
          </a:xfrm>
          <a:prstGeom prst="rect">
            <a:avLst/>
          </a:prstGeom>
          <a:noFill/>
          <a:ln w="38100" cmpd="dbl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27" name="Picture 14" descr="самоспасатель Шанс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63" y="4071938"/>
            <a:ext cx="1285875" cy="91916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28" name="Picture 14" descr="ФПК"/>
          <p:cNvPicPr>
            <a:picLocks noChangeAspect="1" noChangeArrowheads="1"/>
          </p:cNvPicPr>
          <p:nvPr/>
        </p:nvPicPr>
        <p:blipFill>
          <a:blip r:embed="rId8" cstate="print">
            <a:lum contrast="18000"/>
          </a:blip>
          <a:srcRect/>
          <a:stretch>
            <a:fillRect/>
          </a:stretch>
        </p:blipFill>
        <p:spPr bwMode="auto">
          <a:xfrm>
            <a:off x="7572375" y="4071938"/>
            <a:ext cx="142875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im3-tub-ru.yandex.net/i?id=f24bb5896e66f7c79969ab9ae54e8848&amp;n=33&amp;h=190&amp;w=2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3188" y="5572125"/>
            <a:ext cx="2000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s://im3-tub-ru.yandex.net/i?id=d3d0e043d9a41bc05927adb306618a46&amp;n=33&amp;h=190&amp;w=27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5619750"/>
            <a:ext cx="2286000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3" y="2143125"/>
            <a:ext cx="17145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6" descr="C:\Documents and Settings\ЖанабергеноваМВ\Рабочий стол\Фото МГИЦ\IMG_3559.JPG"/>
          <p:cNvPicPr>
            <a:picLocks noChangeAspect="1" noChangeArrowheads="1"/>
          </p:cNvPicPr>
          <p:nvPr/>
        </p:nvPicPr>
        <p:blipFill>
          <a:blip r:embed="rId12" cstate="print">
            <a:lum bright="14000"/>
          </a:blip>
          <a:srcRect/>
          <a:stretch>
            <a:fillRect/>
          </a:stretch>
        </p:blipFill>
        <p:spPr bwMode="auto">
          <a:xfrm>
            <a:off x="2000250" y="2143125"/>
            <a:ext cx="1643063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1" descr="Картинка 1 из 2526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14750" y="2143125"/>
            <a:ext cx="1785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4271" name="Object 4"/>
          <p:cNvGraphicFramePr>
            <a:graphicFrameLocks noChangeAspect="1"/>
          </p:cNvGraphicFramePr>
          <p:nvPr/>
        </p:nvGraphicFramePr>
        <p:xfrm>
          <a:off x="7215188" y="2143125"/>
          <a:ext cx="1857375" cy="1127125"/>
        </p:xfrm>
        <a:graphic>
          <a:graphicData uri="http://schemas.openxmlformats.org/presentationml/2006/ole">
            <p:oleObj spid="_x0000_s492546" name="Фотография Photo Editor" r:id="rId15" imgW="14628571" imgH="9752381" progId="">
              <p:embed/>
            </p:oleObj>
          </a:graphicData>
        </a:graphic>
      </p:graphicFrame>
      <p:pic>
        <p:nvPicPr>
          <p:cNvPr id="32" name="Picture 17" descr="Изображение 05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72125" y="2143125"/>
            <a:ext cx="1643063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https://im0-tub-ru.yandex.net/i?id=c340b22e56c739c6fca9cb9bbe69c59e&amp;n=33&amp;h=190&amp;w=25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42875" y="5572125"/>
            <a:ext cx="228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https://im-tub-ap-ru.yandex.net/pic/f9a6acf37dde7287859965278f44acec/aro-perm.ru/images/%D0%BD%D0%BE%D0%B2%D0%BE%D1%81%D1%82%D0%B8_%D0%BA%D0%B0%D1%80%D1%82%D0%B8%D0%BD%D0%BA%D0%B8/%D0%B7%D0%B0%D0%B3%D1%80%D1%83%D0%B6%D0%B5%D0%BD%D0%BD%D0%BE%D0%B5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858000" y="5572125"/>
            <a:ext cx="22145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07"/>
          <p:cNvSpPr>
            <a:spLocks noChangeArrowheads="1"/>
          </p:cNvSpPr>
          <p:nvPr/>
        </p:nvSpPr>
        <p:spPr bwMode="auto">
          <a:xfrm>
            <a:off x="152415" y="142852"/>
            <a:ext cx="8839200" cy="6624497"/>
          </a:xfrm>
          <a:prstGeom prst="roundRect">
            <a:avLst>
              <a:gd name="adj" fmla="val 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algn="ctr" defTabSz="793655" eaLnBrk="1" hangingPunct="1">
              <a:defRPr/>
            </a:pPr>
            <a:endParaRPr lang="ru-RU" sz="2000" b="1" dirty="0">
              <a:solidFill>
                <a:srgbClr val="000099"/>
              </a:solidFill>
              <a:latin typeface="Times New Roman" pitchFamily="18" charset="0"/>
            </a:endParaRPr>
          </a:p>
          <a:p>
            <a:pPr marL="357297" algn="ctr" defTabSz="793655" eaLnBrk="1" hangingPunct="1">
              <a:defRPr/>
            </a:pPr>
            <a:endParaRPr lang="ru-RU" sz="2000" b="1" dirty="0">
              <a:solidFill>
                <a:srgbClr val="000099"/>
              </a:solidFill>
              <a:latin typeface="Times New Roman" pitchFamily="18" charset="0"/>
            </a:endParaRPr>
          </a:p>
          <a:p>
            <a:pPr marL="357297" algn="ctr" defTabSz="793655" eaLnBrk="1" hangingPunct="1">
              <a:defRPr/>
            </a:pPr>
            <a:endParaRPr lang="ru-RU" sz="2000" b="1" dirty="0">
              <a:solidFill>
                <a:srgbClr val="000099"/>
              </a:solidFill>
              <a:latin typeface="Times New Roman" pitchFamily="18" charset="0"/>
            </a:endParaRPr>
          </a:p>
          <a:p>
            <a:pPr marL="357297" algn="ctr" defTabSz="793655" eaLnBrk="1" hangingPunct="1">
              <a:defRPr/>
            </a:pPr>
            <a:endParaRPr lang="ru-RU" sz="20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 rot="5400000">
            <a:off x="4350535" y="435755"/>
            <a:ext cx="357190" cy="2057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28575">
            <a:solidFill>
              <a:srgbClr val="FF3300"/>
            </a:solidFill>
            <a:miter lim="800000"/>
            <a:headEnd/>
            <a:tailEnd/>
          </a:ln>
          <a:effectLst>
            <a:outerShdw sy="50000" kx="-2453608" rotWithShape="0">
              <a:srgbClr val="FFFF00"/>
            </a:outerShdw>
          </a:effectLst>
        </p:spPr>
        <p:txBody>
          <a:bodyPr wrap="none" lIns="91435" tIns="45718" rIns="91435" bIns="45718" anchor="ctr"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lang="ru-RU" sz="3200" kern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1142976" y="714356"/>
            <a:ext cx="6791325" cy="428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eaLnBrk="1" fontAlgn="auto" hangingPunct="1">
              <a:lnSpc>
                <a:spcPts val="39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комиссии по ПУФ ОЭ</a:t>
            </a:r>
            <a:endParaRPr lang="ru-RU" sz="2400" b="1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8"/>
          <p:cNvSpPr>
            <a:spLocks noChangeArrowheads="1"/>
          </p:cNvSpPr>
          <p:nvPr/>
        </p:nvSpPr>
        <p:spPr bwMode="auto">
          <a:xfrm>
            <a:off x="214282" y="1655167"/>
            <a:ext cx="8786874" cy="559387"/>
          </a:xfrm>
          <a:prstGeom prst="rect">
            <a:avLst/>
          </a:prstGeom>
          <a:gradFill rotWithShape="1">
            <a:gsLst>
              <a:gs pos="0">
                <a:srgbClr val="008000">
                  <a:alpha val="50000"/>
                </a:srgbClr>
              </a:gs>
              <a:gs pos="100000">
                <a:srgbClr val="000000"/>
              </a:gs>
            </a:gsLst>
            <a:lin ang="2700000" scaled="1"/>
          </a:gradFill>
          <a:ln w="76200" cmpd="tri">
            <a:solidFill>
              <a:srgbClr val="FFFFFF"/>
            </a:solidFill>
            <a:miter lim="800000"/>
            <a:headEnd/>
            <a:tailEnd/>
          </a:ln>
          <a:effectLst>
            <a:outerShdw dist="99190" dir="2388334" algn="ctr" rotWithShape="0">
              <a:srgbClr val="99FF33"/>
            </a:outerShdw>
          </a:effectLst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  <a:defRPr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</a:rPr>
              <a:t>Исследование устойчивости функционирования ОЭ  в мирное и военное время</a:t>
            </a:r>
            <a:endParaRPr lang="ru-RU" sz="24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grpSp>
        <p:nvGrpSpPr>
          <p:cNvPr id="3" name="Группа 4"/>
          <p:cNvGrpSpPr>
            <a:grpSpLocks/>
          </p:cNvGrpSpPr>
          <p:nvPr/>
        </p:nvGrpSpPr>
        <p:grpSpPr bwMode="auto">
          <a:xfrm>
            <a:off x="336550" y="3643314"/>
            <a:ext cx="8428066" cy="571505"/>
            <a:chOff x="331787" y="4212643"/>
            <a:chExt cx="8428065" cy="742489"/>
          </a:xfrm>
        </p:grpSpPr>
        <p:sp>
          <p:nvSpPr>
            <p:cNvPr id="32" name="AutoShape 30"/>
            <p:cNvSpPr>
              <a:spLocks noChangeArrowheads="1"/>
            </p:cNvSpPr>
            <p:nvPr/>
          </p:nvSpPr>
          <p:spPr bwMode="auto">
            <a:xfrm>
              <a:off x="3209915" y="4212644"/>
              <a:ext cx="2857520" cy="742488"/>
            </a:xfrm>
            <a:prstGeom prst="roundRect">
              <a:avLst>
                <a:gd name="adj" fmla="val 23801"/>
              </a:avLst>
            </a:prstGeom>
            <a:gradFill rotWithShape="1">
              <a:gsLst>
                <a:gs pos="0">
                  <a:srgbClr val="FFFF99"/>
                </a:gs>
                <a:gs pos="50000">
                  <a:srgbClr val="FFFFFF"/>
                </a:gs>
                <a:gs pos="100000">
                  <a:srgbClr val="FFFF99"/>
                </a:gs>
              </a:gsLst>
              <a:lin ang="5400000" scaled="1"/>
            </a:gradFill>
            <a:ln w="28575" cmpd="thinThick">
              <a:solidFill>
                <a:srgbClr val="FF0000"/>
              </a:solidFill>
              <a:round/>
              <a:headEnd/>
              <a:tailEnd/>
            </a:ln>
            <a:effectLst>
              <a:outerShdw dist="99190" dir="2388334" algn="ctr" rotWithShape="0">
                <a:srgbClr val="808080">
                  <a:alpha val="50000"/>
                </a:srgbClr>
              </a:outerShdw>
            </a:effectLst>
          </p:spPr>
          <p:txBody>
            <a:bodyPr wrap="none" lIns="97921" tIns="50919" rIns="97921" bIns="50919" anchor="ctr"/>
            <a:lstStyle/>
            <a:p>
              <a:pPr algn="ctr" defTabSz="995310" eaLnBrk="1" fontAlgn="auto" hangingPunct="1">
                <a:lnSpc>
                  <a:spcPts val="11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Инженерно-</a:t>
              </a:r>
            </a:p>
            <a:p>
              <a:pPr algn="ctr" defTabSz="995310" eaLnBrk="1" fontAlgn="auto" hangingPunct="1">
                <a:lnSpc>
                  <a:spcPts val="11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технические</a:t>
              </a:r>
              <a:endParaRPr lang="ru-RU" sz="20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AutoShape 30"/>
            <p:cNvSpPr>
              <a:spLocks noChangeArrowheads="1"/>
            </p:cNvSpPr>
            <p:nvPr/>
          </p:nvSpPr>
          <p:spPr bwMode="auto">
            <a:xfrm>
              <a:off x="331787" y="4212643"/>
              <a:ext cx="2735251" cy="742488"/>
            </a:xfrm>
            <a:prstGeom prst="roundRect">
              <a:avLst>
                <a:gd name="adj" fmla="val 23801"/>
              </a:avLst>
            </a:prstGeom>
            <a:gradFill rotWithShape="1">
              <a:gsLst>
                <a:gs pos="0">
                  <a:srgbClr val="FFFF99"/>
                </a:gs>
                <a:gs pos="50000">
                  <a:srgbClr val="FFFFFF"/>
                </a:gs>
                <a:gs pos="100000">
                  <a:srgbClr val="FFFF99"/>
                </a:gs>
              </a:gsLst>
              <a:lin ang="5400000" scaled="1"/>
            </a:gradFill>
            <a:ln w="28575" cmpd="thinThick">
              <a:solidFill>
                <a:srgbClr val="FF0000"/>
              </a:solidFill>
              <a:round/>
              <a:headEnd/>
              <a:tailEnd/>
            </a:ln>
            <a:effectLst>
              <a:outerShdw dist="99190" dir="2388334" algn="ctr" rotWithShape="0">
                <a:srgbClr val="808080">
                  <a:alpha val="50000"/>
                </a:srgbClr>
              </a:outerShdw>
            </a:effectLst>
          </p:spPr>
          <p:txBody>
            <a:bodyPr wrap="none" lIns="97921" tIns="50919" rIns="97921" bIns="50919" anchor="ctr"/>
            <a:lstStyle/>
            <a:p>
              <a:pPr algn="ctr" defTabSz="995310" eaLnBrk="1" fontAlgn="auto" hangingPunct="1">
                <a:lnSpc>
                  <a:spcPts val="11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Технологические</a:t>
              </a:r>
              <a:endParaRPr lang="ru-RU" sz="20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AutoShape 30"/>
            <p:cNvSpPr>
              <a:spLocks noChangeArrowheads="1"/>
            </p:cNvSpPr>
            <p:nvPr/>
          </p:nvSpPr>
          <p:spPr bwMode="auto">
            <a:xfrm>
              <a:off x="6210310" y="4237078"/>
              <a:ext cx="2549542" cy="718053"/>
            </a:xfrm>
            <a:prstGeom prst="roundRect">
              <a:avLst>
                <a:gd name="adj" fmla="val 23801"/>
              </a:avLst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 w="38100" cmpd="thinThick">
              <a:solidFill>
                <a:srgbClr val="FF0000"/>
              </a:solidFill>
              <a:round/>
              <a:headEnd/>
              <a:tailEnd/>
            </a:ln>
            <a:effectLst>
              <a:outerShdw dist="99190" dir="2388334" algn="ctr" rotWithShape="0">
                <a:srgbClr val="808080">
                  <a:alpha val="50000"/>
                </a:srgbClr>
              </a:outerShdw>
            </a:effectLst>
          </p:spPr>
          <p:txBody>
            <a:bodyPr wrap="none" lIns="97921" tIns="50919" rIns="97921" bIns="50919" anchor="ctr"/>
            <a:lstStyle/>
            <a:p>
              <a:pPr algn="ctr" defTabSz="995310" eaLnBrk="1" fontAlgn="auto" hangingPunct="1">
                <a:lnSpc>
                  <a:spcPts val="22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Организационные</a:t>
              </a:r>
            </a:p>
            <a:p>
              <a:pPr algn="ctr" defTabSz="995310" eaLnBrk="1" fontAlgn="auto" hangingPunct="1">
                <a:spcAft>
                  <a:spcPts val="0"/>
                </a:spcAft>
                <a:defRPr/>
              </a:pPr>
              <a:r>
                <a:rPr lang="ru-RU" sz="2000" kern="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(специальные)</a:t>
              </a:r>
              <a:endParaRPr lang="ru-RU" sz="20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" name="AutoShape 6"/>
          <p:cNvSpPr>
            <a:spLocks noChangeArrowheads="1"/>
          </p:cNvSpPr>
          <p:nvPr/>
        </p:nvSpPr>
        <p:spPr bwMode="auto">
          <a:xfrm rot="5400000">
            <a:off x="4400560" y="2328857"/>
            <a:ext cx="428619" cy="2057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50000">
                <a:srgbClr val="FFFF00"/>
              </a:gs>
              <a:gs pos="100000">
                <a:srgbClr val="FF3300"/>
              </a:gs>
            </a:gsLst>
            <a:lin ang="0" scaled="1"/>
          </a:gradFill>
          <a:ln w="28575">
            <a:solidFill>
              <a:srgbClr val="FF3300"/>
            </a:solidFill>
            <a:miter lim="800000"/>
            <a:headEnd/>
            <a:tailEnd/>
          </a:ln>
          <a:effectLst>
            <a:outerShdw sy="50000" kx="-2453608" rotWithShape="0">
              <a:srgbClr val="FFFF00"/>
            </a:outerShdw>
          </a:effectLst>
        </p:spPr>
        <p:txBody>
          <a:bodyPr wrap="none" lIns="91435" tIns="45718" rIns="91435" bIns="45718" anchor="ctr"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lang="ru-RU" sz="3200" kern="0">
              <a:solidFill>
                <a:srgbClr val="000000"/>
              </a:solidFill>
            </a:endParaRPr>
          </a:p>
        </p:txBody>
      </p:sp>
      <p:sp>
        <p:nvSpPr>
          <p:cNvPr id="52" name="AutoShape 6"/>
          <p:cNvSpPr>
            <a:spLocks noChangeArrowheads="1"/>
          </p:cNvSpPr>
          <p:nvPr/>
        </p:nvSpPr>
        <p:spPr bwMode="auto">
          <a:xfrm rot="5400000">
            <a:off x="4386253" y="1400169"/>
            <a:ext cx="285753" cy="2057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FF3300"/>
            </a:solidFill>
            <a:miter lim="800000"/>
            <a:headEnd/>
            <a:tailEnd/>
          </a:ln>
          <a:effectLst>
            <a:outerShdw sy="50000" kx="-2453608" rotWithShape="0">
              <a:srgbClr val="FFFF00"/>
            </a:outerShdw>
          </a:effectLst>
        </p:spPr>
        <p:txBody>
          <a:bodyPr wrap="none" lIns="91435" tIns="45718" rIns="91435" bIns="45718" anchor="ctr"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lang="ru-RU" sz="3200" kern="0">
              <a:solidFill>
                <a:srgbClr val="000000"/>
              </a:solidFill>
            </a:endParaRPr>
          </a:p>
        </p:txBody>
      </p:sp>
      <p:sp>
        <p:nvSpPr>
          <p:cNvPr id="54" name="AutoShape 6"/>
          <p:cNvSpPr>
            <a:spLocks noChangeArrowheads="1"/>
          </p:cNvSpPr>
          <p:nvPr/>
        </p:nvSpPr>
        <p:spPr bwMode="auto">
          <a:xfrm rot="5400000">
            <a:off x="4529134" y="3471866"/>
            <a:ext cx="428619" cy="2057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28575">
            <a:solidFill>
              <a:srgbClr val="FF3300"/>
            </a:solidFill>
            <a:miter lim="800000"/>
            <a:headEnd/>
            <a:tailEnd/>
          </a:ln>
          <a:effectLst>
            <a:outerShdw sy="50000" kx="-2453608" rotWithShape="0">
              <a:srgbClr val="FFFF00"/>
            </a:outerShdw>
          </a:effectLst>
        </p:spPr>
        <p:txBody>
          <a:bodyPr wrap="none" lIns="91435" tIns="45718" rIns="91435" bIns="45718" anchor="ctr"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endParaRPr lang="ru-RU" sz="3200" kern="0">
              <a:solidFill>
                <a:srgbClr val="000000"/>
              </a:solidFill>
            </a:endParaRPr>
          </a:p>
        </p:txBody>
      </p:sp>
      <p:sp>
        <p:nvSpPr>
          <p:cNvPr id="55" name="AutoShape 30"/>
          <p:cNvSpPr>
            <a:spLocks noChangeArrowheads="1"/>
          </p:cNvSpPr>
          <p:nvPr/>
        </p:nvSpPr>
        <p:spPr bwMode="auto">
          <a:xfrm>
            <a:off x="428596" y="5295999"/>
            <a:ext cx="4214842" cy="1071570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>
              <a:lnSpc>
                <a:spcPct val="70000"/>
              </a:lnSpc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План мероприятий по ПУФ ОЭ 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в мирное время </a:t>
            </a:r>
          </a:p>
        </p:txBody>
      </p:sp>
      <p:sp>
        <p:nvSpPr>
          <p:cNvPr id="56" name="AutoShape 30"/>
          <p:cNvSpPr>
            <a:spLocks noChangeArrowheads="1"/>
          </p:cNvSpPr>
          <p:nvPr/>
        </p:nvSpPr>
        <p:spPr bwMode="auto">
          <a:xfrm>
            <a:off x="4786314" y="5295999"/>
            <a:ext cx="4143404" cy="1071570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>
              <a:lnSpc>
                <a:spcPct val="70000"/>
              </a:lnSpc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План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наращивания мероприятий</a:t>
            </a:r>
          </a:p>
          <a:p>
            <a:pPr algn="ctr">
              <a:lnSpc>
                <a:spcPct val="70000"/>
              </a:lnSpc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 по ПУФ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ОЭ на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военное время</a:t>
            </a:r>
          </a:p>
        </p:txBody>
      </p:sp>
      <p:sp>
        <p:nvSpPr>
          <p:cNvPr id="57" name="AutoShape 30"/>
          <p:cNvSpPr>
            <a:spLocks noChangeArrowheads="1"/>
          </p:cNvSpPr>
          <p:nvPr/>
        </p:nvSpPr>
        <p:spPr bwMode="auto">
          <a:xfrm>
            <a:off x="500034" y="4724495"/>
            <a:ext cx="8429684" cy="500066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>
              <a:lnSpc>
                <a:spcPct val="70000"/>
              </a:lnSpc>
              <a:spcBef>
                <a:spcPct val="20000"/>
              </a:spcBef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</a:rPr>
              <a:t>Реализация мероприятий  по ПУФ на ОЭ</a:t>
            </a:r>
            <a:endParaRPr lang="ru-RU" sz="2400" b="1" u="sng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8" name="AutoShape 30"/>
          <p:cNvSpPr>
            <a:spLocks noChangeArrowheads="1"/>
          </p:cNvSpPr>
          <p:nvPr/>
        </p:nvSpPr>
        <p:spPr bwMode="auto">
          <a:xfrm>
            <a:off x="357158" y="2643181"/>
            <a:ext cx="8436003" cy="460373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Разработка мероприятий по 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ПУФ ОЭ</a:t>
            </a:r>
            <a:endParaRPr lang="ru-RU" sz="2400" b="1" kern="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9" name="Rectangle 12"/>
          <p:cNvSpPr txBox="1">
            <a:spLocks noChangeArrowheads="1"/>
          </p:cNvSpPr>
          <p:nvPr/>
        </p:nvSpPr>
        <p:spPr>
          <a:xfrm>
            <a:off x="428596" y="180975"/>
            <a:ext cx="8429684" cy="533381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32157"/>
                  <a:invGamma/>
                </a:srgbClr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215900" sy="50000" kx="2453608" rotWithShape="0">
              <a:srgbClr val="FF3300"/>
            </a:outerShdw>
          </a:effectLst>
        </p:spPr>
        <p:txBody>
          <a:bodyPr anchorCtr="0"/>
          <a:lstStyle/>
          <a:p>
            <a:pPr lvl="0" algn="ctr">
              <a:lnSpc>
                <a:spcPct val="60000"/>
              </a:lnSpc>
              <a:spcBef>
                <a:spcPct val="0"/>
              </a:spcBef>
              <a:defRPr/>
            </a:pPr>
            <a:r>
              <a:rPr lang="ru-RU" sz="28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 по 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ПУФ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ОЭ</a:t>
            </a:r>
          </a:p>
          <a:p>
            <a:pPr lvl="0" algn="ctr">
              <a:lnSpc>
                <a:spcPct val="60000"/>
              </a:lnSpc>
              <a:spcBef>
                <a:spcPct val="0"/>
              </a:spcBef>
              <a:defRPr/>
            </a:pP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мирное и военное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время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d1148a7a60430e2ad3a0644b325ed2ac&amp;n=33&amp;h=190&amp;w=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000500"/>
            <a:ext cx="2071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571500" y="0"/>
            <a:ext cx="7448550" cy="846138"/>
          </a:xfrm>
          <a:prstGeom prst="ellipse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FFFF00"/>
            </a:outerShdw>
          </a:effectLst>
        </p:spPr>
        <p:txBody>
          <a:bodyPr wrap="none" lIns="75684" tIns="37842" rIns="75684" bIns="37842" anchor="ctr"/>
          <a:lstStyle>
            <a:lvl1pPr algn="l"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9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400" b="1" u="sng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Исследование ПУФ</a:t>
            </a:r>
          </a:p>
          <a:p>
            <a:pPr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2400" b="1" dirty="0" smtClean="0">
              <a:solidFill>
                <a:srgbClr val="FFFF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80900" name="AutoShape 30"/>
          <p:cNvSpPr>
            <a:spLocks noChangeArrowheads="1"/>
          </p:cNvSpPr>
          <p:nvPr/>
        </p:nvSpPr>
        <p:spPr bwMode="auto">
          <a:xfrm>
            <a:off x="207963" y="1397000"/>
            <a:ext cx="8936037" cy="674688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организует и контролирует работу всех групп и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специалистов-исполнителей ОЭ;</a:t>
            </a: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0" y="1571625"/>
            <a:ext cx="228600" cy="309563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214282" y="857232"/>
            <a:ext cx="8715436" cy="50006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–я группа,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воглавляемая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председателем комиссии по ПУФ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30"/>
          <p:cNvSpPr>
            <a:spLocks noChangeArrowheads="1"/>
          </p:cNvSpPr>
          <p:nvPr/>
        </p:nvSpPr>
        <p:spPr bwMode="auto">
          <a:xfrm>
            <a:off x="207963" y="3286125"/>
            <a:ext cx="8936037" cy="642938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организует консультации со службами ГОЧС территории  и другими </a:t>
            </a:r>
          </a:p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привлеченными к выполнению исследования работниками и организациями.</a:t>
            </a:r>
          </a:p>
        </p:txBody>
      </p:sp>
      <p:sp>
        <p:nvSpPr>
          <p:cNvPr id="10" name="Oval 77"/>
          <p:cNvSpPr>
            <a:spLocks noChangeArrowheads="1"/>
          </p:cNvSpPr>
          <p:nvPr/>
        </p:nvSpPr>
        <p:spPr bwMode="auto">
          <a:xfrm>
            <a:off x="0" y="3500438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2</a:t>
            </a: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>
            <a:off x="207963" y="5214938"/>
            <a:ext cx="8936037" cy="428625"/>
          </a:xfrm>
          <a:prstGeom prst="roundRect">
            <a:avLst>
              <a:gd name="adj" fmla="val 21148"/>
            </a:avLst>
          </a:prstGeom>
          <a:solidFill>
            <a:srgbClr val="FFFF00"/>
          </a:solidFill>
          <a:ln w="57150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>
              <a:lnSpc>
                <a:spcPts val="1100"/>
              </a:lnSpc>
              <a:spcBef>
                <a:spcPct val="20000"/>
              </a:spcBef>
              <a:defRPr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оформляет все необходимые документы по исследованию. </a:t>
            </a:r>
            <a:b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77"/>
          <p:cNvSpPr>
            <a:spLocks noChangeArrowheads="1"/>
          </p:cNvSpPr>
          <p:nvPr/>
        </p:nvSpPr>
        <p:spPr bwMode="auto">
          <a:xfrm>
            <a:off x="0" y="5286375"/>
            <a:ext cx="227013" cy="307975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bg1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45" tIns="46774" rIns="93545" bIns="4677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rgbClr val="FFFFFF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pic>
        <p:nvPicPr>
          <p:cNvPr id="1026" name="Picture 2" descr="https://im0-tub-ru.yandex.net/i?id=60e8e00d69a889631dd0a21c98899198&amp;n=33&amp;h=190&amp;w=2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715000"/>
            <a:ext cx="20716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im0-tub-ru.yandex.net/i?id=0cc94459bed9ddc051adf1da89e5ba34&amp;n=33&amp;h=190&amp;w=3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143125"/>
            <a:ext cx="20716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s://im3-tub-ru.yandex.net/i?id=9a0a9576455693101558cfad41df6364&amp;n=33&amp;h=190&amp;w=2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5" y="5715000"/>
            <a:ext cx="192881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s://im1-tub-ru.yandex.net/i?id=62547283d9e85e8cd6e12304d8bac2ba&amp;n=33&amp;h=190&amp;w=2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313" y="5715000"/>
            <a:ext cx="18573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im2-tub-ru.yandex.net/i?id=4cc1accfa22d741c0f2ee060aa03e3cc&amp;n=33&amp;h=190&amp;w=28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38" y="5715000"/>
            <a:ext cx="200025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s://im3-tub-ru.yandex.net/i?id=80f4ba5505cec17f1cf0eb6511c3c5d5&amp;n=33&amp;h=190&amp;w=30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75" y="2119313"/>
            <a:ext cx="21431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https://im3-tub-ru.yandex.net/i?id=fb86918b529d04e9bf6715b468972c66&amp;n=33&amp;h=190&amp;w=33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2143125"/>
            <a:ext cx="242887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https://im0-tub-ru.yandex.net/i?id=9e663d74c749ba7075c4e9b6a213099a&amp;n=33&amp;h=190&amp;w=25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00" y="2143125"/>
            <a:ext cx="20716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 descr="https://im0-tub-ru.yandex.net/i?id=1da56bf39f11c1d752684c8fb15bfecf&amp;n=33&amp;h=190&amp;w=29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00313" y="4000500"/>
            <a:ext cx="2071687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s://im0-tub-ru.yandex.net/i?id=e27848bae9c5470f5d658a1cb14c2a2f&amp;n=33&amp;h=190&amp;w=28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0" y="4000500"/>
            <a:ext cx="2071688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https://im1-tub-ru.yandex.net/i?id=542932a5a4164491250579ed29c24109&amp;n=33&amp;h=190&amp;w=25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15125" y="4000500"/>
            <a:ext cx="2276475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7" grpId="0" animBg="1"/>
      <p:bldP spid="18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807450" cy="719137"/>
          </a:xfrm>
          <a:gradFill rotWithShape="1">
            <a:gsLst>
              <a:gs pos="0">
                <a:srgbClr val="CCFF66"/>
              </a:gs>
              <a:gs pos="100000">
                <a:srgbClr val="FFFF99"/>
              </a:gs>
            </a:gsLst>
            <a:lin ang="5400000" scaled="1"/>
          </a:gradFill>
          <a:ln w="38100">
            <a:solidFill>
              <a:schemeClr val="accent2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Последовательность и содержание исследование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устойчивости 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объекта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 ЧС мирного и военного времени</a:t>
            </a:r>
            <a:r>
              <a:rPr lang="ru-RU" sz="2000" dirty="0"/>
              <a:t> 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6334725" y="928670"/>
            <a:ext cx="2701325" cy="1200329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66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ru-RU" dirty="0">
                <a:solidFill>
                  <a:srgbClr val="FFFF00"/>
                </a:solidFill>
                <a:latin typeface="Times New Roman" pitchFamily="18" charset="0"/>
              </a:rPr>
              <a:t>Третий этап - разработка и </a:t>
            </a:r>
            <a:r>
              <a:rPr lang="ru-RU" altLang="ru-RU" dirty="0" smtClean="0">
                <a:solidFill>
                  <a:srgbClr val="FFFF00"/>
                </a:solidFill>
                <a:latin typeface="Times New Roman" pitchFamily="18" charset="0"/>
              </a:rPr>
              <a:t> планирование </a:t>
            </a:r>
            <a:r>
              <a:rPr lang="ru-RU" altLang="ru-RU" dirty="0">
                <a:solidFill>
                  <a:srgbClr val="FFFF00"/>
                </a:solidFill>
                <a:latin typeface="Times New Roman" pitchFamily="18" charset="0"/>
              </a:rPr>
              <a:t>мероприятий </a:t>
            </a:r>
            <a:r>
              <a:rPr lang="ru-RU" altLang="ru-RU" dirty="0" smtClean="0">
                <a:solidFill>
                  <a:srgbClr val="FFFF00"/>
                </a:solidFill>
                <a:latin typeface="Times New Roman" pitchFamily="18" charset="0"/>
              </a:rPr>
              <a:t> по </a:t>
            </a:r>
            <a:r>
              <a:rPr lang="ru-RU" altLang="ru-RU" dirty="0">
                <a:solidFill>
                  <a:srgbClr val="FFFF00"/>
                </a:solidFill>
                <a:latin typeface="Times New Roman" pitchFamily="18" charset="0"/>
              </a:rPr>
              <a:t>ПУФ объекта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1406" y="1000108"/>
            <a:ext cx="2433638" cy="646113"/>
          </a:xfrm>
          <a:prstGeom prst="rect">
            <a:avLst/>
          </a:prstGeom>
          <a:solidFill>
            <a:srgbClr val="FFFF00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Первый этап -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подготовительный</a:t>
            </a:r>
            <a:endParaRPr lang="ru-RU" b="1" dirty="0">
              <a:latin typeface="Times New Roman" pitchFamily="18" charset="0"/>
              <a:cs typeface="+mn-cs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628886" y="1051413"/>
            <a:ext cx="3576663" cy="584775"/>
          </a:xfrm>
          <a:prstGeom prst="rect">
            <a:avLst/>
          </a:prstGeom>
          <a:solidFill>
            <a:srgbClr val="92D050"/>
          </a:solidFill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Второй этап - </a:t>
            </a:r>
            <a:r>
              <a:rPr lang="ru-RU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 оценка 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устойчивости работы объекта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6286512" y="4714884"/>
            <a:ext cx="2749538" cy="1938992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latin typeface="Times New Roman" pitchFamily="18" charset="0"/>
                <a:cs typeface="+mn-cs"/>
              </a:rPr>
              <a:t>1. 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Мероприятия по ПУФ объекта</a:t>
            </a:r>
            <a:r>
              <a:rPr lang="ru-RU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.  </a:t>
            </a:r>
            <a:endParaRPr lang="ru-RU" sz="1600" dirty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+mn-cs"/>
            </a:endParaRPr>
          </a:p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2. План </a:t>
            </a:r>
            <a:r>
              <a:rPr lang="ru-RU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основных инженерно-технических 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мероприятий по </a:t>
            </a:r>
            <a:r>
              <a:rPr lang="ru-RU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     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ПУФ </a:t>
            </a:r>
            <a:r>
              <a:rPr lang="ru-RU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 объекта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. </a:t>
            </a:r>
          </a:p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ct val="2000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3. План-график наращивания</a:t>
            </a:r>
          </a:p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мероприятий 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по ПУФ при ЧС </a:t>
            </a:r>
            <a:r>
              <a:rPr lang="ru-RU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 военного 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времени.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 </a:t>
            </a:r>
          </a:p>
        </p:txBody>
      </p:sp>
      <p:sp>
        <p:nvSpPr>
          <p:cNvPr id="86023" name="Line 9"/>
          <p:cNvSpPr>
            <a:spLocks noChangeShapeType="1"/>
          </p:cNvSpPr>
          <p:nvPr/>
        </p:nvSpPr>
        <p:spPr bwMode="auto">
          <a:xfrm>
            <a:off x="1143000" y="1752600"/>
            <a:ext cx="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4" name="Line 14"/>
          <p:cNvSpPr>
            <a:spLocks noChangeShapeType="1"/>
          </p:cNvSpPr>
          <p:nvPr/>
        </p:nvSpPr>
        <p:spPr bwMode="auto">
          <a:xfrm>
            <a:off x="1295400" y="3124200"/>
            <a:ext cx="0" cy="228600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5" name="AutoShape 15"/>
          <p:cNvSpPr>
            <a:spLocks noChangeArrowheads="1"/>
          </p:cNvSpPr>
          <p:nvPr/>
        </p:nvSpPr>
        <p:spPr bwMode="auto">
          <a:xfrm>
            <a:off x="4114800" y="52578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86026" name="Line 16"/>
          <p:cNvSpPr>
            <a:spLocks noChangeShapeType="1"/>
          </p:cNvSpPr>
          <p:nvPr/>
        </p:nvSpPr>
        <p:spPr bwMode="auto">
          <a:xfrm>
            <a:off x="1295400" y="2590800"/>
            <a:ext cx="0" cy="228600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1406" y="1916113"/>
            <a:ext cx="2449513" cy="585787"/>
          </a:xfrm>
          <a:prstGeom prst="rect">
            <a:avLst/>
          </a:prstGeom>
          <a:solidFill>
            <a:srgbClr val="FFFF00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Определение состава рабочих групп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1406" y="2565400"/>
            <a:ext cx="2449513" cy="3292475"/>
          </a:xfrm>
          <a:prstGeom prst="rect">
            <a:avLst/>
          </a:prstGeom>
          <a:solidFill>
            <a:srgbClr val="FFFF00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anose="02020603050405020304" pitchFamily="18" charset="0"/>
              </a:rPr>
              <a:t>Разработка документов по </a:t>
            </a:r>
            <a:r>
              <a:rPr lang="ru-RU" sz="1600" b="1" dirty="0">
                <a:latin typeface="Times New Roman" pitchFamily="18" charset="0"/>
                <a:cs typeface="Times New Roman" panose="02020603050405020304" pitchFamily="18" charset="0"/>
              </a:rPr>
              <a:t>организации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anose="02020603050405020304" pitchFamily="18" charset="0"/>
              </a:rPr>
              <a:t> исследования:</a:t>
            </a:r>
          </a:p>
          <a:p>
            <a:pPr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на проведение </a:t>
            </a:r>
          </a:p>
          <a:p>
            <a:pPr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 устойчивости;</a:t>
            </a:r>
          </a:p>
          <a:p>
            <a:pPr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календарный план основных мероприятий по подготовке к проведению исследования;</a:t>
            </a:r>
          </a:p>
          <a:p>
            <a:pPr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проведения исследования.</a:t>
            </a:r>
            <a:endParaRPr lang="ru-RU" sz="1600" b="1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71406" y="5949950"/>
            <a:ext cx="2449513" cy="830263"/>
          </a:xfrm>
          <a:prstGeom prst="rect">
            <a:avLst/>
          </a:prstGeom>
          <a:solidFill>
            <a:srgbClr val="FFFF00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Подготовка исследовательских групп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643174" y="2773362"/>
            <a:ext cx="3562375" cy="584200"/>
          </a:xfrm>
          <a:prstGeom prst="rect">
            <a:avLst/>
          </a:prstGeom>
          <a:solidFill>
            <a:srgbClr val="92D050"/>
          </a:solidFill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Оценка  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защиты рабочих и служащих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86031" name="Text Box 3"/>
          <p:cNvSpPr txBox="1">
            <a:spLocks noChangeArrowheads="1"/>
          </p:cNvSpPr>
          <p:nvPr/>
        </p:nvSpPr>
        <p:spPr bwMode="auto">
          <a:xfrm>
            <a:off x="6334725" y="2371547"/>
            <a:ext cx="2701325" cy="1200329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66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FFFF00"/>
                </a:solidFill>
                <a:latin typeface="Times New Roman" pitchFamily="18" charset="0"/>
              </a:rPr>
              <a:t>Обобщение полученных результатов и разработка мероприятий ПУФ объекта</a:t>
            </a:r>
          </a:p>
        </p:txBody>
      </p:sp>
      <p:sp>
        <p:nvSpPr>
          <p:cNvPr id="86032" name="Text Box 3"/>
          <p:cNvSpPr txBox="1">
            <a:spLocks noChangeArrowheads="1"/>
          </p:cNvSpPr>
          <p:nvPr/>
        </p:nvSpPr>
        <p:spPr bwMode="auto">
          <a:xfrm>
            <a:off x="6334725" y="3559178"/>
            <a:ext cx="2701325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66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FFFF00"/>
                </a:solidFill>
                <a:latin typeface="Times New Roman" pitchFamily="18" charset="0"/>
              </a:rPr>
              <a:t>Составление отчета</a:t>
            </a:r>
          </a:p>
        </p:txBody>
      </p:sp>
      <p:sp>
        <p:nvSpPr>
          <p:cNvPr id="86033" name="Text Box 3"/>
          <p:cNvSpPr txBox="1">
            <a:spLocks noChangeArrowheads="1"/>
          </p:cNvSpPr>
          <p:nvPr/>
        </p:nvSpPr>
        <p:spPr bwMode="auto">
          <a:xfrm>
            <a:off x="6334725" y="3997115"/>
            <a:ext cx="2701325" cy="646331"/>
          </a:xfrm>
          <a:prstGeom prst="rect">
            <a:avLst/>
          </a:prstGeom>
          <a:solidFill>
            <a:srgbClr val="FF0000"/>
          </a:solidFill>
          <a:ln w="38100">
            <a:solidFill>
              <a:srgbClr val="000066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FFFF00"/>
                </a:solidFill>
                <a:latin typeface="Times New Roman" pitchFamily="18" charset="0"/>
              </a:rPr>
              <a:t>Планирование мероприятий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643174" y="3351914"/>
            <a:ext cx="3576663" cy="1077218"/>
          </a:xfrm>
          <a:prstGeom prst="rect">
            <a:avLst/>
          </a:prstGeom>
          <a:solidFill>
            <a:srgbClr val="92D050"/>
          </a:solidFill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Оценка  устойчивости 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инженерно-технического комплекса: зданий, технического оборудования, коммунально-энергетических сетей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638411" y="4451000"/>
            <a:ext cx="3576663" cy="584200"/>
          </a:xfrm>
          <a:prstGeom prst="rect">
            <a:avLst/>
          </a:prstGeom>
          <a:solidFill>
            <a:srgbClr val="92D050"/>
          </a:solidFill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Оценка устойчивости 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системы управления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638411" y="5098333"/>
            <a:ext cx="3576663" cy="830997"/>
          </a:xfrm>
          <a:prstGeom prst="rect">
            <a:avLst/>
          </a:prstGeom>
          <a:solidFill>
            <a:srgbClr val="92D050"/>
          </a:solidFill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Оценка устойчивости 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материально-технического снабжения и производственных связей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638411" y="5956324"/>
            <a:ext cx="3576663" cy="830262"/>
          </a:xfrm>
          <a:prstGeom prst="rect">
            <a:avLst/>
          </a:prstGeom>
          <a:solidFill>
            <a:srgbClr val="92D050"/>
          </a:solidFill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Оценка подготовленности  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объекта к восстановлению нарушенного производства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643174" y="1708840"/>
            <a:ext cx="3562375" cy="1077218"/>
          </a:xfrm>
          <a:prstGeom prst="rect">
            <a:avLst/>
          </a:prstGeom>
          <a:solidFill>
            <a:srgbClr val="92D050"/>
          </a:solidFill>
          <a:ln w="38100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+mn-cs"/>
              </a:rPr>
              <a:t>Оценка  вероятности возникновения внутренних и внешних ЧС и их влияние на деятельность объекта</a:t>
            </a:r>
            <a:endParaRPr lang="ru-RU" sz="1600" b="1" dirty="0">
              <a:latin typeface="Times New Roman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25" y="6021388"/>
            <a:ext cx="2251075" cy="792162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r>
              <a:rPr lang="ru-RU" altLang="ru-RU" sz="1200" smtClean="0">
                <a:solidFill>
                  <a:schemeClr val="tx1"/>
                </a:solidFill>
              </a:rPr>
              <a:t>Разработка мероприятий по защите рабочих и служащих и членов их семей. Подготовка к проведению АСДНР.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25" y="3319463"/>
            <a:ext cx="1812925" cy="27622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Убежищ и укрытий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875" y="2822575"/>
            <a:ext cx="1831975" cy="461963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(службы) штаба ГО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25" y="3584575"/>
            <a:ext cx="1812925" cy="27622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Противопожарная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00400" y="468313"/>
            <a:ext cx="1989138" cy="276225"/>
          </a:xfrm>
          <a:prstGeom prst="rect">
            <a:avLst/>
          </a:prstGeom>
          <a:pattFill prst="pct20">
            <a:fgClr>
              <a:srgbClr val="FF0000"/>
            </a:fgClr>
            <a:bgClr>
              <a:srgbClr val="FF0000"/>
            </a:bgClr>
          </a:patt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Руководитель ОЭ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950" y="1928813"/>
            <a:ext cx="2178050" cy="830262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по вопросам ГО ЧС. Руководство работой группой штаба ГО. Сбор доп.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инфориации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ГО ЧС.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175" y="1455738"/>
            <a:ext cx="1722438" cy="46037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Уполномоченный (штаб) ГО объекта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925" y="4868863"/>
            <a:ext cx="1812925" cy="277812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25" y="3873500"/>
            <a:ext cx="1812925" cy="27622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71750" y="2924175"/>
            <a:ext cx="2857500" cy="461963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группы по проведению исследования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82850" y="1938338"/>
            <a:ext cx="2952750" cy="830262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исследованием устойчивости и разработка мероприятий по повышению ее устойчивости.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925" y="5734050"/>
            <a:ext cx="1793875" cy="27622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Эвак-ая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комиссия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70188" y="1628775"/>
            <a:ext cx="2159000" cy="277813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инженер</a:t>
            </a:r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 bwMode="auto">
          <a:xfrm>
            <a:off x="2571750" y="5949950"/>
            <a:ext cx="3224213" cy="8651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1200">
                <a:latin typeface="Calibri" pitchFamily="34" charset="0"/>
              </a:rPr>
              <a:t>Анализ устойчивости элементов объекта и его уязвимых мест. Разработка мероприятий по ПУФ. Разработка мероприятий по подготовке и восстановлению объекта.</a:t>
            </a:r>
          </a:p>
        </p:txBody>
      </p:sp>
      <p:sp>
        <p:nvSpPr>
          <p:cNvPr id="23" name="Подзаголовок 2"/>
          <p:cNvSpPr txBox="1">
            <a:spLocks/>
          </p:cNvSpPr>
          <p:nvPr/>
        </p:nvSpPr>
        <p:spPr bwMode="auto">
          <a:xfrm>
            <a:off x="6662738" y="4508500"/>
            <a:ext cx="2381250" cy="15843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Обобщение материалов и предложений рабочих групп.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Согласование и анализ предложений.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Разработка плана мероприятий по повышению устойчивости работы объекта. 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035800" y="2959100"/>
            <a:ext cx="1873250" cy="8302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>
                <a:solidFill>
                  <a:srgbClr val="FFFF00"/>
                </a:solidFill>
              </a:rPr>
              <a:t>План  мероприятий по повышению устойчивости работы объекта. 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468563" y="806450"/>
            <a:ext cx="3616325" cy="461963"/>
          </a:xfrm>
          <a:prstGeom prst="rect">
            <a:avLst/>
          </a:prstGeom>
          <a:pattFill prst="pct20">
            <a:fgClr>
              <a:srgbClr val="FF0000"/>
            </a:fgClr>
            <a:bgClr>
              <a:srgbClr val="FF0000"/>
            </a:bgClr>
          </a:patt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Общее руководство Приказ по исследованию.Утверждение плана.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908800" y="1158875"/>
            <a:ext cx="2135188" cy="646113"/>
          </a:xfrm>
          <a:prstGeom prst="rect">
            <a:avLst/>
          </a:prstGeom>
          <a:pattFill prst="pct20">
            <a:fgClr>
              <a:srgbClr val="FFFF00"/>
            </a:fgClr>
            <a:bgClr>
              <a:srgbClr val="FFFF00"/>
            </a:bgClr>
          </a:patt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Оперативно-производственное</a:t>
            </a:r>
          </a:p>
          <a:p>
            <a:pPr algn="ctr"/>
            <a:r>
              <a:rPr lang="ru-RU" altLang="ru-RU" sz="1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управление.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821488" y="1878013"/>
            <a:ext cx="2239962" cy="830262"/>
          </a:xfrm>
          <a:prstGeom prst="rect">
            <a:avLst/>
          </a:prstGeom>
          <a:pattFill prst="pct20">
            <a:fgClr>
              <a:srgbClr val="FFFF00"/>
            </a:fgClr>
            <a:bgClr>
              <a:srgbClr val="FFFF00"/>
            </a:bgClr>
          </a:patt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Утверждение и финансирование плана мероприятий по повышению устойчивости.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505450" y="1836738"/>
            <a:ext cx="1157288" cy="646112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/>
              <a:t>НИИ или проектный институт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505450" y="2432050"/>
            <a:ext cx="1157288" cy="461963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/>
              <a:t>Проработка предложений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570538" y="3217863"/>
            <a:ext cx="1304925" cy="646112"/>
          </a:xfrm>
          <a:prstGeom prst="rect">
            <a:avLst/>
          </a:prstGeom>
          <a:pattFill prst="pct20">
            <a:fgClr>
              <a:srgbClr val="FF0000"/>
            </a:fgClr>
            <a:bgClr>
              <a:srgbClr val="FF0000"/>
            </a:bgClr>
          </a:patt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Группа руководства исследованием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571750" y="3429000"/>
            <a:ext cx="2855913" cy="276225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Зданий и сооружений. Рук. – нач. ОКС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68575" y="3660775"/>
            <a:ext cx="2859088" cy="461963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Коммунально-энергетических сетей.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Рук. – гл. энергетик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571750" y="4097338"/>
            <a:ext cx="2855913" cy="476250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Станочного оборудования. 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Рук. – гл. механик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68575" y="4565650"/>
            <a:ext cx="2859088" cy="466725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Технологического производства.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Рук. – гл. технолог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68575" y="5056188"/>
            <a:ext cx="2859088" cy="460375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производством. 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Рук. – нач. произв. отдела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568575" y="5481638"/>
            <a:ext cx="2859088" cy="468312"/>
          </a:xfrm>
          <a:prstGeom prst="rect">
            <a:avLst/>
          </a:prstGeom>
          <a:pattFill prst="pct10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Мат. технического снабжения и транспорта. Рук. – нач. ОМТС</a:t>
            </a:r>
          </a:p>
        </p:txBody>
      </p:sp>
      <p:cxnSp>
        <p:nvCxnSpPr>
          <p:cNvPr id="38" name="Прямая со стрелкой 37"/>
          <p:cNvCxnSpPr>
            <a:stCxn id="25" idx="2"/>
            <a:endCxn id="10" idx="3"/>
          </p:cNvCxnSpPr>
          <p:nvPr/>
        </p:nvCxnSpPr>
        <p:spPr>
          <a:xfrm flipH="1">
            <a:off x="1979613" y="1268413"/>
            <a:ext cx="2297112" cy="4175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28" idx="0"/>
          </p:cNvCxnSpPr>
          <p:nvPr/>
        </p:nvCxnSpPr>
        <p:spPr>
          <a:xfrm>
            <a:off x="4376738" y="1281113"/>
            <a:ext cx="1708150" cy="5556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25" idx="2"/>
          </p:cNvCxnSpPr>
          <p:nvPr/>
        </p:nvCxnSpPr>
        <p:spPr>
          <a:xfrm flipH="1">
            <a:off x="4030663" y="1268413"/>
            <a:ext cx="246062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26" idx="1"/>
            <a:endCxn id="28" idx="0"/>
          </p:cNvCxnSpPr>
          <p:nvPr/>
        </p:nvCxnSpPr>
        <p:spPr>
          <a:xfrm flipH="1">
            <a:off x="6084888" y="1482725"/>
            <a:ext cx="823912" cy="3540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32" idx="1"/>
          </p:cNvCxnSpPr>
          <p:nvPr/>
        </p:nvCxnSpPr>
        <p:spPr>
          <a:xfrm flipH="1">
            <a:off x="1677988" y="3890963"/>
            <a:ext cx="890587" cy="90487"/>
          </a:xfrm>
          <a:prstGeom prst="straightConnector1">
            <a:avLst/>
          </a:prstGeom>
          <a:ln w="38100">
            <a:solidFill>
              <a:schemeClr val="accent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4925" y="4160838"/>
            <a:ext cx="1812925" cy="27622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Аварийно-техническая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4925" y="4449763"/>
            <a:ext cx="1812925" cy="461962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Противорадиационная и химическая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1750" y="5157788"/>
            <a:ext cx="1816100" cy="27622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Мат-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снабж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5875" y="5445125"/>
            <a:ext cx="1814513" cy="276225"/>
          </a:xfrm>
          <a:prstGeom prst="rect">
            <a:avLst/>
          </a:prstGeom>
          <a:pattFill prst="pct20">
            <a:fgClr>
              <a:schemeClr val="accent6">
                <a:lumMod val="75000"/>
              </a:schemeClr>
            </a:fgClr>
            <a:bgClr>
              <a:schemeClr val="accent6">
                <a:lumMod val="60000"/>
                <a:lumOff val="40000"/>
              </a:schemeClr>
            </a:bgClr>
          </a:patt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</a:t>
            </a:r>
          </a:p>
        </p:txBody>
      </p:sp>
      <p:cxnSp>
        <p:nvCxnSpPr>
          <p:cNvPr id="70" name="Прямая со стрелкой 69"/>
          <p:cNvCxnSpPr>
            <a:stCxn id="31" idx="1"/>
            <a:endCxn id="67" idx="3"/>
          </p:cNvCxnSpPr>
          <p:nvPr/>
        </p:nvCxnSpPr>
        <p:spPr>
          <a:xfrm flipH="1">
            <a:off x="1847850" y="3567113"/>
            <a:ext cx="723900" cy="1112837"/>
          </a:xfrm>
          <a:prstGeom prst="straightConnector1">
            <a:avLst/>
          </a:prstGeom>
          <a:ln w="38100">
            <a:solidFill>
              <a:srgbClr val="00B0F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stCxn id="31" idx="1"/>
            <a:endCxn id="7" idx="3"/>
          </p:cNvCxnSpPr>
          <p:nvPr/>
        </p:nvCxnSpPr>
        <p:spPr>
          <a:xfrm flipH="1">
            <a:off x="1847850" y="3567113"/>
            <a:ext cx="723900" cy="155575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31" idx="1"/>
            <a:endCxn id="5" idx="3"/>
          </p:cNvCxnSpPr>
          <p:nvPr/>
        </p:nvCxnSpPr>
        <p:spPr>
          <a:xfrm flipH="1" flipV="1">
            <a:off x="1847850" y="3457575"/>
            <a:ext cx="723900" cy="109538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>
            <a:stCxn id="32" idx="1"/>
          </p:cNvCxnSpPr>
          <p:nvPr/>
        </p:nvCxnSpPr>
        <p:spPr>
          <a:xfrm flipH="1" flipV="1">
            <a:off x="1847850" y="3692525"/>
            <a:ext cx="720725" cy="198438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34" idx="1"/>
            <a:endCxn id="66" idx="3"/>
          </p:cNvCxnSpPr>
          <p:nvPr/>
        </p:nvCxnSpPr>
        <p:spPr>
          <a:xfrm flipH="1" flipV="1">
            <a:off x="1847850" y="4298950"/>
            <a:ext cx="720725" cy="500063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endCxn id="66" idx="3"/>
          </p:cNvCxnSpPr>
          <p:nvPr/>
        </p:nvCxnSpPr>
        <p:spPr>
          <a:xfrm flipH="1" flipV="1">
            <a:off x="1847850" y="4298950"/>
            <a:ext cx="719138" cy="569913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>
            <a:stCxn id="33" idx="1"/>
            <a:endCxn id="66" idx="3"/>
          </p:cNvCxnSpPr>
          <p:nvPr/>
        </p:nvCxnSpPr>
        <p:spPr>
          <a:xfrm flipH="1" flipV="1">
            <a:off x="1847850" y="4298950"/>
            <a:ext cx="723900" cy="36513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>
            <a:stCxn id="35" idx="1"/>
            <a:endCxn id="67" idx="3"/>
          </p:cNvCxnSpPr>
          <p:nvPr/>
        </p:nvCxnSpPr>
        <p:spPr>
          <a:xfrm flipH="1" flipV="1">
            <a:off x="1847850" y="4679950"/>
            <a:ext cx="720725" cy="606425"/>
          </a:xfrm>
          <a:prstGeom prst="straightConnector1">
            <a:avLst/>
          </a:prstGeom>
          <a:ln w="38100">
            <a:solidFill>
              <a:srgbClr val="00B0F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>
            <a:stCxn id="36" idx="1"/>
            <a:endCxn id="12" idx="3"/>
          </p:cNvCxnSpPr>
          <p:nvPr/>
        </p:nvCxnSpPr>
        <p:spPr>
          <a:xfrm flipH="1" flipV="1">
            <a:off x="1847850" y="5006975"/>
            <a:ext cx="720725" cy="709613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>
            <a:stCxn id="35" idx="1"/>
            <a:endCxn id="12" idx="3"/>
          </p:cNvCxnSpPr>
          <p:nvPr/>
        </p:nvCxnSpPr>
        <p:spPr>
          <a:xfrm flipH="1" flipV="1">
            <a:off x="1847850" y="5006975"/>
            <a:ext cx="720725" cy="279400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>
            <a:stCxn id="36" idx="1"/>
          </p:cNvCxnSpPr>
          <p:nvPr/>
        </p:nvCxnSpPr>
        <p:spPr>
          <a:xfrm flipH="1" flipV="1">
            <a:off x="1763713" y="5332413"/>
            <a:ext cx="804862" cy="384175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>
            <a:stCxn id="35" idx="1"/>
            <a:endCxn id="19" idx="3"/>
          </p:cNvCxnSpPr>
          <p:nvPr/>
        </p:nvCxnSpPr>
        <p:spPr>
          <a:xfrm flipH="1">
            <a:off x="1828800" y="5286375"/>
            <a:ext cx="739775" cy="585788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 стрелкой 130"/>
          <p:cNvCxnSpPr>
            <a:stCxn id="3" idx="3"/>
            <a:endCxn id="22" idx="1"/>
          </p:cNvCxnSpPr>
          <p:nvPr/>
        </p:nvCxnSpPr>
        <p:spPr>
          <a:xfrm flipV="1">
            <a:off x="2286000" y="6381750"/>
            <a:ext cx="285750" cy="34925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 стрелкой 133"/>
          <p:cNvCxnSpPr/>
          <p:nvPr/>
        </p:nvCxnSpPr>
        <p:spPr>
          <a:xfrm flipV="1">
            <a:off x="5357813" y="6069013"/>
            <a:ext cx="1454150" cy="284162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 стрелкой 135"/>
          <p:cNvCxnSpPr>
            <a:stCxn id="23" idx="0"/>
            <a:endCxn id="24" idx="2"/>
          </p:cNvCxnSpPr>
          <p:nvPr/>
        </p:nvCxnSpPr>
        <p:spPr>
          <a:xfrm flipV="1">
            <a:off x="7853363" y="3789363"/>
            <a:ext cx="119062" cy="719137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/>
          <p:cNvCxnSpPr>
            <a:stCxn id="24" idx="0"/>
            <a:endCxn id="27" idx="2"/>
          </p:cNvCxnSpPr>
          <p:nvPr/>
        </p:nvCxnSpPr>
        <p:spPr>
          <a:xfrm flipH="1" flipV="1">
            <a:off x="7942263" y="2708275"/>
            <a:ext cx="30162" cy="2508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 стрелкой 145"/>
          <p:cNvCxnSpPr>
            <a:endCxn id="30" idx="0"/>
          </p:cNvCxnSpPr>
          <p:nvPr/>
        </p:nvCxnSpPr>
        <p:spPr>
          <a:xfrm>
            <a:off x="4570413" y="2530475"/>
            <a:ext cx="1654175" cy="687388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 стрелкой 149"/>
          <p:cNvCxnSpPr>
            <a:stCxn id="18" idx="2"/>
          </p:cNvCxnSpPr>
          <p:nvPr/>
        </p:nvCxnSpPr>
        <p:spPr>
          <a:xfrm flipH="1">
            <a:off x="3849688" y="2768600"/>
            <a:ext cx="109537" cy="187325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/>
          <p:nvPr/>
        </p:nvCxnSpPr>
        <p:spPr>
          <a:xfrm flipV="1">
            <a:off x="6076950" y="2825750"/>
            <a:ext cx="3175" cy="385763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10" name="TextBox 155"/>
          <p:cNvSpPr txBox="1">
            <a:spLocks noChangeArrowheads="1"/>
          </p:cNvSpPr>
          <p:nvPr/>
        </p:nvSpPr>
        <p:spPr bwMode="auto">
          <a:xfrm>
            <a:off x="-6350" y="0"/>
            <a:ext cx="9150350" cy="369888"/>
          </a:xfrm>
          <a:prstGeom prst="rect">
            <a:avLst/>
          </a:prstGeom>
          <a:pattFill prst="pct20">
            <a:fgClr>
              <a:srgbClr val="FF0000"/>
            </a:fgClr>
            <a:bgClr>
              <a:srgbClr val="FF0000"/>
            </a:bgClr>
          </a:patt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ИССЛЕДОВАНИЯ УСТОЙЧИВОСТИ ОБЪЕКТА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  <a:solidFill>
            <a:srgbClr val="CCFF66"/>
          </a:solidFill>
        </p:spPr>
        <p:txBody>
          <a:bodyPr/>
          <a:lstStyle/>
          <a:p>
            <a:r>
              <a:rPr lang="ru-RU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Исследовательский этап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60928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    </a:t>
            </a:r>
            <a:r>
              <a:rPr lang="ru-RU" sz="2000" b="1">
                <a:latin typeface="Times New Roman" pitchFamily="18" charset="0"/>
              </a:rPr>
              <a:t>Каждая исследовательская группа силами специалистов оценивает устойчивость определенных  элементов производственного комплекса и проводит необходимые расчеты по следующим направлениям</a:t>
            </a:r>
            <a:r>
              <a:rPr lang="ru-RU" sz="1600" b="1">
                <a:latin typeface="Times New Roman" pitchFamily="18" charset="0"/>
              </a:rPr>
              <a:t>:</a:t>
            </a:r>
          </a:p>
          <a:p>
            <a:pPr>
              <a:lnSpc>
                <a:spcPct val="85000"/>
              </a:lnSpc>
              <a:spcBef>
                <a:spcPct val="50000"/>
              </a:spcBef>
              <a:spcAft>
                <a:spcPct val="40000"/>
              </a:spcAft>
              <a:buFontTx/>
              <a:buNone/>
            </a:pPr>
            <a:endParaRPr lang="ru-RU" sz="1000"/>
          </a:p>
          <a:p>
            <a:pPr>
              <a:lnSpc>
                <a:spcPct val="85000"/>
              </a:lnSpc>
              <a:spcBef>
                <a:spcPct val="50000"/>
              </a:spcBef>
              <a:spcAft>
                <a:spcPct val="40000"/>
              </a:spcAft>
              <a:buFontTx/>
              <a:buNone/>
            </a:pPr>
            <a:endParaRPr lang="ru-RU" sz="4000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 rot="10800000" flipV="1">
            <a:off x="534988" y="1916113"/>
            <a:ext cx="8002587" cy="355600"/>
          </a:xfrm>
          <a:prstGeom prst="rect">
            <a:avLst/>
          </a:prstGeom>
          <a:gradFill rotWithShape="1">
            <a:gsLst>
              <a:gs pos="0">
                <a:srgbClr val="FFCCCC"/>
              </a:gs>
              <a:gs pos="100000">
                <a:srgbClr val="FFFF99"/>
              </a:gs>
            </a:gsLst>
            <a:lin ang="5400000" scaled="1"/>
          </a:gra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1600">
                <a:solidFill>
                  <a:schemeClr val="tx2"/>
                </a:solidFill>
                <a:latin typeface="Times New Roman" pitchFamily="18" charset="0"/>
              </a:rPr>
              <a:t>Оценка вероятности возникновения ЧС и их влияния на деятельность объекта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 rot="10800000" flipV="1">
            <a:off x="608013" y="2636838"/>
            <a:ext cx="7853362" cy="35560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1600">
                <a:solidFill>
                  <a:srgbClr val="000066"/>
                </a:solidFill>
                <a:latin typeface="Times New Roman" pitchFamily="18" charset="0"/>
              </a:rPr>
              <a:t>Оценка защиты персонала объекта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611188" y="3357563"/>
            <a:ext cx="7867650" cy="355600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1600">
                <a:solidFill>
                  <a:schemeClr val="tx2"/>
                </a:solidFill>
                <a:latin typeface="Times New Roman" pitchFamily="18" charset="0"/>
              </a:rPr>
              <a:t>Оценка  устойчивости системы управления, связи и оповещения 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 rot="10800000" flipV="1">
            <a:off x="588963" y="4076700"/>
            <a:ext cx="7874000" cy="355600"/>
          </a:xfrm>
          <a:prstGeom prst="rect">
            <a:avLst/>
          </a:prstGeom>
          <a:gradFill rotWithShape="1">
            <a:gsLst>
              <a:gs pos="0">
                <a:srgbClr val="F3ABE5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1600">
                <a:solidFill>
                  <a:schemeClr val="tx2"/>
                </a:solidFill>
                <a:latin typeface="Times New Roman" pitchFamily="18" charset="0"/>
              </a:rPr>
              <a:t>Оценка физической устойчивости объекта про воздействии ЧС</a:t>
            </a:r>
          </a:p>
        </p:txBody>
      </p: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611188" y="4797425"/>
            <a:ext cx="7848600" cy="355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lin ang="5400000" scaled="1"/>
          </a:gra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1600">
                <a:solidFill>
                  <a:schemeClr val="tx2"/>
                </a:solidFill>
                <a:latin typeface="Times New Roman" pitchFamily="18" charset="0"/>
              </a:rPr>
              <a:t>Оценка материально-технического снабжения и производственных связей</a:t>
            </a:r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684213" y="5516563"/>
            <a:ext cx="7704137" cy="355600"/>
          </a:xfrm>
          <a:prstGeom prst="rect">
            <a:avLst/>
          </a:prstGeom>
          <a:solidFill>
            <a:srgbClr val="FFCCFF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1600">
                <a:solidFill>
                  <a:schemeClr val="tx2"/>
                </a:solidFill>
                <a:latin typeface="Times New Roman" pitchFamily="18" charset="0"/>
              </a:rPr>
              <a:t>Оценка подготовленности объекта к восстановлению производства</a:t>
            </a:r>
          </a:p>
        </p:txBody>
      </p:sp>
      <p:sp>
        <p:nvSpPr>
          <p:cNvPr id="87050" name="Line 10"/>
          <p:cNvSpPr>
            <a:spLocks noChangeShapeType="1"/>
          </p:cNvSpPr>
          <p:nvPr/>
        </p:nvSpPr>
        <p:spPr bwMode="auto">
          <a:xfrm>
            <a:off x="4211638" y="2276475"/>
            <a:ext cx="0" cy="360363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7051" name="Line 11"/>
          <p:cNvSpPr>
            <a:spLocks noChangeShapeType="1"/>
          </p:cNvSpPr>
          <p:nvPr/>
        </p:nvSpPr>
        <p:spPr bwMode="auto">
          <a:xfrm>
            <a:off x="4211638" y="2997200"/>
            <a:ext cx="0" cy="360363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7052" name="Line 12"/>
          <p:cNvSpPr>
            <a:spLocks noChangeShapeType="1"/>
          </p:cNvSpPr>
          <p:nvPr/>
        </p:nvSpPr>
        <p:spPr bwMode="auto">
          <a:xfrm flipH="1">
            <a:off x="4211638" y="3716338"/>
            <a:ext cx="0" cy="360362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7053" name="Line 13"/>
          <p:cNvSpPr>
            <a:spLocks noChangeShapeType="1"/>
          </p:cNvSpPr>
          <p:nvPr/>
        </p:nvSpPr>
        <p:spPr bwMode="auto">
          <a:xfrm>
            <a:off x="4211638" y="4437063"/>
            <a:ext cx="0" cy="360362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7054" name="Line 14"/>
          <p:cNvSpPr>
            <a:spLocks noChangeShapeType="1"/>
          </p:cNvSpPr>
          <p:nvPr/>
        </p:nvSpPr>
        <p:spPr bwMode="auto">
          <a:xfrm flipH="1" flipV="1">
            <a:off x="4211638" y="5157788"/>
            <a:ext cx="0" cy="358775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/>
            </a:r>
            <a:b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ОЦЕНКА УСТОЙЧИВОСТИ ФУНКЦИОНИРОВАНИЯ ОБЪЕКТОВ ЭКОНОМИКИ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98307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461963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РАСЧЕТ  ЗОНЫ ЗАТОПЛЕНИЯ</a:t>
            </a:r>
          </a:p>
        </p:txBody>
      </p:sp>
      <p:sp>
        <p:nvSpPr>
          <p:cNvPr id="57" name="Полилиния 56"/>
          <p:cNvSpPr/>
          <p:nvPr/>
        </p:nvSpPr>
        <p:spPr bwMode="auto">
          <a:xfrm>
            <a:off x="1285875" y="3148013"/>
            <a:ext cx="6929438" cy="1052512"/>
          </a:xfrm>
          <a:custGeom>
            <a:avLst/>
            <a:gdLst>
              <a:gd name="connsiteX0" fmla="*/ 4653 w 6426394"/>
              <a:gd name="connsiteY0" fmla="*/ 27921 h 1051908"/>
              <a:gd name="connsiteX1" fmla="*/ 18613 w 6426394"/>
              <a:gd name="connsiteY1" fmla="*/ 188465 h 1051908"/>
              <a:gd name="connsiteX2" fmla="*/ 25594 w 6426394"/>
              <a:gd name="connsiteY2" fmla="*/ 223366 h 1051908"/>
              <a:gd name="connsiteX3" fmla="*/ 32574 w 6426394"/>
              <a:gd name="connsiteY3" fmla="*/ 342028 h 1051908"/>
              <a:gd name="connsiteX4" fmla="*/ 109355 w 6426394"/>
              <a:gd name="connsiteY4" fmla="*/ 307128 h 1051908"/>
              <a:gd name="connsiteX5" fmla="*/ 395542 w 6426394"/>
              <a:gd name="connsiteY5" fmla="*/ 300147 h 1051908"/>
              <a:gd name="connsiteX6" fmla="*/ 479303 w 6426394"/>
              <a:gd name="connsiteY6" fmla="*/ 286187 h 1051908"/>
              <a:gd name="connsiteX7" fmla="*/ 556085 w 6426394"/>
              <a:gd name="connsiteY7" fmla="*/ 265247 h 1051908"/>
              <a:gd name="connsiteX8" fmla="*/ 751529 w 6426394"/>
              <a:gd name="connsiteY8" fmla="*/ 286187 h 1051908"/>
              <a:gd name="connsiteX9" fmla="*/ 821331 w 6426394"/>
              <a:gd name="connsiteY9" fmla="*/ 335048 h 1051908"/>
              <a:gd name="connsiteX10" fmla="*/ 842271 w 6426394"/>
              <a:gd name="connsiteY10" fmla="*/ 328068 h 1051908"/>
              <a:gd name="connsiteX11" fmla="*/ 1142418 w 6426394"/>
              <a:gd name="connsiteY11" fmla="*/ 328068 h 1051908"/>
              <a:gd name="connsiteX12" fmla="*/ 1212219 w 6426394"/>
              <a:gd name="connsiteY12" fmla="*/ 349008 h 1051908"/>
              <a:gd name="connsiteX13" fmla="*/ 1240140 w 6426394"/>
              <a:gd name="connsiteY13" fmla="*/ 355989 h 1051908"/>
              <a:gd name="connsiteX14" fmla="*/ 1295981 w 6426394"/>
              <a:gd name="connsiteY14" fmla="*/ 390889 h 1051908"/>
              <a:gd name="connsiteX15" fmla="*/ 1330882 w 6426394"/>
              <a:gd name="connsiteY15" fmla="*/ 397870 h 1051908"/>
              <a:gd name="connsiteX16" fmla="*/ 1589148 w 6426394"/>
              <a:gd name="connsiteY16" fmla="*/ 390889 h 1051908"/>
              <a:gd name="connsiteX17" fmla="*/ 1805532 w 6426394"/>
              <a:gd name="connsiteY17" fmla="*/ 397870 h 1051908"/>
              <a:gd name="connsiteX18" fmla="*/ 1847413 w 6426394"/>
              <a:gd name="connsiteY18" fmla="*/ 404850 h 1051908"/>
              <a:gd name="connsiteX19" fmla="*/ 1973056 w 6426394"/>
              <a:gd name="connsiteY19" fmla="*/ 411830 h 1051908"/>
              <a:gd name="connsiteX20" fmla="*/ 1993997 w 6426394"/>
              <a:gd name="connsiteY20" fmla="*/ 418810 h 1051908"/>
              <a:gd name="connsiteX21" fmla="*/ 2035877 w 6426394"/>
              <a:gd name="connsiteY21" fmla="*/ 439750 h 1051908"/>
              <a:gd name="connsiteX22" fmla="*/ 2112659 w 6426394"/>
              <a:gd name="connsiteY22" fmla="*/ 446731 h 1051908"/>
              <a:gd name="connsiteX23" fmla="*/ 2189441 w 6426394"/>
              <a:gd name="connsiteY23" fmla="*/ 467671 h 1051908"/>
              <a:gd name="connsiteX24" fmla="*/ 2273203 w 6426394"/>
              <a:gd name="connsiteY24" fmla="*/ 474651 h 1051908"/>
              <a:gd name="connsiteX25" fmla="*/ 2412806 w 6426394"/>
              <a:gd name="connsiteY25" fmla="*/ 488612 h 1051908"/>
              <a:gd name="connsiteX26" fmla="*/ 2510528 w 6426394"/>
              <a:gd name="connsiteY26" fmla="*/ 502572 h 1051908"/>
              <a:gd name="connsiteX27" fmla="*/ 2559389 w 6426394"/>
              <a:gd name="connsiteY27" fmla="*/ 509552 h 1051908"/>
              <a:gd name="connsiteX28" fmla="*/ 2664091 w 6426394"/>
              <a:gd name="connsiteY28" fmla="*/ 523512 h 1051908"/>
              <a:gd name="connsiteX29" fmla="*/ 2761813 w 6426394"/>
              <a:gd name="connsiteY29" fmla="*/ 551433 h 1051908"/>
              <a:gd name="connsiteX30" fmla="*/ 2796714 w 6426394"/>
              <a:gd name="connsiteY30" fmla="*/ 558413 h 1051908"/>
              <a:gd name="connsiteX31" fmla="*/ 2817655 w 6426394"/>
              <a:gd name="connsiteY31" fmla="*/ 565393 h 1051908"/>
              <a:gd name="connsiteX32" fmla="*/ 2929337 w 6426394"/>
              <a:gd name="connsiteY32" fmla="*/ 572373 h 1051908"/>
              <a:gd name="connsiteX33" fmla="*/ 3027059 w 6426394"/>
              <a:gd name="connsiteY33" fmla="*/ 586334 h 1051908"/>
              <a:gd name="connsiteX34" fmla="*/ 3110821 w 6426394"/>
              <a:gd name="connsiteY34" fmla="*/ 600294 h 1051908"/>
              <a:gd name="connsiteX35" fmla="*/ 3166662 w 6426394"/>
              <a:gd name="connsiteY35" fmla="*/ 607274 h 1051908"/>
              <a:gd name="connsiteX36" fmla="*/ 3250424 w 6426394"/>
              <a:gd name="connsiteY36" fmla="*/ 621234 h 1051908"/>
              <a:gd name="connsiteX37" fmla="*/ 3494729 w 6426394"/>
              <a:gd name="connsiteY37" fmla="*/ 607274 h 1051908"/>
              <a:gd name="connsiteX38" fmla="*/ 3515670 w 6426394"/>
              <a:gd name="connsiteY38" fmla="*/ 600294 h 1051908"/>
              <a:gd name="connsiteX39" fmla="*/ 3529630 w 6426394"/>
              <a:gd name="connsiteY39" fmla="*/ 579354 h 1051908"/>
              <a:gd name="connsiteX40" fmla="*/ 3550571 w 6426394"/>
              <a:gd name="connsiteY40" fmla="*/ 572373 h 1051908"/>
              <a:gd name="connsiteX41" fmla="*/ 3662253 w 6426394"/>
              <a:gd name="connsiteY41" fmla="*/ 551433 h 1051908"/>
              <a:gd name="connsiteX42" fmla="*/ 3704134 w 6426394"/>
              <a:gd name="connsiteY42" fmla="*/ 544453 h 1051908"/>
              <a:gd name="connsiteX43" fmla="*/ 3725074 w 6426394"/>
              <a:gd name="connsiteY43" fmla="*/ 558413 h 1051908"/>
              <a:gd name="connsiteX44" fmla="*/ 3752995 w 6426394"/>
              <a:gd name="connsiteY44" fmla="*/ 572373 h 1051908"/>
              <a:gd name="connsiteX45" fmla="*/ 3766955 w 6426394"/>
              <a:gd name="connsiteY45" fmla="*/ 593314 h 1051908"/>
              <a:gd name="connsiteX46" fmla="*/ 3794876 w 6426394"/>
              <a:gd name="connsiteY46" fmla="*/ 614254 h 1051908"/>
              <a:gd name="connsiteX47" fmla="*/ 3829777 w 6426394"/>
              <a:gd name="connsiteY47" fmla="*/ 663115 h 1051908"/>
              <a:gd name="connsiteX48" fmla="*/ 3850717 w 6426394"/>
              <a:gd name="connsiteY48" fmla="*/ 670096 h 1051908"/>
              <a:gd name="connsiteX49" fmla="*/ 3927499 w 6426394"/>
              <a:gd name="connsiteY49" fmla="*/ 704996 h 1051908"/>
              <a:gd name="connsiteX50" fmla="*/ 3941459 w 6426394"/>
              <a:gd name="connsiteY50" fmla="*/ 781778 h 1051908"/>
              <a:gd name="connsiteX51" fmla="*/ 3948439 w 6426394"/>
              <a:gd name="connsiteY51" fmla="*/ 809699 h 1051908"/>
              <a:gd name="connsiteX52" fmla="*/ 3983340 w 6426394"/>
              <a:gd name="connsiteY52" fmla="*/ 837619 h 1051908"/>
              <a:gd name="connsiteX53" fmla="*/ 4053142 w 6426394"/>
              <a:gd name="connsiteY53" fmla="*/ 865540 h 1051908"/>
              <a:gd name="connsiteX54" fmla="*/ 4095023 w 6426394"/>
              <a:gd name="connsiteY54" fmla="*/ 879500 h 1051908"/>
              <a:gd name="connsiteX55" fmla="*/ 4115963 w 6426394"/>
              <a:gd name="connsiteY55" fmla="*/ 893460 h 1051908"/>
              <a:gd name="connsiteX56" fmla="*/ 4143884 w 6426394"/>
              <a:gd name="connsiteY56" fmla="*/ 900441 h 1051908"/>
              <a:gd name="connsiteX57" fmla="*/ 4234626 w 6426394"/>
              <a:gd name="connsiteY57" fmla="*/ 921381 h 1051908"/>
              <a:gd name="connsiteX58" fmla="*/ 4262546 w 6426394"/>
              <a:gd name="connsiteY58" fmla="*/ 928361 h 1051908"/>
              <a:gd name="connsiteX59" fmla="*/ 4346308 w 6426394"/>
              <a:gd name="connsiteY59" fmla="*/ 956282 h 1051908"/>
              <a:gd name="connsiteX60" fmla="*/ 4409129 w 6426394"/>
              <a:gd name="connsiteY60" fmla="*/ 970242 h 1051908"/>
              <a:gd name="connsiteX61" fmla="*/ 4716256 w 6426394"/>
              <a:gd name="connsiteY61" fmla="*/ 949302 h 1051908"/>
              <a:gd name="connsiteX62" fmla="*/ 4800018 w 6426394"/>
              <a:gd name="connsiteY62" fmla="*/ 907421 h 1051908"/>
              <a:gd name="connsiteX63" fmla="*/ 4841899 w 6426394"/>
              <a:gd name="connsiteY63" fmla="*/ 893460 h 1051908"/>
              <a:gd name="connsiteX64" fmla="*/ 4862839 w 6426394"/>
              <a:gd name="connsiteY64" fmla="*/ 879500 h 1051908"/>
              <a:gd name="connsiteX65" fmla="*/ 4890760 w 6426394"/>
              <a:gd name="connsiteY65" fmla="*/ 872520 h 1051908"/>
              <a:gd name="connsiteX66" fmla="*/ 4953581 w 6426394"/>
              <a:gd name="connsiteY66" fmla="*/ 858560 h 1051908"/>
              <a:gd name="connsiteX67" fmla="*/ 4974522 w 6426394"/>
              <a:gd name="connsiteY67" fmla="*/ 851579 h 1051908"/>
              <a:gd name="connsiteX68" fmla="*/ 5079224 w 6426394"/>
              <a:gd name="connsiteY68" fmla="*/ 837619 h 1051908"/>
              <a:gd name="connsiteX69" fmla="*/ 5316549 w 6426394"/>
              <a:gd name="connsiteY69" fmla="*/ 844599 h 1051908"/>
              <a:gd name="connsiteX70" fmla="*/ 5351450 w 6426394"/>
              <a:gd name="connsiteY70" fmla="*/ 858560 h 1051908"/>
              <a:gd name="connsiteX71" fmla="*/ 5379371 w 6426394"/>
              <a:gd name="connsiteY71" fmla="*/ 865540 h 1051908"/>
              <a:gd name="connsiteX72" fmla="*/ 5442192 w 6426394"/>
              <a:gd name="connsiteY72" fmla="*/ 886480 h 1051908"/>
              <a:gd name="connsiteX73" fmla="*/ 5456152 w 6426394"/>
              <a:gd name="connsiteY73" fmla="*/ 900441 h 1051908"/>
              <a:gd name="connsiteX74" fmla="*/ 5498033 w 6426394"/>
              <a:gd name="connsiteY74" fmla="*/ 914401 h 1051908"/>
              <a:gd name="connsiteX75" fmla="*/ 5518974 w 6426394"/>
              <a:gd name="connsiteY75" fmla="*/ 921381 h 1051908"/>
              <a:gd name="connsiteX76" fmla="*/ 5749319 w 6426394"/>
              <a:gd name="connsiteY76" fmla="*/ 914401 h 1051908"/>
              <a:gd name="connsiteX77" fmla="*/ 5819120 w 6426394"/>
              <a:gd name="connsiteY77" fmla="*/ 900441 h 1051908"/>
              <a:gd name="connsiteX78" fmla="*/ 5861001 w 6426394"/>
              <a:gd name="connsiteY78" fmla="*/ 886480 h 1051908"/>
              <a:gd name="connsiteX79" fmla="*/ 6098326 w 6426394"/>
              <a:gd name="connsiteY79" fmla="*/ 907421 h 1051908"/>
              <a:gd name="connsiteX80" fmla="*/ 6147187 w 6426394"/>
              <a:gd name="connsiteY80" fmla="*/ 914401 h 1051908"/>
              <a:gd name="connsiteX81" fmla="*/ 6258870 w 6426394"/>
              <a:gd name="connsiteY81" fmla="*/ 942321 h 1051908"/>
              <a:gd name="connsiteX82" fmla="*/ 6279810 w 6426394"/>
              <a:gd name="connsiteY82" fmla="*/ 963262 h 1051908"/>
              <a:gd name="connsiteX83" fmla="*/ 6342632 w 6426394"/>
              <a:gd name="connsiteY83" fmla="*/ 984202 h 1051908"/>
              <a:gd name="connsiteX84" fmla="*/ 6384513 w 6426394"/>
              <a:gd name="connsiteY84" fmla="*/ 998163 h 1051908"/>
              <a:gd name="connsiteX85" fmla="*/ 6419413 w 6426394"/>
              <a:gd name="connsiteY85" fmla="*/ 1005143 h 1051908"/>
              <a:gd name="connsiteX86" fmla="*/ 6426394 w 6426394"/>
              <a:gd name="connsiteY86" fmla="*/ 1040044 h 1051908"/>
              <a:gd name="connsiteX87" fmla="*/ 6419413 w 6426394"/>
              <a:gd name="connsiteY87" fmla="*/ 816679 h 1051908"/>
              <a:gd name="connsiteX88" fmla="*/ 6412433 w 6426394"/>
              <a:gd name="connsiteY88" fmla="*/ 788758 h 1051908"/>
              <a:gd name="connsiteX89" fmla="*/ 6405453 w 6426394"/>
              <a:gd name="connsiteY89" fmla="*/ 767818 h 1051908"/>
              <a:gd name="connsiteX90" fmla="*/ 6342632 w 6426394"/>
              <a:gd name="connsiteY90" fmla="*/ 760837 h 1051908"/>
              <a:gd name="connsiteX91" fmla="*/ 6321691 w 6426394"/>
              <a:gd name="connsiteY91" fmla="*/ 753857 h 1051908"/>
              <a:gd name="connsiteX92" fmla="*/ 6258870 w 6426394"/>
              <a:gd name="connsiteY92" fmla="*/ 739897 h 1051908"/>
              <a:gd name="connsiteX93" fmla="*/ 6189068 w 6426394"/>
              <a:gd name="connsiteY93" fmla="*/ 711976 h 1051908"/>
              <a:gd name="connsiteX94" fmla="*/ 6147187 w 6426394"/>
              <a:gd name="connsiteY94" fmla="*/ 698016 h 1051908"/>
              <a:gd name="connsiteX95" fmla="*/ 6126247 w 6426394"/>
              <a:gd name="connsiteY95" fmla="*/ 691036 h 1051908"/>
              <a:gd name="connsiteX96" fmla="*/ 6084366 w 6426394"/>
              <a:gd name="connsiteY96" fmla="*/ 670096 h 1051908"/>
              <a:gd name="connsiteX97" fmla="*/ 6063426 w 6426394"/>
              <a:gd name="connsiteY97" fmla="*/ 656135 h 1051908"/>
              <a:gd name="connsiteX98" fmla="*/ 6028525 w 6426394"/>
              <a:gd name="connsiteY98" fmla="*/ 621234 h 1051908"/>
              <a:gd name="connsiteX99" fmla="*/ 5979664 w 6426394"/>
              <a:gd name="connsiteY99" fmla="*/ 607274 h 1051908"/>
              <a:gd name="connsiteX100" fmla="*/ 5958723 w 6426394"/>
              <a:gd name="connsiteY100" fmla="*/ 593314 h 1051908"/>
              <a:gd name="connsiteX101" fmla="*/ 5909862 w 6426394"/>
              <a:gd name="connsiteY101" fmla="*/ 579354 h 1051908"/>
              <a:gd name="connsiteX102" fmla="*/ 5888922 w 6426394"/>
              <a:gd name="connsiteY102" fmla="*/ 565393 h 1051908"/>
              <a:gd name="connsiteX103" fmla="*/ 5728378 w 6426394"/>
              <a:gd name="connsiteY103" fmla="*/ 579354 h 1051908"/>
              <a:gd name="connsiteX104" fmla="*/ 5693477 w 6426394"/>
              <a:gd name="connsiteY104" fmla="*/ 600294 h 1051908"/>
              <a:gd name="connsiteX105" fmla="*/ 5686497 w 6426394"/>
              <a:gd name="connsiteY105" fmla="*/ 628215 h 1051908"/>
              <a:gd name="connsiteX106" fmla="*/ 5609716 w 6426394"/>
              <a:gd name="connsiteY106" fmla="*/ 649155 h 1051908"/>
              <a:gd name="connsiteX107" fmla="*/ 5588775 w 6426394"/>
              <a:gd name="connsiteY107" fmla="*/ 656135 h 1051908"/>
              <a:gd name="connsiteX108" fmla="*/ 5302589 w 6426394"/>
              <a:gd name="connsiteY108" fmla="*/ 670096 h 1051908"/>
              <a:gd name="connsiteX109" fmla="*/ 5218827 w 6426394"/>
              <a:gd name="connsiteY109" fmla="*/ 663115 h 1051908"/>
              <a:gd name="connsiteX110" fmla="*/ 5197887 w 6426394"/>
              <a:gd name="connsiteY110" fmla="*/ 649155 h 1051908"/>
              <a:gd name="connsiteX111" fmla="*/ 5149026 w 6426394"/>
              <a:gd name="connsiteY111" fmla="*/ 621234 h 1051908"/>
              <a:gd name="connsiteX112" fmla="*/ 5107145 w 6426394"/>
              <a:gd name="connsiteY112" fmla="*/ 607274 h 1051908"/>
              <a:gd name="connsiteX113" fmla="*/ 5044323 w 6426394"/>
              <a:gd name="connsiteY113" fmla="*/ 586334 h 1051908"/>
              <a:gd name="connsiteX114" fmla="*/ 4918681 w 6426394"/>
              <a:gd name="connsiteY114" fmla="*/ 565393 h 1051908"/>
              <a:gd name="connsiteX115" fmla="*/ 4827939 w 6426394"/>
              <a:gd name="connsiteY115" fmla="*/ 579354 h 1051908"/>
              <a:gd name="connsiteX116" fmla="*/ 4806998 w 6426394"/>
              <a:gd name="connsiteY116" fmla="*/ 586334 h 1051908"/>
              <a:gd name="connsiteX117" fmla="*/ 4751157 w 6426394"/>
              <a:gd name="connsiteY117" fmla="*/ 600294 h 1051908"/>
              <a:gd name="connsiteX118" fmla="*/ 4723236 w 6426394"/>
              <a:gd name="connsiteY118" fmla="*/ 607274 h 1051908"/>
              <a:gd name="connsiteX119" fmla="*/ 4695316 w 6426394"/>
              <a:gd name="connsiteY119" fmla="*/ 621234 h 1051908"/>
              <a:gd name="connsiteX120" fmla="*/ 4639474 w 6426394"/>
              <a:gd name="connsiteY120" fmla="*/ 642175 h 1051908"/>
              <a:gd name="connsiteX121" fmla="*/ 4618534 w 6426394"/>
              <a:gd name="connsiteY121" fmla="*/ 656135 h 1051908"/>
              <a:gd name="connsiteX122" fmla="*/ 4604574 w 6426394"/>
              <a:gd name="connsiteY122" fmla="*/ 670096 h 1051908"/>
              <a:gd name="connsiteX123" fmla="*/ 4541752 w 6426394"/>
              <a:gd name="connsiteY123" fmla="*/ 698016 h 1051908"/>
              <a:gd name="connsiteX124" fmla="*/ 4492891 w 6426394"/>
              <a:gd name="connsiteY124" fmla="*/ 725937 h 1051908"/>
              <a:gd name="connsiteX125" fmla="*/ 4416110 w 6426394"/>
              <a:gd name="connsiteY125" fmla="*/ 746877 h 1051908"/>
              <a:gd name="connsiteX126" fmla="*/ 4290467 w 6426394"/>
              <a:gd name="connsiteY126" fmla="*/ 739897 h 1051908"/>
              <a:gd name="connsiteX127" fmla="*/ 4241606 w 6426394"/>
              <a:gd name="connsiteY127" fmla="*/ 725937 h 1051908"/>
              <a:gd name="connsiteX128" fmla="*/ 4234626 w 6426394"/>
              <a:gd name="connsiteY128" fmla="*/ 704996 h 1051908"/>
              <a:gd name="connsiteX129" fmla="*/ 4178784 w 6426394"/>
              <a:gd name="connsiteY129" fmla="*/ 656135 h 1051908"/>
              <a:gd name="connsiteX130" fmla="*/ 4164824 w 6426394"/>
              <a:gd name="connsiteY130" fmla="*/ 628215 h 1051908"/>
              <a:gd name="connsiteX131" fmla="*/ 4143884 w 6426394"/>
              <a:gd name="connsiteY131" fmla="*/ 586334 h 1051908"/>
              <a:gd name="connsiteX132" fmla="*/ 4129923 w 6426394"/>
              <a:gd name="connsiteY132" fmla="*/ 572373 h 1051908"/>
              <a:gd name="connsiteX133" fmla="*/ 4102003 w 6426394"/>
              <a:gd name="connsiteY133" fmla="*/ 530492 h 1051908"/>
              <a:gd name="connsiteX134" fmla="*/ 4088042 w 6426394"/>
              <a:gd name="connsiteY134" fmla="*/ 509552 h 1051908"/>
              <a:gd name="connsiteX135" fmla="*/ 4060122 w 6426394"/>
              <a:gd name="connsiteY135" fmla="*/ 446731 h 1051908"/>
              <a:gd name="connsiteX136" fmla="*/ 4046161 w 6426394"/>
              <a:gd name="connsiteY136" fmla="*/ 411830 h 1051908"/>
              <a:gd name="connsiteX137" fmla="*/ 4039181 w 6426394"/>
              <a:gd name="connsiteY137" fmla="*/ 390889 h 1051908"/>
              <a:gd name="connsiteX138" fmla="*/ 4011261 w 6426394"/>
              <a:gd name="connsiteY138" fmla="*/ 349008 h 1051908"/>
              <a:gd name="connsiteX139" fmla="*/ 3997300 w 6426394"/>
              <a:gd name="connsiteY139" fmla="*/ 328068 h 1051908"/>
              <a:gd name="connsiteX140" fmla="*/ 3969380 w 6426394"/>
              <a:gd name="connsiteY140" fmla="*/ 293167 h 1051908"/>
              <a:gd name="connsiteX141" fmla="*/ 3955419 w 6426394"/>
              <a:gd name="connsiteY141" fmla="*/ 272227 h 1051908"/>
              <a:gd name="connsiteX142" fmla="*/ 3843737 w 6426394"/>
              <a:gd name="connsiteY142" fmla="*/ 244306 h 1051908"/>
              <a:gd name="connsiteX143" fmla="*/ 3808836 w 6426394"/>
              <a:gd name="connsiteY143" fmla="*/ 237326 h 1051908"/>
              <a:gd name="connsiteX144" fmla="*/ 3766955 w 6426394"/>
              <a:gd name="connsiteY144" fmla="*/ 230346 h 1051908"/>
              <a:gd name="connsiteX145" fmla="*/ 3739035 w 6426394"/>
              <a:gd name="connsiteY145" fmla="*/ 223366 h 1051908"/>
              <a:gd name="connsiteX146" fmla="*/ 3494729 w 6426394"/>
              <a:gd name="connsiteY146" fmla="*/ 237326 h 1051908"/>
              <a:gd name="connsiteX147" fmla="*/ 3459829 w 6426394"/>
              <a:gd name="connsiteY147" fmla="*/ 244306 h 1051908"/>
              <a:gd name="connsiteX148" fmla="*/ 3397007 w 6426394"/>
              <a:gd name="connsiteY148" fmla="*/ 279207 h 1051908"/>
              <a:gd name="connsiteX149" fmla="*/ 3355126 w 6426394"/>
              <a:gd name="connsiteY149" fmla="*/ 307128 h 1051908"/>
              <a:gd name="connsiteX150" fmla="*/ 3334186 w 6426394"/>
              <a:gd name="connsiteY150" fmla="*/ 314108 h 1051908"/>
              <a:gd name="connsiteX151" fmla="*/ 3285325 w 6426394"/>
              <a:gd name="connsiteY151" fmla="*/ 335048 h 1051908"/>
              <a:gd name="connsiteX152" fmla="*/ 3250424 w 6426394"/>
              <a:gd name="connsiteY152" fmla="*/ 342028 h 1051908"/>
              <a:gd name="connsiteX153" fmla="*/ 3229484 w 6426394"/>
              <a:gd name="connsiteY153" fmla="*/ 349008 h 1051908"/>
              <a:gd name="connsiteX154" fmla="*/ 3173642 w 6426394"/>
              <a:gd name="connsiteY154" fmla="*/ 355989 h 1051908"/>
              <a:gd name="connsiteX155" fmla="*/ 3145722 w 6426394"/>
              <a:gd name="connsiteY155" fmla="*/ 362969 h 1051908"/>
              <a:gd name="connsiteX156" fmla="*/ 3068940 w 6426394"/>
              <a:gd name="connsiteY156" fmla="*/ 369949 h 1051908"/>
              <a:gd name="connsiteX157" fmla="*/ 2915377 w 6426394"/>
              <a:gd name="connsiteY157" fmla="*/ 362969 h 1051908"/>
              <a:gd name="connsiteX158" fmla="*/ 2866516 w 6426394"/>
              <a:gd name="connsiteY158" fmla="*/ 335048 h 1051908"/>
              <a:gd name="connsiteX159" fmla="*/ 2838595 w 6426394"/>
              <a:gd name="connsiteY159" fmla="*/ 328068 h 1051908"/>
              <a:gd name="connsiteX160" fmla="*/ 2803694 w 6426394"/>
              <a:gd name="connsiteY160" fmla="*/ 321088 h 1051908"/>
              <a:gd name="connsiteX161" fmla="*/ 2643151 w 6426394"/>
              <a:gd name="connsiteY161" fmla="*/ 286187 h 1051908"/>
              <a:gd name="connsiteX162" fmla="*/ 2524488 w 6426394"/>
              <a:gd name="connsiteY162" fmla="*/ 272227 h 1051908"/>
              <a:gd name="connsiteX163" fmla="*/ 2496568 w 6426394"/>
              <a:gd name="connsiteY163" fmla="*/ 265247 h 1051908"/>
              <a:gd name="connsiteX164" fmla="*/ 2454687 w 6426394"/>
              <a:gd name="connsiteY164" fmla="*/ 258267 h 1051908"/>
              <a:gd name="connsiteX165" fmla="*/ 2433746 w 6426394"/>
              <a:gd name="connsiteY165" fmla="*/ 251286 h 1051908"/>
              <a:gd name="connsiteX166" fmla="*/ 2349984 w 6426394"/>
              <a:gd name="connsiteY166" fmla="*/ 230346 h 1051908"/>
              <a:gd name="connsiteX167" fmla="*/ 2224342 w 6426394"/>
              <a:gd name="connsiteY167" fmla="*/ 216386 h 1051908"/>
              <a:gd name="connsiteX168" fmla="*/ 2182461 w 6426394"/>
              <a:gd name="connsiteY168" fmla="*/ 202425 h 1051908"/>
              <a:gd name="connsiteX169" fmla="*/ 2126619 w 6426394"/>
              <a:gd name="connsiteY169" fmla="*/ 195445 h 1051908"/>
              <a:gd name="connsiteX170" fmla="*/ 2084739 w 6426394"/>
              <a:gd name="connsiteY170" fmla="*/ 188465 h 1051908"/>
              <a:gd name="connsiteX171" fmla="*/ 1973056 w 6426394"/>
              <a:gd name="connsiteY171" fmla="*/ 181485 h 1051908"/>
              <a:gd name="connsiteX172" fmla="*/ 1917215 w 6426394"/>
              <a:gd name="connsiteY172" fmla="*/ 174505 h 1051908"/>
              <a:gd name="connsiteX173" fmla="*/ 1854394 w 6426394"/>
              <a:gd name="connsiteY173" fmla="*/ 167525 h 1051908"/>
              <a:gd name="connsiteX174" fmla="*/ 1819493 w 6426394"/>
              <a:gd name="connsiteY174" fmla="*/ 160544 h 1051908"/>
              <a:gd name="connsiteX175" fmla="*/ 1728751 w 6426394"/>
              <a:gd name="connsiteY175" fmla="*/ 153564 h 1051908"/>
              <a:gd name="connsiteX176" fmla="*/ 1463505 w 6426394"/>
              <a:gd name="connsiteY176" fmla="*/ 146584 h 1051908"/>
              <a:gd name="connsiteX177" fmla="*/ 1198259 w 6426394"/>
              <a:gd name="connsiteY177" fmla="*/ 139604 h 1051908"/>
              <a:gd name="connsiteX178" fmla="*/ 1149398 w 6426394"/>
              <a:gd name="connsiteY178" fmla="*/ 132624 h 1051908"/>
              <a:gd name="connsiteX179" fmla="*/ 1072616 w 6426394"/>
              <a:gd name="connsiteY179" fmla="*/ 125644 h 1051908"/>
              <a:gd name="connsiteX180" fmla="*/ 1051676 w 6426394"/>
              <a:gd name="connsiteY180" fmla="*/ 118663 h 1051908"/>
              <a:gd name="connsiteX181" fmla="*/ 1002815 w 6426394"/>
              <a:gd name="connsiteY181" fmla="*/ 111683 h 1051908"/>
              <a:gd name="connsiteX182" fmla="*/ 898113 w 6426394"/>
              <a:gd name="connsiteY182" fmla="*/ 118663 h 1051908"/>
              <a:gd name="connsiteX183" fmla="*/ 793410 w 6426394"/>
              <a:gd name="connsiteY183" fmla="*/ 104703 h 1051908"/>
              <a:gd name="connsiteX184" fmla="*/ 772470 w 6426394"/>
              <a:gd name="connsiteY184" fmla="*/ 97723 h 1051908"/>
              <a:gd name="connsiteX185" fmla="*/ 632867 w 6426394"/>
              <a:gd name="connsiteY185" fmla="*/ 76783 h 1051908"/>
              <a:gd name="connsiteX186" fmla="*/ 604946 w 6426394"/>
              <a:gd name="connsiteY186" fmla="*/ 69802 h 1051908"/>
              <a:gd name="connsiteX187" fmla="*/ 535145 w 6426394"/>
              <a:gd name="connsiteY187" fmla="*/ 55842 h 1051908"/>
              <a:gd name="connsiteX188" fmla="*/ 486284 w 6426394"/>
              <a:gd name="connsiteY188" fmla="*/ 41882 h 1051908"/>
              <a:gd name="connsiteX189" fmla="*/ 444403 w 6426394"/>
              <a:gd name="connsiteY189" fmla="*/ 34902 h 1051908"/>
              <a:gd name="connsiteX190" fmla="*/ 416482 w 6426394"/>
              <a:gd name="connsiteY190" fmla="*/ 27921 h 1051908"/>
              <a:gd name="connsiteX191" fmla="*/ 395542 w 6426394"/>
              <a:gd name="connsiteY191" fmla="*/ 20941 h 1051908"/>
              <a:gd name="connsiteX192" fmla="*/ 332720 w 6426394"/>
              <a:gd name="connsiteY192" fmla="*/ 13961 h 1051908"/>
              <a:gd name="connsiteX193" fmla="*/ 311780 w 6426394"/>
              <a:gd name="connsiteY193" fmla="*/ 6981 h 1051908"/>
              <a:gd name="connsiteX194" fmla="*/ 46534 w 6426394"/>
              <a:gd name="connsiteY194" fmla="*/ 20941 h 1051908"/>
              <a:gd name="connsiteX195" fmla="*/ 4653 w 6426394"/>
              <a:gd name="connsiteY195" fmla="*/ 27921 h 105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6426394" h="1051908">
                <a:moveTo>
                  <a:pt x="4653" y="27921"/>
                </a:moveTo>
                <a:cubicBezTo>
                  <a:pt x="0" y="55842"/>
                  <a:pt x="11052" y="135539"/>
                  <a:pt x="18613" y="188465"/>
                </a:cubicBezTo>
                <a:cubicBezTo>
                  <a:pt x="20291" y="200210"/>
                  <a:pt x="23267" y="211732"/>
                  <a:pt x="25594" y="223366"/>
                </a:cubicBezTo>
                <a:cubicBezTo>
                  <a:pt x="27921" y="262920"/>
                  <a:pt x="10021" y="309451"/>
                  <a:pt x="32574" y="342028"/>
                </a:cubicBezTo>
                <a:cubicBezTo>
                  <a:pt x="35764" y="346636"/>
                  <a:pt x="89614" y="308025"/>
                  <a:pt x="109355" y="307128"/>
                </a:cubicBezTo>
                <a:cubicBezTo>
                  <a:pt x="204681" y="302795"/>
                  <a:pt x="300146" y="302474"/>
                  <a:pt x="395542" y="300147"/>
                </a:cubicBezTo>
                <a:cubicBezTo>
                  <a:pt x="423462" y="295494"/>
                  <a:pt x="451843" y="293052"/>
                  <a:pt x="479303" y="286187"/>
                </a:cubicBezTo>
                <a:cubicBezTo>
                  <a:pt x="542283" y="270443"/>
                  <a:pt x="516943" y="278294"/>
                  <a:pt x="556085" y="265247"/>
                </a:cubicBezTo>
                <a:cubicBezTo>
                  <a:pt x="574255" y="266203"/>
                  <a:pt x="711333" y="266089"/>
                  <a:pt x="751529" y="286187"/>
                </a:cubicBezTo>
                <a:cubicBezTo>
                  <a:pt x="922640" y="371742"/>
                  <a:pt x="740023" y="307947"/>
                  <a:pt x="821331" y="335048"/>
                </a:cubicBezTo>
                <a:cubicBezTo>
                  <a:pt x="828311" y="332721"/>
                  <a:pt x="835014" y="329278"/>
                  <a:pt x="842271" y="328068"/>
                </a:cubicBezTo>
                <a:cubicBezTo>
                  <a:pt x="943665" y="311169"/>
                  <a:pt x="1034609" y="324897"/>
                  <a:pt x="1142418" y="328068"/>
                </a:cubicBezTo>
                <a:lnTo>
                  <a:pt x="1212219" y="349008"/>
                </a:lnTo>
                <a:cubicBezTo>
                  <a:pt x="1221443" y="351644"/>
                  <a:pt x="1231157" y="352620"/>
                  <a:pt x="1240140" y="355989"/>
                </a:cubicBezTo>
                <a:cubicBezTo>
                  <a:pt x="1352126" y="397984"/>
                  <a:pt x="1177385" y="338179"/>
                  <a:pt x="1295981" y="390889"/>
                </a:cubicBezTo>
                <a:cubicBezTo>
                  <a:pt x="1306823" y="395708"/>
                  <a:pt x="1319248" y="395543"/>
                  <a:pt x="1330882" y="397870"/>
                </a:cubicBezTo>
                <a:cubicBezTo>
                  <a:pt x="1416971" y="395543"/>
                  <a:pt x="1503028" y="390889"/>
                  <a:pt x="1589148" y="390889"/>
                </a:cubicBezTo>
                <a:cubicBezTo>
                  <a:pt x="1661314" y="390889"/>
                  <a:pt x="1733472" y="393975"/>
                  <a:pt x="1805532" y="397870"/>
                </a:cubicBezTo>
                <a:cubicBezTo>
                  <a:pt x="1819664" y="398634"/>
                  <a:pt x="1833309" y="403675"/>
                  <a:pt x="1847413" y="404850"/>
                </a:cubicBezTo>
                <a:cubicBezTo>
                  <a:pt x="1889214" y="408333"/>
                  <a:pt x="1931175" y="409503"/>
                  <a:pt x="1973056" y="411830"/>
                </a:cubicBezTo>
                <a:cubicBezTo>
                  <a:pt x="1980036" y="414157"/>
                  <a:pt x="1987416" y="415520"/>
                  <a:pt x="1993997" y="418810"/>
                </a:cubicBezTo>
                <a:cubicBezTo>
                  <a:pt x="2016116" y="429869"/>
                  <a:pt x="2011314" y="436241"/>
                  <a:pt x="2035877" y="439750"/>
                </a:cubicBezTo>
                <a:cubicBezTo>
                  <a:pt x="2061318" y="443385"/>
                  <a:pt x="2087065" y="444404"/>
                  <a:pt x="2112659" y="446731"/>
                </a:cubicBezTo>
                <a:cubicBezTo>
                  <a:pt x="2135700" y="454411"/>
                  <a:pt x="2168450" y="465922"/>
                  <a:pt x="2189441" y="467671"/>
                </a:cubicBezTo>
                <a:lnTo>
                  <a:pt x="2273203" y="474651"/>
                </a:lnTo>
                <a:cubicBezTo>
                  <a:pt x="2357458" y="491502"/>
                  <a:pt x="2251874" y="471964"/>
                  <a:pt x="2412806" y="488612"/>
                </a:cubicBezTo>
                <a:cubicBezTo>
                  <a:pt x="2445536" y="491998"/>
                  <a:pt x="2477954" y="497919"/>
                  <a:pt x="2510528" y="502572"/>
                </a:cubicBezTo>
                <a:lnTo>
                  <a:pt x="2559389" y="509552"/>
                </a:lnTo>
                <a:cubicBezTo>
                  <a:pt x="2615609" y="528292"/>
                  <a:pt x="2539868" y="504878"/>
                  <a:pt x="2664091" y="523512"/>
                </a:cubicBezTo>
                <a:cubicBezTo>
                  <a:pt x="2715754" y="531262"/>
                  <a:pt x="2715884" y="538907"/>
                  <a:pt x="2761813" y="551433"/>
                </a:cubicBezTo>
                <a:cubicBezTo>
                  <a:pt x="2773259" y="554555"/>
                  <a:pt x="2785204" y="555536"/>
                  <a:pt x="2796714" y="558413"/>
                </a:cubicBezTo>
                <a:cubicBezTo>
                  <a:pt x="2803852" y="560197"/>
                  <a:pt x="2810338" y="564623"/>
                  <a:pt x="2817655" y="565393"/>
                </a:cubicBezTo>
                <a:cubicBezTo>
                  <a:pt x="2854750" y="569298"/>
                  <a:pt x="2892110" y="570046"/>
                  <a:pt x="2929337" y="572373"/>
                </a:cubicBezTo>
                <a:cubicBezTo>
                  <a:pt x="2984282" y="586111"/>
                  <a:pt x="2937135" y="575755"/>
                  <a:pt x="3027059" y="586334"/>
                </a:cubicBezTo>
                <a:cubicBezTo>
                  <a:pt x="3135689" y="599114"/>
                  <a:pt x="3025156" y="587115"/>
                  <a:pt x="3110821" y="600294"/>
                </a:cubicBezTo>
                <a:cubicBezTo>
                  <a:pt x="3129361" y="603146"/>
                  <a:pt x="3148111" y="604491"/>
                  <a:pt x="3166662" y="607274"/>
                </a:cubicBezTo>
                <a:cubicBezTo>
                  <a:pt x="3194655" y="611473"/>
                  <a:pt x="3250424" y="621234"/>
                  <a:pt x="3250424" y="621234"/>
                </a:cubicBezTo>
                <a:cubicBezTo>
                  <a:pt x="3313864" y="619046"/>
                  <a:pt x="3418352" y="624246"/>
                  <a:pt x="3494729" y="607274"/>
                </a:cubicBezTo>
                <a:cubicBezTo>
                  <a:pt x="3501912" y="605678"/>
                  <a:pt x="3508690" y="602621"/>
                  <a:pt x="3515670" y="600294"/>
                </a:cubicBezTo>
                <a:cubicBezTo>
                  <a:pt x="3520323" y="593314"/>
                  <a:pt x="3523079" y="584595"/>
                  <a:pt x="3529630" y="579354"/>
                </a:cubicBezTo>
                <a:cubicBezTo>
                  <a:pt x="3535376" y="574757"/>
                  <a:pt x="3543496" y="574394"/>
                  <a:pt x="3550571" y="572373"/>
                </a:cubicBezTo>
                <a:cubicBezTo>
                  <a:pt x="3589333" y="561298"/>
                  <a:pt x="3618063" y="558798"/>
                  <a:pt x="3662253" y="551433"/>
                </a:cubicBezTo>
                <a:lnTo>
                  <a:pt x="3704134" y="544453"/>
                </a:lnTo>
                <a:cubicBezTo>
                  <a:pt x="3711114" y="549106"/>
                  <a:pt x="3717790" y="554251"/>
                  <a:pt x="3725074" y="558413"/>
                </a:cubicBezTo>
                <a:cubicBezTo>
                  <a:pt x="3734109" y="563575"/>
                  <a:pt x="3745001" y="565712"/>
                  <a:pt x="3752995" y="572373"/>
                </a:cubicBezTo>
                <a:cubicBezTo>
                  <a:pt x="3759440" y="577744"/>
                  <a:pt x="3761023" y="587382"/>
                  <a:pt x="3766955" y="593314"/>
                </a:cubicBezTo>
                <a:cubicBezTo>
                  <a:pt x="3775181" y="601540"/>
                  <a:pt x="3785569" y="607274"/>
                  <a:pt x="3794876" y="614254"/>
                </a:cubicBezTo>
                <a:cubicBezTo>
                  <a:pt x="3803704" y="640739"/>
                  <a:pt x="3800793" y="642412"/>
                  <a:pt x="3829777" y="663115"/>
                </a:cubicBezTo>
                <a:cubicBezTo>
                  <a:pt x="3835764" y="667392"/>
                  <a:pt x="3844019" y="667051"/>
                  <a:pt x="3850717" y="670096"/>
                </a:cubicBezTo>
                <a:cubicBezTo>
                  <a:pt x="3936535" y="709105"/>
                  <a:pt x="3878543" y="688678"/>
                  <a:pt x="3927499" y="704996"/>
                </a:cubicBezTo>
                <a:cubicBezTo>
                  <a:pt x="3939049" y="797399"/>
                  <a:pt x="3927113" y="731564"/>
                  <a:pt x="3941459" y="781778"/>
                </a:cubicBezTo>
                <a:cubicBezTo>
                  <a:pt x="3944094" y="791002"/>
                  <a:pt x="3944149" y="801118"/>
                  <a:pt x="3948439" y="809699"/>
                </a:cubicBezTo>
                <a:cubicBezTo>
                  <a:pt x="3952965" y="818751"/>
                  <a:pt x="3976513" y="833826"/>
                  <a:pt x="3983340" y="837619"/>
                </a:cubicBezTo>
                <a:cubicBezTo>
                  <a:pt x="4036540" y="867175"/>
                  <a:pt x="4008395" y="852116"/>
                  <a:pt x="4053142" y="865540"/>
                </a:cubicBezTo>
                <a:cubicBezTo>
                  <a:pt x="4067237" y="869768"/>
                  <a:pt x="4095023" y="879500"/>
                  <a:pt x="4095023" y="879500"/>
                </a:cubicBezTo>
                <a:cubicBezTo>
                  <a:pt x="4102003" y="884153"/>
                  <a:pt x="4108252" y="890155"/>
                  <a:pt x="4115963" y="893460"/>
                </a:cubicBezTo>
                <a:cubicBezTo>
                  <a:pt x="4124781" y="897239"/>
                  <a:pt x="4134629" y="897917"/>
                  <a:pt x="4143884" y="900441"/>
                </a:cubicBezTo>
                <a:cubicBezTo>
                  <a:pt x="4249634" y="929282"/>
                  <a:pt x="4139875" y="902431"/>
                  <a:pt x="4234626" y="921381"/>
                </a:cubicBezTo>
                <a:cubicBezTo>
                  <a:pt x="4244033" y="923262"/>
                  <a:pt x="4253390" y="925500"/>
                  <a:pt x="4262546" y="928361"/>
                </a:cubicBezTo>
                <a:cubicBezTo>
                  <a:pt x="4290637" y="937140"/>
                  <a:pt x="4317448" y="950510"/>
                  <a:pt x="4346308" y="956282"/>
                </a:cubicBezTo>
                <a:cubicBezTo>
                  <a:pt x="4390616" y="965143"/>
                  <a:pt x="4369699" y="960385"/>
                  <a:pt x="4409129" y="970242"/>
                </a:cubicBezTo>
                <a:cubicBezTo>
                  <a:pt x="4511505" y="963262"/>
                  <a:pt x="4614152" y="959512"/>
                  <a:pt x="4716256" y="949302"/>
                </a:cubicBezTo>
                <a:cubicBezTo>
                  <a:pt x="4760114" y="944916"/>
                  <a:pt x="4761787" y="926537"/>
                  <a:pt x="4800018" y="907421"/>
                </a:cubicBezTo>
                <a:cubicBezTo>
                  <a:pt x="4813180" y="900840"/>
                  <a:pt x="4829655" y="901623"/>
                  <a:pt x="4841899" y="893460"/>
                </a:cubicBezTo>
                <a:cubicBezTo>
                  <a:pt x="4848879" y="888807"/>
                  <a:pt x="4855128" y="882804"/>
                  <a:pt x="4862839" y="879500"/>
                </a:cubicBezTo>
                <a:cubicBezTo>
                  <a:pt x="4871657" y="875721"/>
                  <a:pt x="4881412" y="874677"/>
                  <a:pt x="4890760" y="872520"/>
                </a:cubicBezTo>
                <a:cubicBezTo>
                  <a:pt x="4911662" y="867697"/>
                  <a:pt x="4932770" y="863763"/>
                  <a:pt x="4953581" y="858560"/>
                </a:cubicBezTo>
                <a:cubicBezTo>
                  <a:pt x="4960719" y="856775"/>
                  <a:pt x="4967250" y="852698"/>
                  <a:pt x="4974522" y="851579"/>
                </a:cubicBezTo>
                <a:cubicBezTo>
                  <a:pt x="5151379" y="824369"/>
                  <a:pt x="4973066" y="858850"/>
                  <a:pt x="5079224" y="837619"/>
                </a:cubicBezTo>
                <a:cubicBezTo>
                  <a:pt x="5158332" y="839946"/>
                  <a:pt x="5237640" y="838529"/>
                  <a:pt x="5316549" y="844599"/>
                </a:cubicBezTo>
                <a:cubicBezTo>
                  <a:pt x="5329042" y="845560"/>
                  <a:pt x="5339563" y="854598"/>
                  <a:pt x="5351450" y="858560"/>
                </a:cubicBezTo>
                <a:cubicBezTo>
                  <a:pt x="5360551" y="861594"/>
                  <a:pt x="5370064" y="863213"/>
                  <a:pt x="5379371" y="865540"/>
                </a:cubicBezTo>
                <a:cubicBezTo>
                  <a:pt x="5433324" y="901509"/>
                  <a:pt x="5356207" y="854235"/>
                  <a:pt x="5442192" y="886480"/>
                </a:cubicBezTo>
                <a:cubicBezTo>
                  <a:pt x="5448354" y="888791"/>
                  <a:pt x="5450266" y="897498"/>
                  <a:pt x="5456152" y="900441"/>
                </a:cubicBezTo>
                <a:cubicBezTo>
                  <a:pt x="5469314" y="907022"/>
                  <a:pt x="5484073" y="909748"/>
                  <a:pt x="5498033" y="914401"/>
                </a:cubicBezTo>
                <a:lnTo>
                  <a:pt x="5518974" y="921381"/>
                </a:lnTo>
                <a:cubicBezTo>
                  <a:pt x="5595756" y="919054"/>
                  <a:pt x="5672603" y="918335"/>
                  <a:pt x="5749319" y="914401"/>
                </a:cubicBezTo>
                <a:cubicBezTo>
                  <a:pt x="5764490" y="913623"/>
                  <a:pt x="5801988" y="905581"/>
                  <a:pt x="5819120" y="900441"/>
                </a:cubicBezTo>
                <a:cubicBezTo>
                  <a:pt x="5833215" y="896212"/>
                  <a:pt x="5861001" y="886480"/>
                  <a:pt x="5861001" y="886480"/>
                </a:cubicBezTo>
                <a:lnTo>
                  <a:pt x="6098326" y="907421"/>
                </a:lnTo>
                <a:cubicBezTo>
                  <a:pt x="6114701" y="909019"/>
                  <a:pt x="6131226" y="910411"/>
                  <a:pt x="6147187" y="914401"/>
                </a:cubicBezTo>
                <a:cubicBezTo>
                  <a:pt x="6286618" y="949258"/>
                  <a:pt x="6142691" y="925724"/>
                  <a:pt x="6258870" y="942321"/>
                </a:cubicBezTo>
                <a:cubicBezTo>
                  <a:pt x="6265850" y="949301"/>
                  <a:pt x="6270981" y="958847"/>
                  <a:pt x="6279810" y="963262"/>
                </a:cubicBezTo>
                <a:cubicBezTo>
                  <a:pt x="6299553" y="973133"/>
                  <a:pt x="6321691" y="977222"/>
                  <a:pt x="6342632" y="984202"/>
                </a:cubicBezTo>
                <a:cubicBezTo>
                  <a:pt x="6342645" y="984206"/>
                  <a:pt x="6384500" y="998160"/>
                  <a:pt x="6384513" y="998163"/>
                </a:cubicBezTo>
                <a:lnTo>
                  <a:pt x="6419413" y="1005143"/>
                </a:lnTo>
                <a:cubicBezTo>
                  <a:pt x="6421740" y="1016777"/>
                  <a:pt x="6426394" y="1051908"/>
                  <a:pt x="6426394" y="1040044"/>
                </a:cubicBezTo>
                <a:cubicBezTo>
                  <a:pt x="6426394" y="965553"/>
                  <a:pt x="6423545" y="891056"/>
                  <a:pt x="6419413" y="816679"/>
                </a:cubicBezTo>
                <a:cubicBezTo>
                  <a:pt x="6418881" y="807100"/>
                  <a:pt x="6415068" y="797982"/>
                  <a:pt x="6412433" y="788758"/>
                </a:cubicBezTo>
                <a:cubicBezTo>
                  <a:pt x="6410412" y="781684"/>
                  <a:pt x="6412284" y="770551"/>
                  <a:pt x="6405453" y="767818"/>
                </a:cubicBezTo>
                <a:cubicBezTo>
                  <a:pt x="6385891" y="759993"/>
                  <a:pt x="6363572" y="763164"/>
                  <a:pt x="6342632" y="760837"/>
                </a:cubicBezTo>
                <a:cubicBezTo>
                  <a:pt x="6335652" y="758510"/>
                  <a:pt x="6328766" y="755878"/>
                  <a:pt x="6321691" y="753857"/>
                </a:cubicBezTo>
                <a:cubicBezTo>
                  <a:pt x="6298688" y="747285"/>
                  <a:pt x="6282863" y="744695"/>
                  <a:pt x="6258870" y="739897"/>
                </a:cubicBezTo>
                <a:cubicBezTo>
                  <a:pt x="6235603" y="730590"/>
                  <a:pt x="6212532" y="720775"/>
                  <a:pt x="6189068" y="711976"/>
                </a:cubicBezTo>
                <a:cubicBezTo>
                  <a:pt x="6175289" y="706809"/>
                  <a:pt x="6161147" y="702669"/>
                  <a:pt x="6147187" y="698016"/>
                </a:cubicBezTo>
                <a:cubicBezTo>
                  <a:pt x="6140207" y="695689"/>
                  <a:pt x="6132369" y="695117"/>
                  <a:pt x="6126247" y="691036"/>
                </a:cubicBezTo>
                <a:cubicBezTo>
                  <a:pt x="6099184" y="672995"/>
                  <a:pt x="6113265" y="679729"/>
                  <a:pt x="6084366" y="670096"/>
                </a:cubicBezTo>
                <a:cubicBezTo>
                  <a:pt x="6077386" y="665442"/>
                  <a:pt x="6069739" y="661659"/>
                  <a:pt x="6063426" y="656135"/>
                </a:cubicBezTo>
                <a:cubicBezTo>
                  <a:pt x="6051044" y="645301"/>
                  <a:pt x="6044486" y="625224"/>
                  <a:pt x="6028525" y="621234"/>
                </a:cubicBezTo>
                <a:cubicBezTo>
                  <a:pt x="6019578" y="618997"/>
                  <a:pt x="5989679" y="612281"/>
                  <a:pt x="5979664" y="607274"/>
                </a:cubicBezTo>
                <a:cubicBezTo>
                  <a:pt x="5972160" y="603522"/>
                  <a:pt x="5966227" y="597066"/>
                  <a:pt x="5958723" y="593314"/>
                </a:cubicBezTo>
                <a:cubicBezTo>
                  <a:pt x="5948708" y="588307"/>
                  <a:pt x="5918809" y="581591"/>
                  <a:pt x="5909862" y="579354"/>
                </a:cubicBezTo>
                <a:cubicBezTo>
                  <a:pt x="5902882" y="574700"/>
                  <a:pt x="5897300" y="565834"/>
                  <a:pt x="5888922" y="565393"/>
                </a:cubicBezTo>
                <a:cubicBezTo>
                  <a:pt x="5836258" y="562621"/>
                  <a:pt x="5780890" y="571851"/>
                  <a:pt x="5728378" y="579354"/>
                </a:cubicBezTo>
                <a:cubicBezTo>
                  <a:pt x="5714050" y="584130"/>
                  <a:pt x="5701142" y="584965"/>
                  <a:pt x="5693477" y="600294"/>
                </a:cubicBezTo>
                <a:cubicBezTo>
                  <a:pt x="5689187" y="608875"/>
                  <a:pt x="5692638" y="620845"/>
                  <a:pt x="5686497" y="628215"/>
                </a:cubicBezTo>
                <a:cubicBezTo>
                  <a:pt x="5672093" y="645500"/>
                  <a:pt x="5624238" y="647080"/>
                  <a:pt x="5609716" y="649155"/>
                </a:cubicBezTo>
                <a:cubicBezTo>
                  <a:pt x="5602736" y="651482"/>
                  <a:pt x="5596116" y="655634"/>
                  <a:pt x="5588775" y="656135"/>
                </a:cubicBezTo>
                <a:cubicBezTo>
                  <a:pt x="5493487" y="662632"/>
                  <a:pt x="5302589" y="670096"/>
                  <a:pt x="5302589" y="670096"/>
                </a:cubicBezTo>
                <a:cubicBezTo>
                  <a:pt x="5274668" y="667769"/>
                  <a:pt x="5246300" y="668610"/>
                  <a:pt x="5218827" y="663115"/>
                </a:cubicBezTo>
                <a:cubicBezTo>
                  <a:pt x="5210601" y="661470"/>
                  <a:pt x="5205080" y="653471"/>
                  <a:pt x="5197887" y="649155"/>
                </a:cubicBezTo>
                <a:cubicBezTo>
                  <a:pt x="5181802" y="639504"/>
                  <a:pt x="5166058" y="629095"/>
                  <a:pt x="5149026" y="621234"/>
                </a:cubicBezTo>
                <a:cubicBezTo>
                  <a:pt x="5135665" y="615067"/>
                  <a:pt x="5121105" y="611927"/>
                  <a:pt x="5107145" y="607274"/>
                </a:cubicBezTo>
                <a:cubicBezTo>
                  <a:pt x="5086204" y="600294"/>
                  <a:pt x="5066174" y="589456"/>
                  <a:pt x="5044323" y="586334"/>
                </a:cubicBezTo>
                <a:cubicBezTo>
                  <a:pt x="4937104" y="571016"/>
                  <a:pt x="4978523" y="580354"/>
                  <a:pt x="4918681" y="565393"/>
                </a:cubicBezTo>
                <a:cubicBezTo>
                  <a:pt x="4888434" y="570047"/>
                  <a:pt x="4858018" y="573714"/>
                  <a:pt x="4827939" y="579354"/>
                </a:cubicBezTo>
                <a:cubicBezTo>
                  <a:pt x="4820707" y="580710"/>
                  <a:pt x="4814097" y="584398"/>
                  <a:pt x="4806998" y="586334"/>
                </a:cubicBezTo>
                <a:cubicBezTo>
                  <a:pt x="4788488" y="591382"/>
                  <a:pt x="4769771" y="595641"/>
                  <a:pt x="4751157" y="600294"/>
                </a:cubicBezTo>
                <a:lnTo>
                  <a:pt x="4723236" y="607274"/>
                </a:lnTo>
                <a:cubicBezTo>
                  <a:pt x="4713929" y="611927"/>
                  <a:pt x="4705059" y="617580"/>
                  <a:pt x="4695316" y="621234"/>
                </a:cubicBezTo>
                <a:cubicBezTo>
                  <a:pt x="4645349" y="639972"/>
                  <a:pt x="4688939" y="613910"/>
                  <a:pt x="4639474" y="642175"/>
                </a:cubicBezTo>
                <a:cubicBezTo>
                  <a:pt x="4632190" y="646337"/>
                  <a:pt x="4625085" y="650894"/>
                  <a:pt x="4618534" y="656135"/>
                </a:cubicBezTo>
                <a:cubicBezTo>
                  <a:pt x="4613395" y="660246"/>
                  <a:pt x="4610050" y="666445"/>
                  <a:pt x="4604574" y="670096"/>
                </a:cubicBezTo>
                <a:cubicBezTo>
                  <a:pt x="4582374" y="684896"/>
                  <a:pt x="4565931" y="685927"/>
                  <a:pt x="4541752" y="698016"/>
                </a:cubicBezTo>
                <a:cubicBezTo>
                  <a:pt x="4491382" y="723201"/>
                  <a:pt x="4554081" y="701461"/>
                  <a:pt x="4492891" y="725937"/>
                </a:cubicBezTo>
                <a:cubicBezTo>
                  <a:pt x="4457470" y="740106"/>
                  <a:pt x="4451158" y="739867"/>
                  <a:pt x="4416110" y="746877"/>
                </a:cubicBezTo>
                <a:cubicBezTo>
                  <a:pt x="4374229" y="744550"/>
                  <a:pt x="4332240" y="743694"/>
                  <a:pt x="4290467" y="739897"/>
                </a:cubicBezTo>
                <a:cubicBezTo>
                  <a:pt x="4278414" y="738801"/>
                  <a:pt x="4254003" y="730069"/>
                  <a:pt x="4241606" y="725937"/>
                </a:cubicBezTo>
                <a:cubicBezTo>
                  <a:pt x="4239279" y="718957"/>
                  <a:pt x="4239222" y="710742"/>
                  <a:pt x="4234626" y="704996"/>
                </a:cubicBezTo>
                <a:cubicBezTo>
                  <a:pt x="4200821" y="662740"/>
                  <a:pt x="4217998" y="734564"/>
                  <a:pt x="4178784" y="656135"/>
                </a:cubicBezTo>
                <a:cubicBezTo>
                  <a:pt x="4174131" y="646828"/>
                  <a:pt x="4168923" y="637779"/>
                  <a:pt x="4164824" y="628215"/>
                </a:cubicBezTo>
                <a:cubicBezTo>
                  <a:pt x="4152915" y="600426"/>
                  <a:pt x="4164521" y="612130"/>
                  <a:pt x="4143884" y="586334"/>
                </a:cubicBezTo>
                <a:cubicBezTo>
                  <a:pt x="4139773" y="581195"/>
                  <a:pt x="4133872" y="577638"/>
                  <a:pt x="4129923" y="572373"/>
                </a:cubicBezTo>
                <a:cubicBezTo>
                  <a:pt x="4119856" y="558950"/>
                  <a:pt x="4111310" y="544452"/>
                  <a:pt x="4102003" y="530492"/>
                </a:cubicBezTo>
                <a:lnTo>
                  <a:pt x="4088042" y="509552"/>
                </a:lnTo>
                <a:cubicBezTo>
                  <a:pt x="4074723" y="456273"/>
                  <a:pt x="4090310" y="507105"/>
                  <a:pt x="4060122" y="446731"/>
                </a:cubicBezTo>
                <a:cubicBezTo>
                  <a:pt x="4054518" y="435524"/>
                  <a:pt x="4050561" y="423562"/>
                  <a:pt x="4046161" y="411830"/>
                </a:cubicBezTo>
                <a:cubicBezTo>
                  <a:pt x="4043577" y="404941"/>
                  <a:pt x="4042754" y="397321"/>
                  <a:pt x="4039181" y="390889"/>
                </a:cubicBezTo>
                <a:cubicBezTo>
                  <a:pt x="4031033" y="376222"/>
                  <a:pt x="4020568" y="362968"/>
                  <a:pt x="4011261" y="349008"/>
                </a:cubicBezTo>
                <a:lnTo>
                  <a:pt x="3997300" y="328068"/>
                </a:lnTo>
                <a:cubicBezTo>
                  <a:pt x="3983712" y="287304"/>
                  <a:pt x="4000951" y="324738"/>
                  <a:pt x="3969380" y="293167"/>
                </a:cubicBezTo>
                <a:cubicBezTo>
                  <a:pt x="3963448" y="287235"/>
                  <a:pt x="3961788" y="277687"/>
                  <a:pt x="3955419" y="272227"/>
                </a:cubicBezTo>
                <a:cubicBezTo>
                  <a:pt x="3917588" y="239800"/>
                  <a:pt x="3897839" y="249224"/>
                  <a:pt x="3843737" y="244306"/>
                </a:cubicBezTo>
                <a:lnTo>
                  <a:pt x="3808836" y="237326"/>
                </a:lnTo>
                <a:cubicBezTo>
                  <a:pt x="3794911" y="234794"/>
                  <a:pt x="3780833" y="233122"/>
                  <a:pt x="3766955" y="230346"/>
                </a:cubicBezTo>
                <a:cubicBezTo>
                  <a:pt x="3757548" y="228465"/>
                  <a:pt x="3748342" y="225693"/>
                  <a:pt x="3739035" y="223366"/>
                </a:cubicBezTo>
                <a:lnTo>
                  <a:pt x="3494729" y="237326"/>
                </a:lnTo>
                <a:cubicBezTo>
                  <a:pt x="3482899" y="238213"/>
                  <a:pt x="3470629" y="239397"/>
                  <a:pt x="3459829" y="244306"/>
                </a:cubicBezTo>
                <a:cubicBezTo>
                  <a:pt x="3327836" y="304304"/>
                  <a:pt x="3470698" y="254645"/>
                  <a:pt x="3397007" y="279207"/>
                </a:cubicBezTo>
                <a:cubicBezTo>
                  <a:pt x="3383047" y="288514"/>
                  <a:pt x="3371043" y="301822"/>
                  <a:pt x="3355126" y="307128"/>
                </a:cubicBezTo>
                <a:cubicBezTo>
                  <a:pt x="3348146" y="309455"/>
                  <a:pt x="3341017" y="311376"/>
                  <a:pt x="3334186" y="314108"/>
                </a:cubicBezTo>
                <a:cubicBezTo>
                  <a:pt x="3317734" y="320689"/>
                  <a:pt x="3302135" y="329445"/>
                  <a:pt x="3285325" y="335048"/>
                </a:cubicBezTo>
                <a:cubicBezTo>
                  <a:pt x="3274070" y="338800"/>
                  <a:pt x="3261934" y="339151"/>
                  <a:pt x="3250424" y="342028"/>
                </a:cubicBezTo>
                <a:cubicBezTo>
                  <a:pt x="3243286" y="343812"/>
                  <a:pt x="3236723" y="347692"/>
                  <a:pt x="3229484" y="349008"/>
                </a:cubicBezTo>
                <a:cubicBezTo>
                  <a:pt x="3211028" y="352364"/>
                  <a:pt x="3192146" y="352905"/>
                  <a:pt x="3173642" y="355989"/>
                </a:cubicBezTo>
                <a:cubicBezTo>
                  <a:pt x="3164179" y="357566"/>
                  <a:pt x="3155231" y="361701"/>
                  <a:pt x="3145722" y="362969"/>
                </a:cubicBezTo>
                <a:cubicBezTo>
                  <a:pt x="3120248" y="366365"/>
                  <a:pt x="3094534" y="367622"/>
                  <a:pt x="3068940" y="369949"/>
                </a:cubicBezTo>
                <a:cubicBezTo>
                  <a:pt x="3017752" y="367622"/>
                  <a:pt x="2966454" y="367055"/>
                  <a:pt x="2915377" y="362969"/>
                </a:cubicBezTo>
                <a:cubicBezTo>
                  <a:pt x="2889958" y="360936"/>
                  <a:pt x="2889953" y="346767"/>
                  <a:pt x="2866516" y="335048"/>
                </a:cubicBezTo>
                <a:cubicBezTo>
                  <a:pt x="2857935" y="330758"/>
                  <a:pt x="2847960" y="330149"/>
                  <a:pt x="2838595" y="328068"/>
                </a:cubicBezTo>
                <a:cubicBezTo>
                  <a:pt x="2827013" y="325494"/>
                  <a:pt x="2815295" y="323574"/>
                  <a:pt x="2803694" y="321088"/>
                </a:cubicBezTo>
                <a:cubicBezTo>
                  <a:pt x="2750145" y="309613"/>
                  <a:pt x="2697492" y="292980"/>
                  <a:pt x="2643151" y="286187"/>
                </a:cubicBezTo>
                <a:cubicBezTo>
                  <a:pt x="2566403" y="276594"/>
                  <a:pt x="2605954" y="281278"/>
                  <a:pt x="2524488" y="272227"/>
                </a:cubicBezTo>
                <a:cubicBezTo>
                  <a:pt x="2515181" y="269900"/>
                  <a:pt x="2505975" y="267128"/>
                  <a:pt x="2496568" y="265247"/>
                </a:cubicBezTo>
                <a:cubicBezTo>
                  <a:pt x="2482690" y="262471"/>
                  <a:pt x="2468503" y="261337"/>
                  <a:pt x="2454687" y="258267"/>
                </a:cubicBezTo>
                <a:cubicBezTo>
                  <a:pt x="2447504" y="256671"/>
                  <a:pt x="2440856" y="253182"/>
                  <a:pt x="2433746" y="251286"/>
                </a:cubicBezTo>
                <a:cubicBezTo>
                  <a:pt x="2405938" y="243870"/>
                  <a:pt x="2378542" y="233916"/>
                  <a:pt x="2349984" y="230346"/>
                </a:cubicBezTo>
                <a:cubicBezTo>
                  <a:pt x="2270941" y="220466"/>
                  <a:pt x="2312808" y="225233"/>
                  <a:pt x="2224342" y="216386"/>
                </a:cubicBezTo>
                <a:cubicBezTo>
                  <a:pt x="2210382" y="211732"/>
                  <a:pt x="2197063" y="204250"/>
                  <a:pt x="2182461" y="202425"/>
                </a:cubicBezTo>
                <a:lnTo>
                  <a:pt x="2126619" y="195445"/>
                </a:lnTo>
                <a:cubicBezTo>
                  <a:pt x="2112609" y="193444"/>
                  <a:pt x="2098833" y="189746"/>
                  <a:pt x="2084739" y="188465"/>
                </a:cubicBezTo>
                <a:cubicBezTo>
                  <a:pt x="2047592" y="185088"/>
                  <a:pt x="2010284" y="183812"/>
                  <a:pt x="1973056" y="181485"/>
                </a:cubicBezTo>
                <a:lnTo>
                  <a:pt x="1917215" y="174505"/>
                </a:lnTo>
                <a:cubicBezTo>
                  <a:pt x="1896290" y="172043"/>
                  <a:pt x="1875251" y="170505"/>
                  <a:pt x="1854394" y="167525"/>
                </a:cubicBezTo>
                <a:cubicBezTo>
                  <a:pt x="1842649" y="165847"/>
                  <a:pt x="1831285" y="161854"/>
                  <a:pt x="1819493" y="160544"/>
                </a:cubicBezTo>
                <a:cubicBezTo>
                  <a:pt x="1789342" y="157194"/>
                  <a:pt x="1758998" y="155891"/>
                  <a:pt x="1728751" y="153564"/>
                </a:cubicBezTo>
                <a:cubicBezTo>
                  <a:pt x="1565987" y="169840"/>
                  <a:pt x="1760405" y="154397"/>
                  <a:pt x="1463505" y="146584"/>
                </a:cubicBezTo>
                <a:lnTo>
                  <a:pt x="1198259" y="139604"/>
                </a:lnTo>
                <a:cubicBezTo>
                  <a:pt x="1181972" y="137277"/>
                  <a:pt x="1165750" y="134441"/>
                  <a:pt x="1149398" y="132624"/>
                </a:cubicBezTo>
                <a:cubicBezTo>
                  <a:pt x="1123856" y="129786"/>
                  <a:pt x="1098057" y="129279"/>
                  <a:pt x="1072616" y="125644"/>
                </a:cubicBezTo>
                <a:cubicBezTo>
                  <a:pt x="1065332" y="124603"/>
                  <a:pt x="1058891" y="120106"/>
                  <a:pt x="1051676" y="118663"/>
                </a:cubicBezTo>
                <a:cubicBezTo>
                  <a:pt x="1035543" y="115436"/>
                  <a:pt x="1019102" y="114010"/>
                  <a:pt x="1002815" y="111683"/>
                </a:cubicBezTo>
                <a:cubicBezTo>
                  <a:pt x="967914" y="114010"/>
                  <a:pt x="933072" y="119828"/>
                  <a:pt x="898113" y="118663"/>
                </a:cubicBezTo>
                <a:cubicBezTo>
                  <a:pt x="862923" y="117490"/>
                  <a:pt x="828141" y="110491"/>
                  <a:pt x="793410" y="104703"/>
                </a:cubicBezTo>
                <a:cubicBezTo>
                  <a:pt x="786153" y="103493"/>
                  <a:pt x="779685" y="99166"/>
                  <a:pt x="772470" y="97723"/>
                </a:cubicBezTo>
                <a:cubicBezTo>
                  <a:pt x="715657" y="86361"/>
                  <a:pt x="686673" y="83509"/>
                  <a:pt x="632867" y="76783"/>
                </a:cubicBezTo>
                <a:cubicBezTo>
                  <a:pt x="623560" y="74456"/>
                  <a:pt x="614327" y="71812"/>
                  <a:pt x="604946" y="69802"/>
                </a:cubicBezTo>
                <a:cubicBezTo>
                  <a:pt x="581745" y="64830"/>
                  <a:pt x="557655" y="63345"/>
                  <a:pt x="535145" y="55842"/>
                </a:cubicBezTo>
                <a:cubicBezTo>
                  <a:pt x="515188" y="49190"/>
                  <a:pt x="508193" y="46264"/>
                  <a:pt x="486284" y="41882"/>
                </a:cubicBezTo>
                <a:cubicBezTo>
                  <a:pt x="472406" y="39106"/>
                  <a:pt x="458281" y="37678"/>
                  <a:pt x="444403" y="34902"/>
                </a:cubicBezTo>
                <a:cubicBezTo>
                  <a:pt x="434996" y="33020"/>
                  <a:pt x="425706" y="30557"/>
                  <a:pt x="416482" y="27921"/>
                </a:cubicBezTo>
                <a:cubicBezTo>
                  <a:pt x="409408" y="25900"/>
                  <a:pt x="402799" y="22151"/>
                  <a:pt x="395542" y="20941"/>
                </a:cubicBezTo>
                <a:cubicBezTo>
                  <a:pt x="374759" y="17477"/>
                  <a:pt x="353661" y="16288"/>
                  <a:pt x="332720" y="13961"/>
                </a:cubicBezTo>
                <a:cubicBezTo>
                  <a:pt x="325740" y="11634"/>
                  <a:pt x="319135" y="6802"/>
                  <a:pt x="311780" y="6981"/>
                </a:cubicBezTo>
                <a:cubicBezTo>
                  <a:pt x="223269" y="9140"/>
                  <a:pt x="46534" y="20941"/>
                  <a:pt x="46534" y="20941"/>
                </a:cubicBezTo>
                <a:cubicBezTo>
                  <a:pt x="2358" y="28303"/>
                  <a:pt x="9306" y="0"/>
                  <a:pt x="4653" y="2792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1" name="Прямоугольник 160"/>
          <p:cNvSpPr/>
          <p:nvPr/>
        </p:nvSpPr>
        <p:spPr bwMode="auto">
          <a:xfrm>
            <a:off x="1285875" y="3000375"/>
            <a:ext cx="71438" cy="642938"/>
          </a:xfrm>
          <a:prstGeom prst="rect">
            <a:avLst/>
          </a:prstGeom>
          <a:solidFill>
            <a:schemeClr val="accent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174"/>
          <p:cNvGrpSpPr>
            <a:grpSpLocks/>
          </p:cNvGrpSpPr>
          <p:nvPr/>
        </p:nvGrpSpPr>
        <p:grpSpPr bwMode="auto">
          <a:xfrm>
            <a:off x="6429375" y="3429000"/>
            <a:ext cx="561975" cy="1000125"/>
            <a:chOff x="6429388" y="3429000"/>
            <a:chExt cx="561980" cy="1000132"/>
          </a:xfrm>
        </p:grpSpPr>
        <p:cxnSp>
          <p:nvCxnSpPr>
            <p:cNvPr id="98322" name="Прямая соединительная линия 164"/>
            <p:cNvCxnSpPr>
              <a:cxnSpLocks noChangeShapeType="1"/>
            </p:cNvCxnSpPr>
            <p:nvPr/>
          </p:nvCxnSpPr>
          <p:spPr bwMode="auto">
            <a:xfrm rot="16200000" flipH="1">
              <a:off x="6679421" y="4321975"/>
              <a:ext cx="142876" cy="71438"/>
            </a:xfrm>
            <a:prstGeom prst="line">
              <a:avLst/>
            </a:prstGeom>
            <a:noFill/>
            <a:ln w="28575" algn="ctr">
              <a:solidFill>
                <a:srgbClr val="8C641C"/>
              </a:solidFill>
              <a:round/>
              <a:headEnd/>
              <a:tailEnd/>
            </a:ln>
          </p:spPr>
        </p:cxnSp>
        <p:grpSp>
          <p:nvGrpSpPr>
            <p:cNvPr id="3" name="Группа 173"/>
            <p:cNvGrpSpPr>
              <a:grpSpLocks/>
            </p:cNvGrpSpPr>
            <p:nvPr/>
          </p:nvGrpSpPr>
          <p:grpSpPr bwMode="auto">
            <a:xfrm>
              <a:off x="6429388" y="3429000"/>
              <a:ext cx="561980" cy="866780"/>
              <a:chOff x="6429388" y="3429001"/>
              <a:chExt cx="561980" cy="866780"/>
            </a:xfrm>
          </p:grpSpPr>
          <p:cxnSp>
            <p:nvCxnSpPr>
              <p:cNvPr id="98324" name="Прямая соединительная линия 162"/>
              <p:cNvCxnSpPr>
                <a:cxnSpLocks noChangeShapeType="1"/>
              </p:cNvCxnSpPr>
              <p:nvPr/>
            </p:nvCxnSpPr>
            <p:spPr bwMode="auto">
              <a:xfrm rot="5400000">
                <a:off x="6322231" y="3821909"/>
                <a:ext cx="642942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98325" name="Прямая соединительная линия 163"/>
              <p:cNvCxnSpPr>
                <a:cxnSpLocks noChangeShapeType="1"/>
              </p:cNvCxnSpPr>
              <p:nvPr/>
            </p:nvCxnSpPr>
            <p:spPr bwMode="auto">
              <a:xfrm rot="5400000">
                <a:off x="6429388" y="3857628"/>
                <a:ext cx="714380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98326" name="Прямая соединительная линия 168"/>
              <p:cNvCxnSpPr>
                <a:cxnSpLocks noChangeShapeType="1"/>
              </p:cNvCxnSpPr>
              <p:nvPr/>
            </p:nvCxnSpPr>
            <p:spPr bwMode="auto">
              <a:xfrm rot="16200000" flipH="1">
                <a:off x="6607983" y="3464720"/>
                <a:ext cx="142876" cy="71438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98327" name="Прямая соединительная линия 169"/>
              <p:cNvCxnSpPr>
                <a:cxnSpLocks noChangeShapeType="1"/>
              </p:cNvCxnSpPr>
              <p:nvPr/>
            </p:nvCxnSpPr>
            <p:spPr bwMode="auto">
              <a:xfrm flipV="1">
                <a:off x="6858016" y="350043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98328" name="Прямая соединительная линия 171"/>
              <p:cNvCxnSpPr>
                <a:cxnSpLocks noChangeShapeType="1"/>
              </p:cNvCxnSpPr>
              <p:nvPr/>
            </p:nvCxnSpPr>
            <p:spPr bwMode="auto">
              <a:xfrm flipV="1">
                <a:off x="6429388" y="421481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</p:grpSp>
      </p:grpSp>
      <p:sp>
        <p:nvSpPr>
          <p:cNvPr id="98311" name="Полилиния 185"/>
          <p:cNvSpPr>
            <a:spLocks/>
          </p:cNvSpPr>
          <p:nvPr/>
        </p:nvSpPr>
        <p:spPr bwMode="auto">
          <a:xfrm rot="-3227318">
            <a:off x="6119019" y="2537619"/>
            <a:ext cx="2743200" cy="160338"/>
          </a:xfrm>
          <a:custGeom>
            <a:avLst/>
            <a:gdLst>
              <a:gd name="T0" fmla="*/ 2147483647 w 909191"/>
              <a:gd name="T1" fmla="*/ 85880 h 163055"/>
              <a:gd name="T2" fmla="*/ 2147483647 w 909191"/>
              <a:gd name="T3" fmla="*/ 82767 h 163055"/>
              <a:gd name="T4" fmla="*/ 2147483647 w 909191"/>
              <a:gd name="T5" fmla="*/ 64072 h 163055"/>
              <a:gd name="T6" fmla="*/ 2147483647 w 909191"/>
              <a:gd name="T7" fmla="*/ 54724 h 163055"/>
              <a:gd name="T8" fmla="*/ 2147483647 w 909191"/>
              <a:gd name="T9" fmla="*/ 48493 h 163055"/>
              <a:gd name="T10" fmla="*/ 2147483647 w 909191"/>
              <a:gd name="T11" fmla="*/ 42262 h 163055"/>
              <a:gd name="T12" fmla="*/ 2147483647 w 909191"/>
              <a:gd name="T13" fmla="*/ 39146 h 163055"/>
              <a:gd name="T14" fmla="*/ 2147483647 w 909191"/>
              <a:gd name="T15" fmla="*/ 32914 h 163055"/>
              <a:gd name="T16" fmla="*/ 2147483647 w 909191"/>
              <a:gd name="T17" fmla="*/ 29800 h 163055"/>
              <a:gd name="T18" fmla="*/ 2147483647 w 909191"/>
              <a:gd name="T19" fmla="*/ 26682 h 163055"/>
              <a:gd name="T20" fmla="*/ 2147483647 w 909191"/>
              <a:gd name="T21" fmla="*/ 20453 h 163055"/>
              <a:gd name="T22" fmla="*/ 2147483647 w 909191"/>
              <a:gd name="T23" fmla="*/ 17336 h 163055"/>
              <a:gd name="T24" fmla="*/ 2147483647 w 909191"/>
              <a:gd name="T25" fmla="*/ 11106 h 163055"/>
              <a:gd name="T26" fmla="*/ 2147483647 w 909191"/>
              <a:gd name="T27" fmla="*/ 7991 h 163055"/>
              <a:gd name="T28" fmla="*/ 2147483647 w 909191"/>
              <a:gd name="T29" fmla="*/ 11106 h 163055"/>
              <a:gd name="T30" fmla="*/ 2147483647 w 909191"/>
              <a:gd name="T31" fmla="*/ 54724 h 163055"/>
              <a:gd name="T32" fmla="*/ 2147483647 w 909191"/>
              <a:gd name="T33" fmla="*/ 54724 h 163055"/>
              <a:gd name="T34" fmla="*/ 2147483647 w 909191"/>
              <a:gd name="T35" fmla="*/ 57841 h 163055"/>
              <a:gd name="T36" fmla="*/ 2147483647 w 909191"/>
              <a:gd name="T37" fmla="*/ 60956 h 163055"/>
              <a:gd name="T38" fmla="*/ 2147483647 w 909191"/>
              <a:gd name="T39" fmla="*/ 73419 h 163055"/>
              <a:gd name="T40" fmla="*/ 2147483647 w 909191"/>
              <a:gd name="T41" fmla="*/ 79648 h 163055"/>
              <a:gd name="T42" fmla="*/ 2147483647 w 909191"/>
              <a:gd name="T43" fmla="*/ 88997 h 163055"/>
              <a:gd name="T44" fmla="*/ 2147483647 w 909191"/>
              <a:gd name="T45" fmla="*/ 98344 h 163055"/>
              <a:gd name="T46" fmla="*/ 2147483647 w 909191"/>
              <a:gd name="T47" fmla="*/ 104576 h 163055"/>
              <a:gd name="T48" fmla="*/ 2147483647 w 909191"/>
              <a:gd name="T49" fmla="*/ 107690 h 163055"/>
              <a:gd name="T50" fmla="*/ 2147483647 w 909191"/>
              <a:gd name="T51" fmla="*/ 117036 h 163055"/>
              <a:gd name="T52" fmla="*/ 2147483647 w 909191"/>
              <a:gd name="T53" fmla="*/ 132616 h 163055"/>
              <a:gd name="T54" fmla="*/ 2147483647 w 909191"/>
              <a:gd name="T55" fmla="*/ 123269 h 163055"/>
              <a:gd name="T56" fmla="*/ 2147483647 w 909191"/>
              <a:gd name="T57" fmla="*/ 113922 h 163055"/>
              <a:gd name="T58" fmla="*/ 2147483647 w 909191"/>
              <a:gd name="T59" fmla="*/ 104576 h 163055"/>
              <a:gd name="T60" fmla="*/ 2147483647 w 909191"/>
              <a:gd name="T61" fmla="*/ 85880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8312" name="Полилиния 186"/>
          <p:cNvSpPr>
            <a:spLocks/>
          </p:cNvSpPr>
          <p:nvPr/>
        </p:nvSpPr>
        <p:spPr bwMode="auto">
          <a:xfrm rot="9022679">
            <a:off x="5713413" y="4256088"/>
            <a:ext cx="1112837" cy="288925"/>
          </a:xfrm>
          <a:custGeom>
            <a:avLst/>
            <a:gdLst>
              <a:gd name="T0" fmla="*/ 50215 w 909191"/>
              <a:gd name="T1" fmla="*/ 100774563 h 163055"/>
              <a:gd name="T2" fmla="*/ 394573 w 909191"/>
              <a:gd name="T3" fmla="*/ 97118284 h 163055"/>
              <a:gd name="T4" fmla="*/ 825008 w 909191"/>
              <a:gd name="T5" fmla="*/ 75182709 h 163055"/>
              <a:gd name="T6" fmla="*/ 1083279 w 909191"/>
              <a:gd name="T7" fmla="*/ 64215290 h 163055"/>
              <a:gd name="T8" fmla="*/ 1341537 w 909191"/>
              <a:gd name="T9" fmla="*/ 56903200 h 163055"/>
              <a:gd name="T10" fmla="*/ 1470666 w 909191"/>
              <a:gd name="T11" fmla="*/ 49591323 h 163055"/>
              <a:gd name="T12" fmla="*/ 1815023 w 909191"/>
              <a:gd name="T13" fmla="*/ 45934987 h 163055"/>
              <a:gd name="T14" fmla="*/ 2073284 w 909191"/>
              <a:gd name="T15" fmla="*/ 38623790 h 163055"/>
              <a:gd name="T16" fmla="*/ 2202424 w 909191"/>
              <a:gd name="T17" fmla="*/ 34967455 h 163055"/>
              <a:gd name="T18" fmla="*/ 2460684 w 909191"/>
              <a:gd name="T19" fmla="*/ 31311771 h 163055"/>
              <a:gd name="T20" fmla="*/ 2891124 w 909191"/>
              <a:gd name="T21" fmla="*/ 23999887 h 163055"/>
              <a:gd name="T22" fmla="*/ 6377668 w 909191"/>
              <a:gd name="T23" fmla="*/ 20343523 h 163055"/>
              <a:gd name="T24" fmla="*/ 8099433 w 909191"/>
              <a:gd name="T25" fmla="*/ 13031982 h 163055"/>
              <a:gd name="T26" fmla="*/ 8917257 w 909191"/>
              <a:gd name="T27" fmla="*/ 9376008 h 163055"/>
              <a:gd name="T28" fmla="*/ 9692039 w 909191"/>
              <a:gd name="T29" fmla="*/ 13031982 h 163055"/>
              <a:gd name="T30" fmla="*/ 9605964 w 909191"/>
              <a:gd name="T31" fmla="*/ 64215290 h 163055"/>
              <a:gd name="T32" fmla="*/ 5129397 w 909191"/>
              <a:gd name="T33" fmla="*/ 64215290 h 163055"/>
              <a:gd name="T34" fmla="*/ 4268526 w 909191"/>
              <a:gd name="T35" fmla="*/ 67870888 h 163055"/>
              <a:gd name="T36" fmla="*/ 2159369 w 909191"/>
              <a:gd name="T37" fmla="*/ 71526600 h 163055"/>
              <a:gd name="T38" fmla="*/ 1901112 w 909191"/>
              <a:gd name="T39" fmla="*/ 86150525 h 163055"/>
              <a:gd name="T40" fmla="*/ 1642848 w 909191"/>
              <a:gd name="T41" fmla="*/ 93462686 h 163055"/>
              <a:gd name="T42" fmla="*/ 1341537 w 909191"/>
              <a:gd name="T43" fmla="*/ 104430275 h 163055"/>
              <a:gd name="T44" fmla="*/ 1083279 w 909191"/>
              <a:gd name="T45" fmla="*/ 115397807 h 163055"/>
              <a:gd name="T46" fmla="*/ 954134 w 909191"/>
              <a:gd name="T47" fmla="*/ 122709883 h 163055"/>
              <a:gd name="T48" fmla="*/ 825008 w 909191"/>
              <a:gd name="T49" fmla="*/ 126366049 h 163055"/>
              <a:gd name="T50" fmla="*/ 566756 w 909191"/>
              <a:gd name="T51" fmla="*/ 137333751 h 163055"/>
              <a:gd name="T52" fmla="*/ 308484 w 909191"/>
              <a:gd name="T53" fmla="*/ 155612991 h 163055"/>
              <a:gd name="T54" fmla="*/ 222401 w 909191"/>
              <a:gd name="T55" fmla="*/ 144645515 h 163055"/>
              <a:gd name="T56" fmla="*/ 179352 w 909191"/>
              <a:gd name="T57" fmla="*/ 133678039 h 163055"/>
              <a:gd name="T58" fmla="*/ 93260 w 909191"/>
              <a:gd name="T59" fmla="*/ 122709883 h 163055"/>
              <a:gd name="T60" fmla="*/ 50215 w 909191"/>
              <a:gd name="T61" fmla="*/ 100774563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8" name="Полилиния 187"/>
          <p:cNvSpPr/>
          <p:nvPr/>
        </p:nvSpPr>
        <p:spPr bwMode="auto">
          <a:xfrm>
            <a:off x="225425" y="1444625"/>
            <a:ext cx="1093788" cy="3914775"/>
          </a:xfrm>
          <a:custGeom>
            <a:avLst/>
            <a:gdLst>
              <a:gd name="connsiteX0" fmla="*/ 1083733 w 1092653"/>
              <a:gd name="connsiteY0" fmla="*/ 1580444 h 3914704"/>
              <a:gd name="connsiteX1" fmla="*/ 1061155 w 1092653"/>
              <a:gd name="connsiteY1" fmla="*/ 1490133 h 3914704"/>
              <a:gd name="connsiteX2" fmla="*/ 1004711 w 1092653"/>
              <a:gd name="connsiteY2" fmla="*/ 1433689 h 3914704"/>
              <a:gd name="connsiteX3" fmla="*/ 993422 w 1092653"/>
              <a:gd name="connsiteY3" fmla="*/ 1399822 h 3914704"/>
              <a:gd name="connsiteX4" fmla="*/ 982133 w 1092653"/>
              <a:gd name="connsiteY4" fmla="*/ 1343378 h 3914704"/>
              <a:gd name="connsiteX5" fmla="*/ 925689 w 1092653"/>
              <a:gd name="connsiteY5" fmla="*/ 1219200 h 3914704"/>
              <a:gd name="connsiteX6" fmla="*/ 857955 w 1092653"/>
              <a:gd name="connsiteY6" fmla="*/ 1117600 h 3914704"/>
              <a:gd name="connsiteX7" fmla="*/ 824089 w 1092653"/>
              <a:gd name="connsiteY7" fmla="*/ 1016000 h 3914704"/>
              <a:gd name="connsiteX8" fmla="*/ 812800 w 1092653"/>
              <a:gd name="connsiteY8" fmla="*/ 982133 h 3914704"/>
              <a:gd name="connsiteX9" fmla="*/ 801511 w 1092653"/>
              <a:gd name="connsiteY9" fmla="*/ 880533 h 3914704"/>
              <a:gd name="connsiteX10" fmla="*/ 790222 w 1092653"/>
              <a:gd name="connsiteY10" fmla="*/ 846666 h 3914704"/>
              <a:gd name="connsiteX11" fmla="*/ 756355 w 1092653"/>
              <a:gd name="connsiteY11" fmla="*/ 756355 h 3914704"/>
              <a:gd name="connsiteX12" fmla="*/ 745066 w 1092653"/>
              <a:gd name="connsiteY12" fmla="*/ 699911 h 3914704"/>
              <a:gd name="connsiteX13" fmla="*/ 722489 w 1092653"/>
              <a:gd name="connsiteY13" fmla="*/ 620889 h 3914704"/>
              <a:gd name="connsiteX14" fmla="*/ 688622 w 1092653"/>
              <a:gd name="connsiteY14" fmla="*/ 530578 h 3914704"/>
              <a:gd name="connsiteX15" fmla="*/ 632178 w 1092653"/>
              <a:gd name="connsiteY15" fmla="*/ 440266 h 3914704"/>
              <a:gd name="connsiteX16" fmla="*/ 587022 w 1092653"/>
              <a:gd name="connsiteY16" fmla="*/ 361244 h 3914704"/>
              <a:gd name="connsiteX17" fmla="*/ 564444 w 1092653"/>
              <a:gd name="connsiteY17" fmla="*/ 316089 h 3914704"/>
              <a:gd name="connsiteX18" fmla="*/ 485422 w 1092653"/>
              <a:gd name="connsiteY18" fmla="*/ 225778 h 3914704"/>
              <a:gd name="connsiteX19" fmla="*/ 451555 w 1092653"/>
              <a:gd name="connsiteY19" fmla="*/ 180622 h 3914704"/>
              <a:gd name="connsiteX20" fmla="*/ 406400 w 1092653"/>
              <a:gd name="connsiteY20" fmla="*/ 135466 h 3914704"/>
              <a:gd name="connsiteX21" fmla="*/ 383822 w 1092653"/>
              <a:gd name="connsiteY21" fmla="*/ 101600 h 3914704"/>
              <a:gd name="connsiteX22" fmla="*/ 225778 w 1092653"/>
              <a:gd name="connsiteY22" fmla="*/ 67733 h 3914704"/>
              <a:gd name="connsiteX23" fmla="*/ 191911 w 1092653"/>
              <a:gd name="connsiteY23" fmla="*/ 33866 h 3914704"/>
              <a:gd name="connsiteX24" fmla="*/ 112889 w 1092653"/>
              <a:gd name="connsiteY24" fmla="*/ 11289 h 3914704"/>
              <a:gd name="connsiteX25" fmla="*/ 79022 w 1092653"/>
              <a:gd name="connsiteY25" fmla="*/ 0 h 3914704"/>
              <a:gd name="connsiteX26" fmla="*/ 56444 w 1092653"/>
              <a:gd name="connsiteY26" fmla="*/ 112889 h 3914704"/>
              <a:gd name="connsiteX27" fmla="*/ 45155 w 1092653"/>
              <a:gd name="connsiteY27" fmla="*/ 169333 h 3914704"/>
              <a:gd name="connsiteX28" fmla="*/ 22578 w 1092653"/>
              <a:gd name="connsiteY28" fmla="*/ 259644 h 3914704"/>
              <a:gd name="connsiteX29" fmla="*/ 11289 w 1092653"/>
              <a:gd name="connsiteY29" fmla="*/ 428978 h 3914704"/>
              <a:gd name="connsiteX30" fmla="*/ 0 w 1092653"/>
              <a:gd name="connsiteY30" fmla="*/ 519289 h 3914704"/>
              <a:gd name="connsiteX31" fmla="*/ 11289 w 1092653"/>
              <a:gd name="connsiteY31" fmla="*/ 869244 h 3914704"/>
              <a:gd name="connsiteX32" fmla="*/ 33866 w 1092653"/>
              <a:gd name="connsiteY32" fmla="*/ 959555 h 3914704"/>
              <a:gd name="connsiteX33" fmla="*/ 56444 w 1092653"/>
              <a:gd name="connsiteY33" fmla="*/ 1049866 h 3914704"/>
              <a:gd name="connsiteX34" fmla="*/ 90311 w 1092653"/>
              <a:gd name="connsiteY34" fmla="*/ 1128889 h 3914704"/>
              <a:gd name="connsiteX35" fmla="*/ 124178 w 1092653"/>
              <a:gd name="connsiteY35" fmla="*/ 1343378 h 3914704"/>
              <a:gd name="connsiteX36" fmla="*/ 124178 w 1092653"/>
              <a:gd name="connsiteY36" fmla="*/ 1659466 h 3914704"/>
              <a:gd name="connsiteX37" fmla="*/ 135466 w 1092653"/>
              <a:gd name="connsiteY37" fmla="*/ 2325511 h 3914704"/>
              <a:gd name="connsiteX38" fmla="*/ 124178 w 1092653"/>
              <a:gd name="connsiteY38" fmla="*/ 3601155 h 3914704"/>
              <a:gd name="connsiteX39" fmla="*/ 135466 w 1092653"/>
              <a:gd name="connsiteY39" fmla="*/ 3804355 h 3914704"/>
              <a:gd name="connsiteX40" fmla="*/ 259644 w 1092653"/>
              <a:gd name="connsiteY40" fmla="*/ 3872089 h 3914704"/>
              <a:gd name="connsiteX41" fmla="*/ 293511 w 1092653"/>
              <a:gd name="connsiteY41" fmla="*/ 3905955 h 3914704"/>
              <a:gd name="connsiteX42" fmla="*/ 474133 w 1092653"/>
              <a:gd name="connsiteY42" fmla="*/ 3883378 h 3914704"/>
              <a:gd name="connsiteX43" fmla="*/ 519289 w 1092653"/>
              <a:gd name="connsiteY43" fmla="*/ 3860800 h 3914704"/>
              <a:gd name="connsiteX44" fmla="*/ 553155 w 1092653"/>
              <a:gd name="connsiteY44" fmla="*/ 3849511 h 3914704"/>
              <a:gd name="connsiteX45" fmla="*/ 587022 w 1092653"/>
              <a:gd name="connsiteY45" fmla="*/ 3815644 h 3914704"/>
              <a:gd name="connsiteX46" fmla="*/ 620889 w 1092653"/>
              <a:gd name="connsiteY46" fmla="*/ 3793066 h 3914704"/>
              <a:gd name="connsiteX47" fmla="*/ 688622 w 1092653"/>
              <a:gd name="connsiteY47" fmla="*/ 3725333 h 3914704"/>
              <a:gd name="connsiteX48" fmla="*/ 722489 w 1092653"/>
              <a:gd name="connsiteY48" fmla="*/ 3691466 h 3914704"/>
              <a:gd name="connsiteX49" fmla="*/ 767644 w 1092653"/>
              <a:gd name="connsiteY49" fmla="*/ 3623733 h 3914704"/>
              <a:gd name="connsiteX50" fmla="*/ 778933 w 1092653"/>
              <a:gd name="connsiteY50" fmla="*/ 3578578 h 3914704"/>
              <a:gd name="connsiteX51" fmla="*/ 801511 w 1092653"/>
              <a:gd name="connsiteY51" fmla="*/ 3544711 h 3914704"/>
              <a:gd name="connsiteX52" fmla="*/ 857955 w 1092653"/>
              <a:gd name="connsiteY52" fmla="*/ 3431822 h 3914704"/>
              <a:gd name="connsiteX53" fmla="*/ 914400 w 1092653"/>
              <a:gd name="connsiteY53" fmla="*/ 3285066 h 3914704"/>
              <a:gd name="connsiteX54" fmla="*/ 925689 w 1092653"/>
              <a:gd name="connsiteY54" fmla="*/ 3251200 h 3914704"/>
              <a:gd name="connsiteX55" fmla="*/ 959555 w 1092653"/>
              <a:gd name="connsiteY55" fmla="*/ 3206044 h 3914704"/>
              <a:gd name="connsiteX56" fmla="*/ 970844 w 1092653"/>
              <a:gd name="connsiteY56" fmla="*/ 3149600 h 3914704"/>
              <a:gd name="connsiteX57" fmla="*/ 982133 w 1092653"/>
              <a:gd name="connsiteY57" fmla="*/ 3115733 h 3914704"/>
              <a:gd name="connsiteX58" fmla="*/ 993422 w 1092653"/>
              <a:gd name="connsiteY58" fmla="*/ 3036711 h 3914704"/>
              <a:gd name="connsiteX59" fmla="*/ 1016000 w 1092653"/>
              <a:gd name="connsiteY59" fmla="*/ 2686755 h 3914704"/>
              <a:gd name="connsiteX60" fmla="*/ 1027289 w 1092653"/>
              <a:gd name="connsiteY60" fmla="*/ 2291644 h 3914704"/>
              <a:gd name="connsiteX61" fmla="*/ 1061155 w 1092653"/>
              <a:gd name="connsiteY61" fmla="*/ 2190044 h 3914704"/>
              <a:gd name="connsiteX62" fmla="*/ 1072444 w 1092653"/>
              <a:gd name="connsiteY62" fmla="*/ 2156178 h 3914704"/>
              <a:gd name="connsiteX63" fmla="*/ 1083733 w 1092653"/>
              <a:gd name="connsiteY63" fmla="*/ 1580444 h 3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92653" h="3914704">
                <a:moveTo>
                  <a:pt x="1083733" y="1580444"/>
                </a:moveTo>
                <a:cubicBezTo>
                  <a:pt x="1081852" y="1469437"/>
                  <a:pt x="1070622" y="1502756"/>
                  <a:pt x="1061155" y="1490133"/>
                </a:cubicBezTo>
                <a:cubicBezTo>
                  <a:pt x="1045190" y="1468847"/>
                  <a:pt x="1023526" y="1452504"/>
                  <a:pt x="1004711" y="1433689"/>
                </a:cubicBezTo>
                <a:cubicBezTo>
                  <a:pt x="1000948" y="1422400"/>
                  <a:pt x="996308" y="1411366"/>
                  <a:pt x="993422" y="1399822"/>
                </a:cubicBezTo>
                <a:cubicBezTo>
                  <a:pt x="988768" y="1381208"/>
                  <a:pt x="988870" y="1361344"/>
                  <a:pt x="982133" y="1343378"/>
                </a:cubicBezTo>
                <a:cubicBezTo>
                  <a:pt x="966168" y="1300805"/>
                  <a:pt x="947601" y="1259040"/>
                  <a:pt x="925689" y="1219200"/>
                </a:cubicBezTo>
                <a:cubicBezTo>
                  <a:pt x="906074" y="1183536"/>
                  <a:pt x="857955" y="1117600"/>
                  <a:pt x="857955" y="1117600"/>
                </a:cubicBezTo>
                <a:lnTo>
                  <a:pt x="824089" y="1016000"/>
                </a:lnTo>
                <a:lnTo>
                  <a:pt x="812800" y="982133"/>
                </a:lnTo>
                <a:cubicBezTo>
                  <a:pt x="809037" y="948266"/>
                  <a:pt x="807113" y="914144"/>
                  <a:pt x="801511" y="880533"/>
                </a:cubicBezTo>
                <a:cubicBezTo>
                  <a:pt x="799555" y="868795"/>
                  <a:pt x="794400" y="857808"/>
                  <a:pt x="790222" y="846666"/>
                </a:cubicBezTo>
                <a:cubicBezTo>
                  <a:pt x="782451" y="825944"/>
                  <a:pt x="762762" y="781981"/>
                  <a:pt x="756355" y="756355"/>
                </a:cubicBezTo>
                <a:cubicBezTo>
                  <a:pt x="751701" y="737741"/>
                  <a:pt x="749228" y="718641"/>
                  <a:pt x="745066" y="699911"/>
                </a:cubicBezTo>
                <a:cubicBezTo>
                  <a:pt x="727418" y="620491"/>
                  <a:pt x="741349" y="686899"/>
                  <a:pt x="722489" y="620889"/>
                </a:cubicBezTo>
                <a:cubicBezTo>
                  <a:pt x="685825" y="492566"/>
                  <a:pt x="741235" y="662109"/>
                  <a:pt x="688622" y="530578"/>
                </a:cubicBezTo>
                <a:cubicBezTo>
                  <a:pt x="654425" y="445087"/>
                  <a:pt x="690024" y="478831"/>
                  <a:pt x="632178" y="440266"/>
                </a:cubicBezTo>
                <a:cubicBezTo>
                  <a:pt x="610313" y="352809"/>
                  <a:pt x="638758" y="433673"/>
                  <a:pt x="587022" y="361244"/>
                </a:cubicBezTo>
                <a:cubicBezTo>
                  <a:pt x="577241" y="347550"/>
                  <a:pt x="573779" y="330091"/>
                  <a:pt x="564444" y="316089"/>
                </a:cubicBezTo>
                <a:cubicBezTo>
                  <a:pt x="512241" y="237784"/>
                  <a:pt x="534389" y="282905"/>
                  <a:pt x="485422" y="225778"/>
                </a:cubicBezTo>
                <a:cubicBezTo>
                  <a:pt x="473177" y="211493"/>
                  <a:pt x="463945" y="194782"/>
                  <a:pt x="451555" y="180622"/>
                </a:cubicBezTo>
                <a:cubicBezTo>
                  <a:pt x="437538" y="164602"/>
                  <a:pt x="420253" y="151628"/>
                  <a:pt x="406400" y="135466"/>
                </a:cubicBezTo>
                <a:cubicBezTo>
                  <a:pt x="397570" y="125165"/>
                  <a:pt x="395327" y="108791"/>
                  <a:pt x="383822" y="101600"/>
                </a:cubicBezTo>
                <a:cubicBezTo>
                  <a:pt x="343607" y="76466"/>
                  <a:pt x="267937" y="73003"/>
                  <a:pt x="225778" y="67733"/>
                </a:cubicBezTo>
                <a:cubicBezTo>
                  <a:pt x="214489" y="56444"/>
                  <a:pt x="206191" y="41006"/>
                  <a:pt x="191911" y="33866"/>
                </a:cubicBezTo>
                <a:cubicBezTo>
                  <a:pt x="167408" y="21615"/>
                  <a:pt x="139128" y="19161"/>
                  <a:pt x="112889" y="11289"/>
                </a:cubicBezTo>
                <a:cubicBezTo>
                  <a:pt x="101491" y="7870"/>
                  <a:pt x="90311" y="3763"/>
                  <a:pt x="79022" y="0"/>
                </a:cubicBezTo>
                <a:cubicBezTo>
                  <a:pt x="56901" y="132722"/>
                  <a:pt x="78898" y="11849"/>
                  <a:pt x="56444" y="112889"/>
                </a:cubicBezTo>
                <a:cubicBezTo>
                  <a:pt x="52282" y="131619"/>
                  <a:pt x="49469" y="150637"/>
                  <a:pt x="45155" y="169333"/>
                </a:cubicBezTo>
                <a:cubicBezTo>
                  <a:pt x="38178" y="199568"/>
                  <a:pt x="22578" y="259644"/>
                  <a:pt x="22578" y="259644"/>
                </a:cubicBezTo>
                <a:cubicBezTo>
                  <a:pt x="18815" y="316089"/>
                  <a:pt x="16190" y="372621"/>
                  <a:pt x="11289" y="428978"/>
                </a:cubicBezTo>
                <a:cubicBezTo>
                  <a:pt x="8661" y="459202"/>
                  <a:pt x="0" y="488951"/>
                  <a:pt x="0" y="519289"/>
                </a:cubicBezTo>
                <a:cubicBezTo>
                  <a:pt x="0" y="636001"/>
                  <a:pt x="4815" y="752711"/>
                  <a:pt x="11289" y="869244"/>
                </a:cubicBezTo>
                <a:cubicBezTo>
                  <a:pt x="14261" y="922737"/>
                  <a:pt x="23116" y="916553"/>
                  <a:pt x="33866" y="959555"/>
                </a:cubicBezTo>
                <a:cubicBezTo>
                  <a:pt x="44467" y="1001962"/>
                  <a:pt x="40961" y="1013739"/>
                  <a:pt x="56444" y="1049866"/>
                </a:cubicBezTo>
                <a:cubicBezTo>
                  <a:pt x="70213" y="1081993"/>
                  <a:pt x="83692" y="1095796"/>
                  <a:pt x="90311" y="1128889"/>
                </a:cubicBezTo>
                <a:cubicBezTo>
                  <a:pt x="103788" y="1196273"/>
                  <a:pt x="114248" y="1273865"/>
                  <a:pt x="124178" y="1343378"/>
                </a:cubicBezTo>
                <a:cubicBezTo>
                  <a:pt x="82554" y="1468247"/>
                  <a:pt x="116858" y="1352020"/>
                  <a:pt x="124178" y="1659466"/>
                </a:cubicBezTo>
                <a:cubicBezTo>
                  <a:pt x="129463" y="1881450"/>
                  <a:pt x="131703" y="2103496"/>
                  <a:pt x="135466" y="2325511"/>
                </a:cubicBezTo>
                <a:cubicBezTo>
                  <a:pt x="131703" y="2750726"/>
                  <a:pt x="124178" y="3175924"/>
                  <a:pt x="124178" y="3601155"/>
                </a:cubicBezTo>
                <a:cubicBezTo>
                  <a:pt x="124178" y="3668993"/>
                  <a:pt x="114897" y="3739711"/>
                  <a:pt x="135466" y="3804355"/>
                </a:cubicBezTo>
                <a:cubicBezTo>
                  <a:pt x="143690" y="3830203"/>
                  <a:pt x="235037" y="3862246"/>
                  <a:pt x="259644" y="3872089"/>
                </a:cubicBezTo>
                <a:cubicBezTo>
                  <a:pt x="270933" y="3883378"/>
                  <a:pt x="277686" y="3903845"/>
                  <a:pt x="293511" y="3905955"/>
                </a:cubicBezTo>
                <a:cubicBezTo>
                  <a:pt x="359129" y="3914704"/>
                  <a:pt x="414229" y="3898353"/>
                  <a:pt x="474133" y="3883378"/>
                </a:cubicBezTo>
                <a:cubicBezTo>
                  <a:pt x="489185" y="3875852"/>
                  <a:pt x="503821" y="3867429"/>
                  <a:pt x="519289" y="3860800"/>
                </a:cubicBezTo>
                <a:cubicBezTo>
                  <a:pt x="530226" y="3856113"/>
                  <a:pt x="543254" y="3856112"/>
                  <a:pt x="553155" y="3849511"/>
                </a:cubicBezTo>
                <a:cubicBezTo>
                  <a:pt x="566439" y="3840655"/>
                  <a:pt x="574757" y="3825865"/>
                  <a:pt x="587022" y="3815644"/>
                </a:cubicBezTo>
                <a:cubicBezTo>
                  <a:pt x="597445" y="3806958"/>
                  <a:pt x="610748" y="3802080"/>
                  <a:pt x="620889" y="3793066"/>
                </a:cubicBezTo>
                <a:cubicBezTo>
                  <a:pt x="644754" y="3771853"/>
                  <a:pt x="666044" y="3747911"/>
                  <a:pt x="688622" y="3725333"/>
                </a:cubicBezTo>
                <a:cubicBezTo>
                  <a:pt x="699911" y="3714044"/>
                  <a:pt x="713633" y="3704750"/>
                  <a:pt x="722489" y="3691466"/>
                </a:cubicBezTo>
                <a:lnTo>
                  <a:pt x="767644" y="3623733"/>
                </a:lnTo>
                <a:cubicBezTo>
                  <a:pt x="771407" y="3608681"/>
                  <a:pt x="772821" y="3592838"/>
                  <a:pt x="778933" y="3578578"/>
                </a:cubicBezTo>
                <a:cubicBezTo>
                  <a:pt x="784278" y="3566107"/>
                  <a:pt x="796874" y="3557462"/>
                  <a:pt x="801511" y="3544711"/>
                </a:cubicBezTo>
                <a:cubicBezTo>
                  <a:pt x="842901" y="3430890"/>
                  <a:pt x="791484" y="3476137"/>
                  <a:pt x="857955" y="3431822"/>
                </a:cubicBezTo>
                <a:cubicBezTo>
                  <a:pt x="896498" y="3354736"/>
                  <a:pt x="875211" y="3402632"/>
                  <a:pt x="914400" y="3285066"/>
                </a:cubicBezTo>
                <a:cubicBezTo>
                  <a:pt x="918163" y="3273777"/>
                  <a:pt x="918550" y="3260720"/>
                  <a:pt x="925689" y="3251200"/>
                </a:cubicBezTo>
                <a:lnTo>
                  <a:pt x="959555" y="3206044"/>
                </a:lnTo>
                <a:cubicBezTo>
                  <a:pt x="963318" y="3187229"/>
                  <a:pt x="966190" y="3168214"/>
                  <a:pt x="970844" y="3149600"/>
                </a:cubicBezTo>
                <a:cubicBezTo>
                  <a:pt x="973730" y="3138056"/>
                  <a:pt x="979799" y="3127402"/>
                  <a:pt x="982133" y="3115733"/>
                </a:cubicBezTo>
                <a:cubicBezTo>
                  <a:pt x="987351" y="3089642"/>
                  <a:pt x="989659" y="3063052"/>
                  <a:pt x="993422" y="3036711"/>
                </a:cubicBezTo>
                <a:cubicBezTo>
                  <a:pt x="1000381" y="2939285"/>
                  <a:pt x="1012402" y="2780291"/>
                  <a:pt x="1016000" y="2686755"/>
                </a:cubicBezTo>
                <a:cubicBezTo>
                  <a:pt x="1021064" y="2555095"/>
                  <a:pt x="1017674" y="2423050"/>
                  <a:pt x="1027289" y="2291644"/>
                </a:cubicBezTo>
                <a:cubicBezTo>
                  <a:pt x="1027289" y="2291642"/>
                  <a:pt x="1055510" y="2206978"/>
                  <a:pt x="1061155" y="2190044"/>
                </a:cubicBezTo>
                <a:lnTo>
                  <a:pt x="1072444" y="2156178"/>
                </a:lnTo>
                <a:cubicBezTo>
                  <a:pt x="1092653" y="1832841"/>
                  <a:pt x="1085614" y="1691451"/>
                  <a:pt x="1083733" y="158044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8314" name="Прямоугольник 191"/>
          <p:cNvSpPr>
            <a:spLocks noChangeArrowheads="1"/>
          </p:cNvSpPr>
          <p:nvPr/>
        </p:nvSpPr>
        <p:spPr bwMode="auto">
          <a:xfrm>
            <a:off x="55721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8315" name="Прямоугольник 192"/>
          <p:cNvSpPr>
            <a:spLocks noChangeArrowheads="1"/>
          </p:cNvSpPr>
          <p:nvPr/>
        </p:nvSpPr>
        <p:spPr bwMode="auto">
          <a:xfrm>
            <a:off x="585787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8316" name="Прямоугольник 193"/>
          <p:cNvSpPr>
            <a:spLocks noChangeArrowheads="1"/>
          </p:cNvSpPr>
          <p:nvPr/>
        </p:nvSpPr>
        <p:spPr bwMode="auto">
          <a:xfrm>
            <a:off x="61436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8317" name="Прямоугольник 194"/>
          <p:cNvSpPr>
            <a:spLocks noChangeArrowheads="1"/>
          </p:cNvSpPr>
          <p:nvPr/>
        </p:nvSpPr>
        <p:spPr bwMode="auto">
          <a:xfrm>
            <a:off x="571500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8318" name="Прямоугольник 195"/>
          <p:cNvSpPr>
            <a:spLocks noChangeArrowheads="1"/>
          </p:cNvSpPr>
          <p:nvPr/>
        </p:nvSpPr>
        <p:spPr bwMode="auto">
          <a:xfrm>
            <a:off x="600075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8319" name="TextBox 196"/>
          <p:cNvSpPr txBox="1">
            <a:spLocks noChangeArrowheads="1"/>
          </p:cNvSpPr>
          <p:nvPr/>
        </p:nvSpPr>
        <p:spPr bwMode="auto">
          <a:xfrm>
            <a:off x="4214813" y="4857750"/>
            <a:ext cx="1428750" cy="2762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Н.П. Маркино</a:t>
            </a:r>
          </a:p>
        </p:txBody>
      </p:sp>
      <p:sp>
        <p:nvSpPr>
          <p:cNvPr id="98320" name="TextBox 197"/>
          <p:cNvSpPr txBox="1">
            <a:spLocks noChangeArrowheads="1"/>
          </p:cNvSpPr>
          <p:nvPr/>
        </p:nvSpPr>
        <p:spPr bwMode="auto">
          <a:xfrm>
            <a:off x="142875" y="1000125"/>
            <a:ext cx="2500313" cy="46196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ГИДРОУЗЕЛ</a:t>
            </a:r>
          </a:p>
        </p:txBody>
      </p:sp>
      <p:sp>
        <p:nvSpPr>
          <p:cNvPr id="98321" name="TextBox 198"/>
          <p:cNvSpPr txBox="1">
            <a:spLocks noChangeArrowheads="1"/>
          </p:cNvSpPr>
          <p:nvPr/>
        </p:nvSpPr>
        <p:spPr bwMode="auto">
          <a:xfrm>
            <a:off x="7072313" y="3143250"/>
            <a:ext cx="1428750" cy="2762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Мост НД 40/4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99331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pic>
        <p:nvPicPr>
          <p:cNvPr id="2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8563" y="0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TextBox 38"/>
          <p:cNvSpPr txBox="1">
            <a:spLocks noChangeArrowheads="1"/>
          </p:cNvSpPr>
          <p:nvPr/>
        </p:nvSpPr>
        <p:spPr bwMode="auto">
          <a:xfrm>
            <a:off x="8286750" y="5929313"/>
            <a:ext cx="571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1200" b="1">
                <a:solidFill>
                  <a:srgbClr val="009900"/>
                </a:solidFill>
              </a:rPr>
              <a:t>L</a:t>
            </a:r>
            <a:r>
              <a:rPr lang="ru-RU" altLang="ru-RU" sz="1200" b="1">
                <a:solidFill>
                  <a:srgbClr val="009900"/>
                </a:solidFill>
              </a:rPr>
              <a:t>, км</a:t>
            </a:r>
          </a:p>
        </p:txBody>
      </p:sp>
      <p:grpSp>
        <p:nvGrpSpPr>
          <p:cNvPr id="3" name="Группа 55"/>
          <p:cNvGrpSpPr>
            <a:grpSpLocks/>
          </p:cNvGrpSpPr>
          <p:nvPr/>
        </p:nvGrpSpPr>
        <p:grpSpPr bwMode="auto">
          <a:xfrm>
            <a:off x="8215313" y="642938"/>
            <a:ext cx="642937" cy="5214937"/>
            <a:chOff x="8215338" y="642918"/>
            <a:chExt cx="642942" cy="5214974"/>
          </a:xfrm>
        </p:grpSpPr>
        <p:cxnSp>
          <p:nvCxnSpPr>
            <p:cNvPr id="99399" name="Прямая соединительная линия 26"/>
            <p:cNvCxnSpPr>
              <a:cxnSpLocks noChangeShapeType="1"/>
            </p:cNvCxnSpPr>
            <p:nvPr/>
          </p:nvCxnSpPr>
          <p:spPr bwMode="auto">
            <a:xfrm rot="5400000">
              <a:off x="6036479" y="3393281"/>
              <a:ext cx="4929222" cy="0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</p:cxnSp>
        <p:grpSp>
          <p:nvGrpSpPr>
            <p:cNvPr id="4" name="Группа 54"/>
            <p:cNvGrpSpPr>
              <a:grpSpLocks/>
            </p:cNvGrpSpPr>
            <p:nvPr/>
          </p:nvGrpSpPr>
          <p:grpSpPr bwMode="auto">
            <a:xfrm>
              <a:off x="8215338" y="642918"/>
              <a:ext cx="642942" cy="4920469"/>
              <a:chOff x="8215338" y="642918"/>
              <a:chExt cx="642942" cy="4920469"/>
            </a:xfrm>
          </p:grpSpPr>
          <p:sp>
            <p:nvSpPr>
              <p:cNvPr id="99401" name="TextBox 39"/>
              <p:cNvSpPr txBox="1">
                <a:spLocks noChangeArrowheads="1"/>
              </p:cNvSpPr>
              <p:nvPr/>
            </p:nvSpPr>
            <p:spPr bwMode="auto">
              <a:xfrm>
                <a:off x="8572528" y="5286388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2" name="TextBox 40"/>
              <p:cNvSpPr txBox="1">
                <a:spLocks noChangeArrowheads="1"/>
              </p:cNvSpPr>
              <p:nvPr/>
            </p:nvSpPr>
            <p:spPr bwMode="auto">
              <a:xfrm>
                <a:off x="8572528" y="4509323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3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3" name="TextBox 41"/>
              <p:cNvSpPr txBox="1">
                <a:spLocks noChangeArrowheads="1"/>
              </p:cNvSpPr>
              <p:nvPr/>
            </p:nvSpPr>
            <p:spPr bwMode="auto">
              <a:xfrm>
                <a:off x="8572528" y="4143380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4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4" name="TextBox 42"/>
              <p:cNvSpPr txBox="1">
                <a:spLocks noChangeArrowheads="1"/>
              </p:cNvSpPr>
              <p:nvPr/>
            </p:nvSpPr>
            <p:spPr bwMode="auto">
              <a:xfrm>
                <a:off x="8572528" y="4929198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2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5" name="TextBox 43"/>
              <p:cNvSpPr txBox="1">
                <a:spLocks noChangeArrowheads="1"/>
              </p:cNvSpPr>
              <p:nvPr/>
            </p:nvSpPr>
            <p:spPr bwMode="auto">
              <a:xfrm>
                <a:off x="8572528" y="335756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6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6" name="TextBox 44"/>
              <p:cNvSpPr txBox="1">
                <a:spLocks noChangeArrowheads="1"/>
              </p:cNvSpPr>
              <p:nvPr/>
            </p:nvSpPr>
            <p:spPr bwMode="auto">
              <a:xfrm>
                <a:off x="8572528" y="300037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7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7" name="TextBox 45"/>
              <p:cNvSpPr txBox="1">
                <a:spLocks noChangeArrowheads="1"/>
              </p:cNvSpPr>
              <p:nvPr/>
            </p:nvSpPr>
            <p:spPr bwMode="auto">
              <a:xfrm>
                <a:off x="8572528" y="371475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5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8" name="TextBox 46"/>
              <p:cNvSpPr txBox="1">
                <a:spLocks noChangeArrowheads="1"/>
              </p:cNvSpPr>
              <p:nvPr/>
            </p:nvSpPr>
            <p:spPr bwMode="auto">
              <a:xfrm>
                <a:off x="8572528" y="2214554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9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09" name="TextBox 47"/>
              <p:cNvSpPr txBox="1">
                <a:spLocks noChangeArrowheads="1"/>
              </p:cNvSpPr>
              <p:nvPr/>
            </p:nvSpPr>
            <p:spPr bwMode="auto">
              <a:xfrm>
                <a:off x="8572528" y="2571744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8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10" name="TextBox 49"/>
              <p:cNvSpPr txBox="1">
                <a:spLocks noChangeArrowheads="1"/>
              </p:cNvSpPr>
              <p:nvPr/>
            </p:nvSpPr>
            <p:spPr bwMode="auto">
              <a:xfrm>
                <a:off x="8501090" y="1785926"/>
                <a:ext cx="35719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10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11" name="TextBox 50"/>
              <p:cNvSpPr txBox="1">
                <a:spLocks noChangeArrowheads="1"/>
              </p:cNvSpPr>
              <p:nvPr/>
            </p:nvSpPr>
            <p:spPr bwMode="auto">
              <a:xfrm>
                <a:off x="8501090" y="1428736"/>
                <a:ext cx="35719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11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99412" name="TextBox 51"/>
              <p:cNvSpPr txBox="1">
                <a:spLocks noChangeArrowheads="1"/>
              </p:cNvSpPr>
              <p:nvPr/>
            </p:nvSpPr>
            <p:spPr bwMode="auto">
              <a:xfrm>
                <a:off x="8215338" y="642918"/>
                <a:ext cx="57150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t</a:t>
                </a:r>
                <a:r>
                  <a:rPr lang="ru-RU" altLang="ru-RU" sz="1200" b="1">
                    <a:solidFill>
                      <a:srgbClr val="FF0000"/>
                    </a:solidFill>
                  </a:rPr>
                  <a:t> час</a:t>
                </a:r>
              </a:p>
            </p:txBody>
          </p:sp>
        </p:grpSp>
      </p:grpSp>
      <p:cxnSp>
        <p:nvCxnSpPr>
          <p:cNvPr id="99335" name="Прямая соединительная линия 78"/>
          <p:cNvCxnSpPr>
            <a:cxnSpLocks noChangeShapeType="1"/>
          </p:cNvCxnSpPr>
          <p:nvPr/>
        </p:nvCxnSpPr>
        <p:spPr bwMode="auto">
          <a:xfrm>
            <a:off x="1285875" y="5857875"/>
            <a:ext cx="6929438" cy="0"/>
          </a:xfrm>
          <a:prstGeom prst="line">
            <a:avLst/>
          </a:prstGeom>
          <a:noFill/>
          <a:ln w="25400" algn="ctr">
            <a:solidFill>
              <a:srgbClr val="009900"/>
            </a:solidFill>
            <a:round/>
            <a:headEnd/>
            <a:tailEnd/>
          </a:ln>
        </p:spPr>
      </p:cxnSp>
      <p:cxnSp>
        <p:nvCxnSpPr>
          <p:cNvPr id="99336" name="Прямая соединительная линия 87"/>
          <p:cNvCxnSpPr>
            <a:cxnSpLocks noChangeShapeType="1"/>
          </p:cNvCxnSpPr>
          <p:nvPr/>
        </p:nvCxnSpPr>
        <p:spPr bwMode="auto">
          <a:xfrm rot="10800000">
            <a:off x="1143000" y="2214563"/>
            <a:ext cx="142875" cy="0"/>
          </a:xfrm>
          <a:prstGeom prst="line">
            <a:avLst/>
          </a:prstGeom>
          <a:noFill/>
          <a:ln w="25400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113" name="Прямая соединительная линия 112"/>
          <p:cNvCxnSpPr/>
          <p:nvPr/>
        </p:nvCxnSpPr>
        <p:spPr bwMode="auto">
          <a:xfrm>
            <a:off x="785813" y="2000250"/>
            <a:ext cx="500062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</p:cxnSp>
      <p:grpSp>
        <p:nvGrpSpPr>
          <p:cNvPr id="5" name="Группа 133"/>
          <p:cNvGrpSpPr>
            <a:grpSpLocks/>
          </p:cNvGrpSpPr>
          <p:nvPr/>
        </p:nvGrpSpPr>
        <p:grpSpPr bwMode="auto">
          <a:xfrm>
            <a:off x="214313" y="1714500"/>
            <a:ext cx="8001000" cy="4286250"/>
            <a:chOff x="214282" y="1714488"/>
            <a:chExt cx="8001056" cy="4286280"/>
          </a:xfrm>
        </p:grpSpPr>
        <p:cxnSp>
          <p:nvCxnSpPr>
            <p:cNvPr id="91" name="Прямая соединительная линия 90"/>
            <p:cNvCxnSpPr/>
            <p:nvPr/>
          </p:nvCxnSpPr>
          <p:spPr bwMode="auto">
            <a:xfrm>
              <a:off x="1285851" y="3714752"/>
              <a:ext cx="6929487" cy="1785951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</p:cxnSp>
        <p:grpSp>
          <p:nvGrpSpPr>
            <p:cNvPr id="6" name="Группа 132"/>
            <p:cNvGrpSpPr>
              <a:grpSpLocks/>
            </p:cNvGrpSpPr>
            <p:nvPr/>
          </p:nvGrpSpPr>
          <p:grpSpPr bwMode="auto">
            <a:xfrm>
              <a:off x="214282" y="1714488"/>
              <a:ext cx="8001056" cy="4286280"/>
              <a:chOff x="214282" y="1714488"/>
              <a:chExt cx="8001056" cy="4286280"/>
            </a:xfrm>
          </p:grpSpPr>
          <p:cxnSp>
            <p:nvCxnSpPr>
              <p:cNvPr id="99360" name="Прямая соединительная линия 76"/>
              <p:cNvCxnSpPr>
                <a:cxnSpLocks noChangeShapeType="1"/>
              </p:cNvCxnSpPr>
              <p:nvPr/>
            </p:nvCxnSpPr>
            <p:spPr bwMode="auto">
              <a:xfrm>
                <a:off x="642910" y="3786190"/>
                <a:ext cx="7572428" cy="2000264"/>
              </a:xfrm>
              <a:prstGeom prst="line">
                <a:avLst/>
              </a:prstGeom>
              <a:noFill/>
              <a:ln w="25400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grpSp>
            <p:nvGrpSpPr>
              <p:cNvPr id="7" name="Группа 130"/>
              <p:cNvGrpSpPr>
                <a:grpSpLocks/>
              </p:cNvGrpSpPr>
              <p:nvPr/>
            </p:nvGrpSpPr>
            <p:grpSpPr bwMode="auto">
              <a:xfrm>
                <a:off x="214282" y="1714488"/>
                <a:ext cx="2286016" cy="4286280"/>
                <a:chOff x="214282" y="1714488"/>
                <a:chExt cx="2286016" cy="4286280"/>
              </a:xfrm>
            </p:grpSpPr>
            <p:grpSp>
              <p:nvGrpSpPr>
                <p:cNvPr id="8" name="Группа 127"/>
                <p:cNvGrpSpPr>
                  <a:grpSpLocks/>
                </p:cNvGrpSpPr>
                <p:nvPr/>
              </p:nvGrpSpPr>
              <p:grpSpPr bwMode="auto">
                <a:xfrm>
                  <a:off x="1000100" y="2214554"/>
                  <a:ext cx="285752" cy="1714512"/>
                  <a:chOff x="1000100" y="2214554"/>
                  <a:chExt cx="285752" cy="1714512"/>
                </a:xfrm>
              </p:grpSpPr>
              <p:cxnSp>
                <p:nvCxnSpPr>
                  <p:cNvPr id="99397" name="Прямая соединительная линия 83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50001" y="2964653"/>
                    <a:ext cx="1643074" cy="142876"/>
                  </a:xfrm>
                  <a:prstGeom prst="line">
                    <a:avLst/>
                  </a:prstGeom>
                  <a:noFill/>
                  <a:ln w="25400" algn="ctr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99398" name="Прямая соединительная линия 84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428596" y="3071810"/>
                    <a:ext cx="1714512" cy="0"/>
                  </a:xfrm>
                  <a:prstGeom prst="line">
                    <a:avLst/>
                  </a:prstGeom>
                  <a:noFill/>
                  <a:ln w="25400" algn="ctr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110" name="TextBox 109"/>
                <p:cNvSpPr txBox="1"/>
                <p:nvPr/>
              </p:nvSpPr>
              <p:spPr>
                <a:xfrm>
                  <a:off x="714347" y="1714488"/>
                  <a:ext cx="857256" cy="27622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" b="1" dirty="0">
                      <a:solidFill>
                        <a:schemeClr val="accent6"/>
                      </a:solidFill>
                    </a:rPr>
                    <a:t>122 НПУ</a:t>
                  </a:r>
                </a:p>
              </p:txBody>
            </p:sp>
            <p:grpSp>
              <p:nvGrpSpPr>
                <p:cNvPr id="9" name="Группа 129"/>
                <p:cNvGrpSpPr>
                  <a:grpSpLocks/>
                </p:cNvGrpSpPr>
                <p:nvPr/>
              </p:nvGrpSpPr>
              <p:grpSpPr bwMode="auto">
                <a:xfrm>
                  <a:off x="214282" y="2000240"/>
                  <a:ext cx="2286016" cy="4000528"/>
                  <a:chOff x="214282" y="2000240"/>
                  <a:chExt cx="2286016" cy="4000528"/>
                </a:xfrm>
              </p:grpSpPr>
              <p:grpSp>
                <p:nvGrpSpPr>
                  <p:cNvPr id="10" name="Группа 126"/>
                  <p:cNvGrpSpPr>
                    <a:grpSpLocks/>
                  </p:cNvGrpSpPr>
                  <p:nvPr/>
                </p:nvGrpSpPr>
                <p:grpSpPr bwMode="auto">
                  <a:xfrm>
                    <a:off x="714348" y="2285992"/>
                    <a:ext cx="1785950" cy="1644662"/>
                    <a:chOff x="714348" y="2285992"/>
                    <a:chExt cx="1785950" cy="1644662"/>
                  </a:xfrm>
                </p:grpSpPr>
                <p:sp>
                  <p:nvSpPr>
                    <p:cNvPr id="57" name="TextBox 56"/>
                    <p:cNvSpPr txBox="1"/>
                    <p:nvPr/>
                  </p:nvSpPr>
                  <p:spPr>
                    <a:xfrm rot="16200000">
                      <a:off x="423834" y="2862258"/>
                      <a:ext cx="857256" cy="276227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H = 42 </a:t>
                      </a:r>
                      <a:r>
                        <a:rPr lang="ru-RU" sz="1200" b="1" dirty="0">
                          <a:solidFill>
                            <a:schemeClr val="accent6"/>
                          </a:solidFill>
                        </a:rPr>
                        <a:t>м</a:t>
                      </a:r>
                    </a:p>
                  </p:txBody>
                </p:sp>
                <p:cxnSp>
                  <p:nvCxnSpPr>
                    <p:cNvPr id="62" name="Прямая со стрелкой 61"/>
                    <p:cNvCxnSpPr/>
                    <p:nvPr/>
                  </p:nvCxnSpPr>
                  <p:spPr bwMode="auto">
                    <a:xfrm rot="5400000">
                      <a:off x="143638" y="3071017"/>
                      <a:ext cx="1571636" cy="1587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arrow"/>
                      <a:tailEnd type="arrow"/>
                    </a:ln>
                    <a:effectLst/>
                    <a:extLst/>
                  </p:spPr>
                </p:cxnSp>
                <p:sp>
                  <p:nvSpPr>
                    <p:cNvPr id="94" name="TextBox 93"/>
                    <p:cNvSpPr txBox="1"/>
                    <p:nvPr/>
                  </p:nvSpPr>
                  <p:spPr>
                    <a:xfrm>
                      <a:off x="1643042" y="3500439"/>
                      <a:ext cx="857256" cy="276227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H </a:t>
                      </a:r>
                      <a:r>
                        <a:rPr lang="ru-RU" sz="1000" b="1" dirty="0">
                          <a:solidFill>
                            <a:schemeClr val="accent6"/>
                          </a:solidFill>
                        </a:rPr>
                        <a:t>в1</a:t>
                      </a: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=</a:t>
                      </a:r>
                      <a:r>
                        <a:rPr lang="ru-RU" sz="1200" b="1" dirty="0">
                          <a:solidFill>
                            <a:schemeClr val="accent6"/>
                          </a:solidFill>
                        </a:rPr>
                        <a:t>3,2м</a:t>
                      </a:r>
                    </a:p>
                  </p:txBody>
                </p:sp>
                <p:cxnSp>
                  <p:nvCxnSpPr>
                    <p:cNvPr id="96" name="Прямая соединительная линия 95"/>
                    <p:cNvCxnSpPr/>
                    <p:nvPr/>
                  </p:nvCxnSpPr>
                  <p:spPr bwMode="auto">
                    <a:xfrm>
                      <a:off x="1285852" y="3929067"/>
                      <a:ext cx="35719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cxnSp>
                  <p:nvCxnSpPr>
                    <p:cNvPr id="97" name="Прямая соединительная линия 96"/>
                    <p:cNvCxnSpPr/>
                    <p:nvPr/>
                  </p:nvCxnSpPr>
                  <p:spPr bwMode="auto">
                    <a:xfrm>
                      <a:off x="1285852" y="3714752"/>
                      <a:ext cx="35719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cxnSp>
                  <p:nvCxnSpPr>
                    <p:cNvPr id="98" name="Прямая со стрелкой 97"/>
                    <p:cNvCxnSpPr/>
                    <p:nvPr/>
                  </p:nvCxnSpPr>
                  <p:spPr bwMode="auto">
                    <a:xfrm rot="5400000">
                      <a:off x="1392215" y="3821115"/>
                      <a:ext cx="215902" cy="317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arrow"/>
                      <a:tailEnd type="arrow"/>
                    </a:ln>
                    <a:effectLst/>
                    <a:extLst/>
                  </p:spPr>
                </p:cxnSp>
              </p:grpSp>
              <p:grpSp>
                <p:nvGrpSpPr>
                  <p:cNvPr id="11" name="Группа 128"/>
                  <p:cNvGrpSpPr>
                    <a:grpSpLocks/>
                  </p:cNvGrpSpPr>
                  <p:nvPr/>
                </p:nvGrpSpPr>
                <p:grpSpPr bwMode="auto">
                  <a:xfrm>
                    <a:off x="214282" y="2000240"/>
                    <a:ext cx="928694" cy="4000528"/>
                    <a:chOff x="214282" y="2000240"/>
                    <a:chExt cx="928694" cy="4000528"/>
                  </a:xfrm>
                </p:grpSpPr>
                <p:cxnSp>
                  <p:nvCxnSpPr>
                    <p:cNvPr id="70" name="Прямая соединительная линия 69"/>
                    <p:cNvCxnSpPr/>
                    <p:nvPr/>
                  </p:nvCxnSpPr>
                  <p:spPr bwMode="auto">
                    <a:xfrm>
                      <a:off x="642910" y="2285992"/>
                      <a:ext cx="500065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grpSp>
                  <p:nvGrpSpPr>
                    <p:cNvPr id="12" name="Группа 1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4282" y="2000240"/>
                      <a:ext cx="572298" cy="4000528"/>
                      <a:chOff x="214282" y="2000240"/>
                      <a:chExt cx="572298" cy="4000528"/>
                    </a:xfrm>
                  </p:grpSpPr>
                  <p:cxnSp>
                    <p:nvCxnSpPr>
                      <p:cNvPr id="75" name="Прямая соединительная линия 74"/>
                      <p:cNvCxnSpPr/>
                      <p:nvPr/>
                    </p:nvCxnSpPr>
                    <p:spPr bwMode="auto">
                      <a:xfrm rot="5400000">
                        <a:off x="-1285917" y="3929067"/>
                        <a:ext cx="3857652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sp>
                    <p:nvSpPr>
                      <p:cNvPr id="100" name="TextBox 99"/>
                      <p:cNvSpPr txBox="1"/>
                      <p:nvPr/>
                    </p:nvSpPr>
                    <p:spPr>
                      <a:xfrm>
                        <a:off x="214282" y="5724541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30</a:t>
                        </a:r>
                      </a:p>
                    </p:txBody>
                  </p:sp>
                  <p:sp>
                    <p:nvSpPr>
                      <p:cNvPr id="101" name="TextBox 100"/>
                      <p:cNvSpPr txBox="1"/>
                      <p:nvPr/>
                    </p:nvSpPr>
                    <p:spPr>
                      <a:xfrm>
                        <a:off x="214282" y="5286388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40</a:t>
                        </a:r>
                      </a:p>
                    </p:txBody>
                  </p:sp>
                  <p:sp>
                    <p:nvSpPr>
                      <p:cNvPr id="102" name="TextBox 101"/>
                      <p:cNvSpPr txBox="1"/>
                      <p:nvPr/>
                    </p:nvSpPr>
                    <p:spPr>
                      <a:xfrm>
                        <a:off x="214282" y="4572008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60</a:t>
                        </a:r>
                      </a:p>
                    </p:txBody>
                  </p:sp>
                  <p:sp>
                    <p:nvSpPr>
                      <p:cNvPr id="103" name="TextBox 102"/>
                      <p:cNvSpPr txBox="1"/>
                      <p:nvPr/>
                    </p:nvSpPr>
                    <p:spPr>
                      <a:xfrm>
                        <a:off x="214282" y="4929199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50</a:t>
                        </a:r>
                      </a:p>
                    </p:txBody>
                  </p:sp>
                  <p:sp>
                    <p:nvSpPr>
                      <p:cNvPr id="104" name="TextBox 103"/>
                      <p:cNvSpPr txBox="1"/>
                      <p:nvPr/>
                    </p:nvSpPr>
                    <p:spPr>
                      <a:xfrm>
                        <a:off x="214282" y="3786191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80</a:t>
                        </a:r>
                      </a:p>
                    </p:txBody>
                  </p:sp>
                  <p:sp>
                    <p:nvSpPr>
                      <p:cNvPr id="105" name="TextBox 104"/>
                      <p:cNvSpPr txBox="1"/>
                      <p:nvPr/>
                    </p:nvSpPr>
                    <p:spPr>
                      <a:xfrm>
                        <a:off x="214282" y="4143380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70</a:t>
                        </a:r>
                      </a:p>
                    </p:txBody>
                  </p:sp>
                  <p:sp>
                    <p:nvSpPr>
                      <p:cNvPr id="106" name="TextBox 105"/>
                      <p:cNvSpPr txBox="1"/>
                      <p:nvPr/>
                    </p:nvSpPr>
                    <p:spPr>
                      <a:xfrm>
                        <a:off x="214282" y="3000372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100</a:t>
                        </a:r>
                      </a:p>
                    </p:txBody>
                  </p:sp>
                  <p:sp>
                    <p:nvSpPr>
                      <p:cNvPr id="107" name="TextBox 106"/>
                      <p:cNvSpPr txBox="1"/>
                      <p:nvPr/>
                    </p:nvSpPr>
                    <p:spPr>
                      <a:xfrm>
                        <a:off x="214282" y="3357563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90</a:t>
                        </a:r>
                      </a:p>
                    </p:txBody>
                  </p:sp>
                  <p:sp>
                    <p:nvSpPr>
                      <p:cNvPr id="108" name="TextBox 107"/>
                      <p:cNvSpPr txBox="1"/>
                      <p:nvPr/>
                    </p:nvSpPr>
                    <p:spPr>
                      <a:xfrm>
                        <a:off x="214282" y="2571744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110</a:t>
                        </a:r>
                      </a:p>
                    </p:txBody>
                  </p:sp>
                  <p:sp>
                    <p:nvSpPr>
                      <p:cNvPr id="109" name="TextBox 108"/>
                      <p:cNvSpPr txBox="1"/>
                      <p:nvPr/>
                    </p:nvSpPr>
                    <p:spPr>
                      <a:xfrm>
                        <a:off x="214282" y="2143116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120</a:t>
                        </a:r>
                      </a:p>
                    </p:txBody>
                  </p:sp>
                  <p:cxnSp>
                    <p:nvCxnSpPr>
                      <p:cNvPr id="112" name="Прямая со стрелкой 111"/>
                      <p:cNvCxnSpPr/>
                      <p:nvPr/>
                    </p:nvCxnSpPr>
                    <p:spPr bwMode="auto">
                      <a:xfrm rot="5400000">
                        <a:off x="652435" y="2135179"/>
                        <a:ext cx="285752" cy="1905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arrow"/>
                      </a:ln>
                      <a:effectLst/>
                      <a:extLst/>
                    </p:spPr>
                  </p:cxnSp>
                  <p:cxnSp>
                    <p:nvCxnSpPr>
                      <p:cNvPr id="115" name="Прямая соединительная линия 114"/>
                      <p:cNvCxnSpPr/>
                      <p:nvPr/>
                    </p:nvCxnSpPr>
                    <p:spPr bwMode="auto">
                      <a:xfrm>
                        <a:off x="571471" y="2357431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7" name="Прямая соединительная линия 116"/>
                      <p:cNvCxnSpPr/>
                      <p:nvPr/>
                    </p:nvCxnSpPr>
                    <p:spPr bwMode="auto">
                      <a:xfrm>
                        <a:off x="571471" y="2714620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8" name="Прямая соединительная линия 117"/>
                      <p:cNvCxnSpPr/>
                      <p:nvPr/>
                    </p:nvCxnSpPr>
                    <p:spPr bwMode="auto">
                      <a:xfrm>
                        <a:off x="571471" y="3143248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9" name="Прямая соединительная линия 118"/>
                      <p:cNvCxnSpPr/>
                      <p:nvPr/>
                    </p:nvCxnSpPr>
                    <p:spPr bwMode="auto">
                      <a:xfrm>
                        <a:off x="571471" y="3500439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0" name="Прямая соединительная линия 119"/>
                      <p:cNvCxnSpPr/>
                      <p:nvPr/>
                    </p:nvCxnSpPr>
                    <p:spPr bwMode="auto">
                      <a:xfrm>
                        <a:off x="571471" y="3929067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1" name="Прямая соединительная линия 120"/>
                      <p:cNvCxnSpPr/>
                      <p:nvPr/>
                    </p:nvCxnSpPr>
                    <p:spPr bwMode="auto">
                      <a:xfrm>
                        <a:off x="571471" y="4286256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2" name="Прямая соединительная линия 121"/>
                      <p:cNvCxnSpPr/>
                      <p:nvPr/>
                    </p:nvCxnSpPr>
                    <p:spPr bwMode="auto">
                      <a:xfrm>
                        <a:off x="571471" y="4714884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3" name="Прямая соединительная линия 122"/>
                      <p:cNvCxnSpPr/>
                      <p:nvPr/>
                    </p:nvCxnSpPr>
                    <p:spPr bwMode="auto">
                      <a:xfrm>
                        <a:off x="571471" y="5072075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4" name="Прямая соединительная линия 123"/>
                      <p:cNvCxnSpPr/>
                      <p:nvPr/>
                    </p:nvCxnSpPr>
                    <p:spPr bwMode="auto">
                      <a:xfrm>
                        <a:off x="571471" y="5857892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5" name="Прямая соединительная линия 124"/>
                      <p:cNvCxnSpPr/>
                      <p:nvPr/>
                    </p:nvCxnSpPr>
                    <p:spPr bwMode="auto">
                      <a:xfrm>
                        <a:off x="571471" y="5429264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</p:grpSp>
              </p:grpSp>
            </p:grpSp>
          </p:grpSp>
        </p:grpSp>
      </p:grpSp>
      <p:sp>
        <p:nvSpPr>
          <p:cNvPr id="99339" name="TextBox 134"/>
          <p:cNvSpPr txBox="1">
            <a:spLocks noChangeArrowheads="1"/>
          </p:cNvSpPr>
          <p:nvPr/>
        </p:nvSpPr>
        <p:spPr bwMode="auto">
          <a:xfrm>
            <a:off x="1143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0</a:t>
            </a:r>
          </a:p>
        </p:txBody>
      </p:sp>
      <p:sp>
        <p:nvSpPr>
          <p:cNvPr id="99340" name="TextBox 135"/>
          <p:cNvSpPr txBox="1">
            <a:spLocks noChangeArrowheads="1"/>
          </p:cNvSpPr>
          <p:nvPr/>
        </p:nvSpPr>
        <p:spPr bwMode="auto">
          <a:xfrm>
            <a:off x="1928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5</a:t>
            </a:r>
          </a:p>
        </p:txBody>
      </p:sp>
      <p:sp>
        <p:nvSpPr>
          <p:cNvPr id="99341" name="TextBox 136"/>
          <p:cNvSpPr txBox="1">
            <a:spLocks noChangeArrowheads="1"/>
          </p:cNvSpPr>
          <p:nvPr/>
        </p:nvSpPr>
        <p:spPr bwMode="auto">
          <a:xfrm>
            <a:off x="3429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15</a:t>
            </a:r>
          </a:p>
        </p:txBody>
      </p:sp>
      <p:sp>
        <p:nvSpPr>
          <p:cNvPr id="99342" name="TextBox 137"/>
          <p:cNvSpPr txBox="1">
            <a:spLocks noChangeArrowheads="1"/>
          </p:cNvSpPr>
          <p:nvPr/>
        </p:nvSpPr>
        <p:spPr bwMode="auto">
          <a:xfrm>
            <a:off x="2643188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10</a:t>
            </a:r>
          </a:p>
        </p:txBody>
      </p:sp>
      <p:sp>
        <p:nvSpPr>
          <p:cNvPr id="99343" name="TextBox 138"/>
          <p:cNvSpPr txBox="1">
            <a:spLocks noChangeArrowheads="1"/>
          </p:cNvSpPr>
          <p:nvPr/>
        </p:nvSpPr>
        <p:spPr bwMode="auto">
          <a:xfrm>
            <a:off x="5000625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25</a:t>
            </a:r>
          </a:p>
        </p:txBody>
      </p:sp>
      <p:sp>
        <p:nvSpPr>
          <p:cNvPr id="99344" name="TextBox 139"/>
          <p:cNvSpPr txBox="1">
            <a:spLocks noChangeArrowheads="1"/>
          </p:cNvSpPr>
          <p:nvPr/>
        </p:nvSpPr>
        <p:spPr bwMode="auto">
          <a:xfrm>
            <a:off x="4214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20</a:t>
            </a:r>
          </a:p>
        </p:txBody>
      </p:sp>
      <p:sp>
        <p:nvSpPr>
          <p:cNvPr id="99345" name="TextBox 140"/>
          <p:cNvSpPr txBox="1">
            <a:spLocks noChangeArrowheads="1"/>
          </p:cNvSpPr>
          <p:nvPr/>
        </p:nvSpPr>
        <p:spPr bwMode="auto">
          <a:xfrm>
            <a:off x="7286625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40</a:t>
            </a:r>
          </a:p>
        </p:txBody>
      </p:sp>
      <p:sp>
        <p:nvSpPr>
          <p:cNvPr id="99346" name="TextBox 141"/>
          <p:cNvSpPr txBox="1">
            <a:spLocks noChangeArrowheads="1"/>
          </p:cNvSpPr>
          <p:nvPr/>
        </p:nvSpPr>
        <p:spPr bwMode="auto">
          <a:xfrm>
            <a:off x="6500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35</a:t>
            </a:r>
          </a:p>
        </p:txBody>
      </p:sp>
      <p:sp>
        <p:nvSpPr>
          <p:cNvPr id="99347" name="TextBox 142"/>
          <p:cNvSpPr txBox="1">
            <a:spLocks noChangeArrowheads="1"/>
          </p:cNvSpPr>
          <p:nvPr/>
        </p:nvSpPr>
        <p:spPr bwMode="auto">
          <a:xfrm>
            <a:off x="5786438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30</a:t>
            </a:r>
          </a:p>
        </p:txBody>
      </p:sp>
      <p:sp>
        <p:nvSpPr>
          <p:cNvPr id="99348" name="TextBox 143"/>
          <p:cNvSpPr txBox="1">
            <a:spLocks noChangeArrowheads="1"/>
          </p:cNvSpPr>
          <p:nvPr/>
        </p:nvSpPr>
        <p:spPr bwMode="auto">
          <a:xfrm>
            <a:off x="8001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45</a:t>
            </a:r>
          </a:p>
        </p:txBody>
      </p:sp>
      <p:sp>
        <p:nvSpPr>
          <p:cNvPr id="99349" name="Прямоугольник 144"/>
          <p:cNvSpPr>
            <a:spLocks noChangeArrowheads="1"/>
          </p:cNvSpPr>
          <p:nvPr/>
        </p:nvSpPr>
        <p:spPr bwMode="auto">
          <a:xfrm>
            <a:off x="557212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9350" name="Прямоугольник 145"/>
          <p:cNvSpPr>
            <a:spLocks noChangeArrowheads="1"/>
          </p:cNvSpPr>
          <p:nvPr/>
        </p:nvSpPr>
        <p:spPr bwMode="auto">
          <a:xfrm>
            <a:off x="585787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9351" name="Прямоугольник 146"/>
          <p:cNvSpPr>
            <a:spLocks noChangeArrowheads="1"/>
          </p:cNvSpPr>
          <p:nvPr/>
        </p:nvSpPr>
        <p:spPr bwMode="auto">
          <a:xfrm>
            <a:off x="614362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9352" name="Прямоугольник 147"/>
          <p:cNvSpPr>
            <a:spLocks noChangeArrowheads="1"/>
          </p:cNvSpPr>
          <p:nvPr/>
        </p:nvSpPr>
        <p:spPr bwMode="auto">
          <a:xfrm>
            <a:off x="5715000" y="65008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9353" name="Прямоугольник 148"/>
          <p:cNvSpPr>
            <a:spLocks noChangeArrowheads="1"/>
          </p:cNvSpPr>
          <p:nvPr/>
        </p:nvSpPr>
        <p:spPr bwMode="auto">
          <a:xfrm>
            <a:off x="6000750" y="65008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99354" name="Прямоугольник 150"/>
          <p:cNvSpPr>
            <a:spLocks noChangeArrowheads="1"/>
          </p:cNvSpPr>
          <p:nvPr/>
        </p:nvSpPr>
        <p:spPr bwMode="auto">
          <a:xfrm>
            <a:off x="6643688" y="6072188"/>
            <a:ext cx="142875" cy="5715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cxnSp>
        <p:nvCxnSpPr>
          <p:cNvPr id="99355" name="Прямая соединительная линия 152"/>
          <p:cNvCxnSpPr>
            <a:cxnSpLocks noChangeShapeType="1"/>
          </p:cNvCxnSpPr>
          <p:nvPr/>
        </p:nvCxnSpPr>
        <p:spPr bwMode="auto">
          <a:xfrm rot="5400000" flipH="1" flipV="1">
            <a:off x="7580313" y="6350000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9356" name="TextBox 160"/>
          <p:cNvSpPr txBox="1">
            <a:spLocks noChangeArrowheads="1"/>
          </p:cNvSpPr>
          <p:nvPr/>
        </p:nvSpPr>
        <p:spPr bwMode="auto">
          <a:xfrm>
            <a:off x="4214813" y="6215063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Н.П. Маркино</a:t>
            </a:r>
          </a:p>
        </p:txBody>
      </p:sp>
      <p:sp>
        <p:nvSpPr>
          <p:cNvPr id="99357" name="TextBox 161"/>
          <p:cNvSpPr txBox="1">
            <a:spLocks noChangeArrowheads="1"/>
          </p:cNvSpPr>
          <p:nvPr/>
        </p:nvSpPr>
        <p:spPr bwMode="auto">
          <a:xfrm>
            <a:off x="6858000" y="6215063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Деревянный мост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00355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sp>
        <p:nvSpPr>
          <p:cNvPr id="57" name="Полилиния 56"/>
          <p:cNvSpPr/>
          <p:nvPr/>
        </p:nvSpPr>
        <p:spPr bwMode="auto">
          <a:xfrm>
            <a:off x="1285875" y="3148013"/>
            <a:ext cx="6929438" cy="1052512"/>
          </a:xfrm>
          <a:custGeom>
            <a:avLst/>
            <a:gdLst>
              <a:gd name="connsiteX0" fmla="*/ 4653 w 6426394"/>
              <a:gd name="connsiteY0" fmla="*/ 27921 h 1051908"/>
              <a:gd name="connsiteX1" fmla="*/ 18613 w 6426394"/>
              <a:gd name="connsiteY1" fmla="*/ 188465 h 1051908"/>
              <a:gd name="connsiteX2" fmla="*/ 25594 w 6426394"/>
              <a:gd name="connsiteY2" fmla="*/ 223366 h 1051908"/>
              <a:gd name="connsiteX3" fmla="*/ 32574 w 6426394"/>
              <a:gd name="connsiteY3" fmla="*/ 342028 h 1051908"/>
              <a:gd name="connsiteX4" fmla="*/ 109355 w 6426394"/>
              <a:gd name="connsiteY4" fmla="*/ 307128 h 1051908"/>
              <a:gd name="connsiteX5" fmla="*/ 395542 w 6426394"/>
              <a:gd name="connsiteY5" fmla="*/ 300147 h 1051908"/>
              <a:gd name="connsiteX6" fmla="*/ 479303 w 6426394"/>
              <a:gd name="connsiteY6" fmla="*/ 286187 h 1051908"/>
              <a:gd name="connsiteX7" fmla="*/ 556085 w 6426394"/>
              <a:gd name="connsiteY7" fmla="*/ 265247 h 1051908"/>
              <a:gd name="connsiteX8" fmla="*/ 751529 w 6426394"/>
              <a:gd name="connsiteY8" fmla="*/ 286187 h 1051908"/>
              <a:gd name="connsiteX9" fmla="*/ 821331 w 6426394"/>
              <a:gd name="connsiteY9" fmla="*/ 335048 h 1051908"/>
              <a:gd name="connsiteX10" fmla="*/ 842271 w 6426394"/>
              <a:gd name="connsiteY10" fmla="*/ 328068 h 1051908"/>
              <a:gd name="connsiteX11" fmla="*/ 1142418 w 6426394"/>
              <a:gd name="connsiteY11" fmla="*/ 328068 h 1051908"/>
              <a:gd name="connsiteX12" fmla="*/ 1212219 w 6426394"/>
              <a:gd name="connsiteY12" fmla="*/ 349008 h 1051908"/>
              <a:gd name="connsiteX13" fmla="*/ 1240140 w 6426394"/>
              <a:gd name="connsiteY13" fmla="*/ 355989 h 1051908"/>
              <a:gd name="connsiteX14" fmla="*/ 1295981 w 6426394"/>
              <a:gd name="connsiteY14" fmla="*/ 390889 h 1051908"/>
              <a:gd name="connsiteX15" fmla="*/ 1330882 w 6426394"/>
              <a:gd name="connsiteY15" fmla="*/ 397870 h 1051908"/>
              <a:gd name="connsiteX16" fmla="*/ 1589148 w 6426394"/>
              <a:gd name="connsiteY16" fmla="*/ 390889 h 1051908"/>
              <a:gd name="connsiteX17" fmla="*/ 1805532 w 6426394"/>
              <a:gd name="connsiteY17" fmla="*/ 397870 h 1051908"/>
              <a:gd name="connsiteX18" fmla="*/ 1847413 w 6426394"/>
              <a:gd name="connsiteY18" fmla="*/ 404850 h 1051908"/>
              <a:gd name="connsiteX19" fmla="*/ 1973056 w 6426394"/>
              <a:gd name="connsiteY19" fmla="*/ 411830 h 1051908"/>
              <a:gd name="connsiteX20" fmla="*/ 1993997 w 6426394"/>
              <a:gd name="connsiteY20" fmla="*/ 418810 h 1051908"/>
              <a:gd name="connsiteX21" fmla="*/ 2035877 w 6426394"/>
              <a:gd name="connsiteY21" fmla="*/ 439750 h 1051908"/>
              <a:gd name="connsiteX22" fmla="*/ 2112659 w 6426394"/>
              <a:gd name="connsiteY22" fmla="*/ 446731 h 1051908"/>
              <a:gd name="connsiteX23" fmla="*/ 2189441 w 6426394"/>
              <a:gd name="connsiteY23" fmla="*/ 467671 h 1051908"/>
              <a:gd name="connsiteX24" fmla="*/ 2273203 w 6426394"/>
              <a:gd name="connsiteY24" fmla="*/ 474651 h 1051908"/>
              <a:gd name="connsiteX25" fmla="*/ 2412806 w 6426394"/>
              <a:gd name="connsiteY25" fmla="*/ 488612 h 1051908"/>
              <a:gd name="connsiteX26" fmla="*/ 2510528 w 6426394"/>
              <a:gd name="connsiteY26" fmla="*/ 502572 h 1051908"/>
              <a:gd name="connsiteX27" fmla="*/ 2559389 w 6426394"/>
              <a:gd name="connsiteY27" fmla="*/ 509552 h 1051908"/>
              <a:gd name="connsiteX28" fmla="*/ 2664091 w 6426394"/>
              <a:gd name="connsiteY28" fmla="*/ 523512 h 1051908"/>
              <a:gd name="connsiteX29" fmla="*/ 2761813 w 6426394"/>
              <a:gd name="connsiteY29" fmla="*/ 551433 h 1051908"/>
              <a:gd name="connsiteX30" fmla="*/ 2796714 w 6426394"/>
              <a:gd name="connsiteY30" fmla="*/ 558413 h 1051908"/>
              <a:gd name="connsiteX31" fmla="*/ 2817655 w 6426394"/>
              <a:gd name="connsiteY31" fmla="*/ 565393 h 1051908"/>
              <a:gd name="connsiteX32" fmla="*/ 2929337 w 6426394"/>
              <a:gd name="connsiteY32" fmla="*/ 572373 h 1051908"/>
              <a:gd name="connsiteX33" fmla="*/ 3027059 w 6426394"/>
              <a:gd name="connsiteY33" fmla="*/ 586334 h 1051908"/>
              <a:gd name="connsiteX34" fmla="*/ 3110821 w 6426394"/>
              <a:gd name="connsiteY34" fmla="*/ 600294 h 1051908"/>
              <a:gd name="connsiteX35" fmla="*/ 3166662 w 6426394"/>
              <a:gd name="connsiteY35" fmla="*/ 607274 h 1051908"/>
              <a:gd name="connsiteX36" fmla="*/ 3250424 w 6426394"/>
              <a:gd name="connsiteY36" fmla="*/ 621234 h 1051908"/>
              <a:gd name="connsiteX37" fmla="*/ 3494729 w 6426394"/>
              <a:gd name="connsiteY37" fmla="*/ 607274 h 1051908"/>
              <a:gd name="connsiteX38" fmla="*/ 3515670 w 6426394"/>
              <a:gd name="connsiteY38" fmla="*/ 600294 h 1051908"/>
              <a:gd name="connsiteX39" fmla="*/ 3529630 w 6426394"/>
              <a:gd name="connsiteY39" fmla="*/ 579354 h 1051908"/>
              <a:gd name="connsiteX40" fmla="*/ 3550571 w 6426394"/>
              <a:gd name="connsiteY40" fmla="*/ 572373 h 1051908"/>
              <a:gd name="connsiteX41" fmla="*/ 3662253 w 6426394"/>
              <a:gd name="connsiteY41" fmla="*/ 551433 h 1051908"/>
              <a:gd name="connsiteX42" fmla="*/ 3704134 w 6426394"/>
              <a:gd name="connsiteY42" fmla="*/ 544453 h 1051908"/>
              <a:gd name="connsiteX43" fmla="*/ 3725074 w 6426394"/>
              <a:gd name="connsiteY43" fmla="*/ 558413 h 1051908"/>
              <a:gd name="connsiteX44" fmla="*/ 3752995 w 6426394"/>
              <a:gd name="connsiteY44" fmla="*/ 572373 h 1051908"/>
              <a:gd name="connsiteX45" fmla="*/ 3766955 w 6426394"/>
              <a:gd name="connsiteY45" fmla="*/ 593314 h 1051908"/>
              <a:gd name="connsiteX46" fmla="*/ 3794876 w 6426394"/>
              <a:gd name="connsiteY46" fmla="*/ 614254 h 1051908"/>
              <a:gd name="connsiteX47" fmla="*/ 3829777 w 6426394"/>
              <a:gd name="connsiteY47" fmla="*/ 663115 h 1051908"/>
              <a:gd name="connsiteX48" fmla="*/ 3850717 w 6426394"/>
              <a:gd name="connsiteY48" fmla="*/ 670096 h 1051908"/>
              <a:gd name="connsiteX49" fmla="*/ 3927499 w 6426394"/>
              <a:gd name="connsiteY49" fmla="*/ 704996 h 1051908"/>
              <a:gd name="connsiteX50" fmla="*/ 3941459 w 6426394"/>
              <a:gd name="connsiteY50" fmla="*/ 781778 h 1051908"/>
              <a:gd name="connsiteX51" fmla="*/ 3948439 w 6426394"/>
              <a:gd name="connsiteY51" fmla="*/ 809699 h 1051908"/>
              <a:gd name="connsiteX52" fmla="*/ 3983340 w 6426394"/>
              <a:gd name="connsiteY52" fmla="*/ 837619 h 1051908"/>
              <a:gd name="connsiteX53" fmla="*/ 4053142 w 6426394"/>
              <a:gd name="connsiteY53" fmla="*/ 865540 h 1051908"/>
              <a:gd name="connsiteX54" fmla="*/ 4095023 w 6426394"/>
              <a:gd name="connsiteY54" fmla="*/ 879500 h 1051908"/>
              <a:gd name="connsiteX55" fmla="*/ 4115963 w 6426394"/>
              <a:gd name="connsiteY55" fmla="*/ 893460 h 1051908"/>
              <a:gd name="connsiteX56" fmla="*/ 4143884 w 6426394"/>
              <a:gd name="connsiteY56" fmla="*/ 900441 h 1051908"/>
              <a:gd name="connsiteX57" fmla="*/ 4234626 w 6426394"/>
              <a:gd name="connsiteY57" fmla="*/ 921381 h 1051908"/>
              <a:gd name="connsiteX58" fmla="*/ 4262546 w 6426394"/>
              <a:gd name="connsiteY58" fmla="*/ 928361 h 1051908"/>
              <a:gd name="connsiteX59" fmla="*/ 4346308 w 6426394"/>
              <a:gd name="connsiteY59" fmla="*/ 956282 h 1051908"/>
              <a:gd name="connsiteX60" fmla="*/ 4409129 w 6426394"/>
              <a:gd name="connsiteY60" fmla="*/ 970242 h 1051908"/>
              <a:gd name="connsiteX61" fmla="*/ 4716256 w 6426394"/>
              <a:gd name="connsiteY61" fmla="*/ 949302 h 1051908"/>
              <a:gd name="connsiteX62" fmla="*/ 4800018 w 6426394"/>
              <a:gd name="connsiteY62" fmla="*/ 907421 h 1051908"/>
              <a:gd name="connsiteX63" fmla="*/ 4841899 w 6426394"/>
              <a:gd name="connsiteY63" fmla="*/ 893460 h 1051908"/>
              <a:gd name="connsiteX64" fmla="*/ 4862839 w 6426394"/>
              <a:gd name="connsiteY64" fmla="*/ 879500 h 1051908"/>
              <a:gd name="connsiteX65" fmla="*/ 4890760 w 6426394"/>
              <a:gd name="connsiteY65" fmla="*/ 872520 h 1051908"/>
              <a:gd name="connsiteX66" fmla="*/ 4953581 w 6426394"/>
              <a:gd name="connsiteY66" fmla="*/ 858560 h 1051908"/>
              <a:gd name="connsiteX67" fmla="*/ 4974522 w 6426394"/>
              <a:gd name="connsiteY67" fmla="*/ 851579 h 1051908"/>
              <a:gd name="connsiteX68" fmla="*/ 5079224 w 6426394"/>
              <a:gd name="connsiteY68" fmla="*/ 837619 h 1051908"/>
              <a:gd name="connsiteX69" fmla="*/ 5316549 w 6426394"/>
              <a:gd name="connsiteY69" fmla="*/ 844599 h 1051908"/>
              <a:gd name="connsiteX70" fmla="*/ 5351450 w 6426394"/>
              <a:gd name="connsiteY70" fmla="*/ 858560 h 1051908"/>
              <a:gd name="connsiteX71" fmla="*/ 5379371 w 6426394"/>
              <a:gd name="connsiteY71" fmla="*/ 865540 h 1051908"/>
              <a:gd name="connsiteX72" fmla="*/ 5442192 w 6426394"/>
              <a:gd name="connsiteY72" fmla="*/ 886480 h 1051908"/>
              <a:gd name="connsiteX73" fmla="*/ 5456152 w 6426394"/>
              <a:gd name="connsiteY73" fmla="*/ 900441 h 1051908"/>
              <a:gd name="connsiteX74" fmla="*/ 5498033 w 6426394"/>
              <a:gd name="connsiteY74" fmla="*/ 914401 h 1051908"/>
              <a:gd name="connsiteX75" fmla="*/ 5518974 w 6426394"/>
              <a:gd name="connsiteY75" fmla="*/ 921381 h 1051908"/>
              <a:gd name="connsiteX76" fmla="*/ 5749319 w 6426394"/>
              <a:gd name="connsiteY76" fmla="*/ 914401 h 1051908"/>
              <a:gd name="connsiteX77" fmla="*/ 5819120 w 6426394"/>
              <a:gd name="connsiteY77" fmla="*/ 900441 h 1051908"/>
              <a:gd name="connsiteX78" fmla="*/ 5861001 w 6426394"/>
              <a:gd name="connsiteY78" fmla="*/ 886480 h 1051908"/>
              <a:gd name="connsiteX79" fmla="*/ 6098326 w 6426394"/>
              <a:gd name="connsiteY79" fmla="*/ 907421 h 1051908"/>
              <a:gd name="connsiteX80" fmla="*/ 6147187 w 6426394"/>
              <a:gd name="connsiteY80" fmla="*/ 914401 h 1051908"/>
              <a:gd name="connsiteX81" fmla="*/ 6258870 w 6426394"/>
              <a:gd name="connsiteY81" fmla="*/ 942321 h 1051908"/>
              <a:gd name="connsiteX82" fmla="*/ 6279810 w 6426394"/>
              <a:gd name="connsiteY82" fmla="*/ 963262 h 1051908"/>
              <a:gd name="connsiteX83" fmla="*/ 6342632 w 6426394"/>
              <a:gd name="connsiteY83" fmla="*/ 984202 h 1051908"/>
              <a:gd name="connsiteX84" fmla="*/ 6384513 w 6426394"/>
              <a:gd name="connsiteY84" fmla="*/ 998163 h 1051908"/>
              <a:gd name="connsiteX85" fmla="*/ 6419413 w 6426394"/>
              <a:gd name="connsiteY85" fmla="*/ 1005143 h 1051908"/>
              <a:gd name="connsiteX86" fmla="*/ 6426394 w 6426394"/>
              <a:gd name="connsiteY86" fmla="*/ 1040044 h 1051908"/>
              <a:gd name="connsiteX87" fmla="*/ 6419413 w 6426394"/>
              <a:gd name="connsiteY87" fmla="*/ 816679 h 1051908"/>
              <a:gd name="connsiteX88" fmla="*/ 6412433 w 6426394"/>
              <a:gd name="connsiteY88" fmla="*/ 788758 h 1051908"/>
              <a:gd name="connsiteX89" fmla="*/ 6405453 w 6426394"/>
              <a:gd name="connsiteY89" fmla="*/ 767818 h 1051908"/>
              <a:gd name="connsiteX90" fmla="*/ 6342632 w 6426394"/>
              <a:gd name="connsiteY90" fmla="*/ 760837 h 1051908"/>
              <a:gd name="connsiteX91" fmla="*/ 6321691 w 6426394"/>
              <a:gd name="connsiteY91" fmla="*/ 753857 h 1051908"/>
              <a:gd name="connsiteX92" fmla="*/ 6258870 w 6426394"/>
              <a:gd name="connsiteY92" fmla="*/ 739897 h 1051908"/>
              <a:gd name="connsiteX93" fmla="*/ 6189068 w 6426394"/>
              <a:gd name="connsiteY93" fmla="*/ 711976 h 1051908"/>
              <a:gd name="connsiteX94" fmla="*/ 6147187 w 6426394"/>
              <a:gd name="connsiteY94" fmla="*/ 698016 h 1051908"/>
              <a:gd name="connsiteX95" fmla="*/ 6126247 w 6426394"/>
              <a:gd name="connsiteY95" fmla="*/ 691036 h 1051908"/>
              <a:gd name="connsiteX96" fmla="*/ 6084366 w 6426394"/>
              <a:gd name="connsiteY96" fmla="*/ 670096 h 1051908"/>
              <a:gd name="connsiteX97" fmla="*/ 6063426 w 6426394"/>
              <a:gd name="connsiteY97" fmla="*/ 656135 h 1051908"/>
              <a:gd name="connsiteX98" fmla="*/ 6028525 w 6426394"/>
              <a:gd name="connsiteY98" fmla="*/ 621234 h 1051908"/>
              <a:gd name="connsiteX99" fmla="*/ 5979664 w 6426394"/>
              <a:gd name="connsiteY99" fmla="*/ 607274 h 1051908"/>
              <a:gd name="connsiteX100" fmla="*/ 5958723 w 6426394"/>
              <a:gd name="connsiteY100" fmla="*/ 593314 h 1051908"/>
              <a:gd name="connsiteX101" fmla="*/ 5909862 w 6426394"/>
              <a:gd name="connsiteY101" fmla="*/ 579354 h 1051908"/>
              <a:gd name="connsiteX102" fmla="*/ 5888922 w 6426394"/>
              <a:gd name="connsiteY102" fmla="*/ 565393 h 1051908"/>
              <a:gd name="connsiteX103" fmla="*/ 5728378 w 6426394"/>
              <a:gd name="connsiteY103" fmla="*/ 579354 h 1051908"/>
              <a:gd name="connsiteX104" fmla="*/ 5693477 w 6426394"/>
              <a:gd name="connsiteY104" fmla="*/ 600294 h 1051908"/>
              <a:gd name="connsiteX105" fmla="*/ 5686497 w 6426394"/>
              <a:gd name="connsiteY105" fmla="*/ 628215 h 1051908"/>
              <a:gd name="connsiteX106" fmla="*/ 5609716 w 6426394"/>
              <a:gd name="connsiteY106" fmla="*/ 649155 h 1051908"/>
              <a:gd name="connsiteX107" fmla="*/ 5588775 w 6426394"/>
              <a:gd name="connsiteY107" fmla="*/ 656135 h 1051908"/>
              <a:gd name="connsiteX108" fmla="*/ 5302589 w 6426394"/>
              <a:gd name="connsiteY108" fmla="*/ 670096 h 1051908"/>
              <a:gd name="connsiteX109" fmla="*/ 5218827 w 6426394"/>
              <a:gd name="connsiteY109" fmla="*/ 663115 h 1051908"/>
              <a:gd name="connsiteX110" fmla="*/ 5197887 w 6426394"/>
              <a:gd name="connsiteY110" fmla="*/ 649155 h 1051908"/>
              <a:gd name="connsiteX111" fmla="*/ 5149026 w 6426394"/>
              <a:gd name="connsiteY111" fmla="*/ 621234 h 1051908"/>
              <a:gd name="connsiteX112" fmla="*/ 5107145 w 6426394"/>
              <a:gd name="connsiteY112" fmla="*/ 607274 h 1051908"/>
              <a:gd name="connsiteX113" fmla="*/ 5044323 w 6426394"/>
              <a:gd name="connsiteY113" fmla="*/ 586334 h 1051908"/>
              <a:gd name="connsiteX114" fmla="*/ 4918681 w 6426394"/>
              <a:gd name="connsiteY114" fmla="*/ 565393 h 1051908"/>
              <a:gd name="connsiteX115" fmla="*/ 4827939 w 6426394"/>
              <a:gd name="connsiteY115" fmla="*/ 579354 h 1051908"/>
              <a:gd name="connsiteX116" fmla="*/ 4806998 w 6426394"/>
              <a:gd name="connsiteY116" fmla="*/ 586334 h 1051908"/>
              <a:gd name="connsiteX117" fmla="*/ 4751157 w 6426394"/>
              <a:gd name="connsiteY117" fmla="*/ 600294 h 1051908"/>
              <a:gd name="connsiteX118" fmla="*/ 4723236 w 6426394"/>
              <a:gd name="connsiteY118" fmla="*/ 607274 h 1051908"/>
              <a:gd name="connsiteX119" fmla="*/ 4695316 w 6426394"/>
              <a:gd name="connsiteY119" fmla="*/ 621234 h 1051908"/>
              <a:gd name="connsiteX120" fmla="*/ 4639474 w 6426394"/>
              <a:gd name="connsiteY120" fmla="*/ 642175 h 1051908"/>
              <a:gd name="connsiteX121" fmla="*/ 4618534 w 6426394"/>
              <a:gd name="connsiteY121" fmla="*/ 656135 h 1051908"/>
              <a:gd name="connsiteX122" fmla="*/ 4604574 w 6426394"/>
              <a:gd name="connsiteY122" fmla="*/ 670096 h 1051908"/>
              <a:gd name="connsiteX123" fmla="*/ 4541752 w 6426394"/>
              <a:gd name="connsiteY123" fmla="*/ 698016 h 1051908"/>
              <a:gd name="connsiteX124" fmla="*/ 4492891 w 6426394"/>
              <a:gd name="connsiteY124" fmla="*/ 725937 h 1051908"/>
              <a:gd name="connsiteX125" fmla="*/ 4416110 w 6426394"/>
              <a:gd name="connsiteY125" fmla="*/ 746877 h 1051908"/>
              <a:gd name="connsiteX126" fmla="*/ 4290467 w 6426394"/>
              <a:gd name="connsiteY126" fmla="*/ 739897 h 1051908"/>
              <a:gd name="connsiteX127" fmla="*/ 4241606 w 6426394"/>
              <a:gd name="connsiteY127" fmla="*/ 725937 h 1051908"/>
              <a:gd name="connsiteX128" fmla="*/ 4234626 w 6426394"/>
              <a:gd name="connsiteY128" fmla="*/ 704996 h 1051908"/>
              <a:gd name="connsiteX129" fmla="*/ 4178784 w 6426394"/>
              <a:gd name="connsiteY129" fmla="*/ 656135 h 1051908"/>
              <a:gd name="connsiteX130" fmla="*/ 4164824 w 6426394"/>
              <a:gd name="connsiteY130" fmla="*/ 628215 h 1051908"/>
              <a:gd name="connsiteX131" fmla="*/ 4143884 w 6426394"/>
              <a:gd name="connsiteY131" fmla="*/ 586334 h 1051908"/>
              <a:gd name="connsiteX132" fmla="*/ 4129923 w 6426394"/>
              <a:gd name="connsiteY132" fmla="*/ 572373 h 1051908"/>
              <a:gd name="connsiteX133" fmla="*/ 4102003 w 6426394"/>
              <a:gd name="connsiteY133" fmla="*/ 530492 h 1051908"/>
              <a:gd name="connsiteX134" fmla="*/ 4088042 w 6426394"/>
              <a:gd name="connsiteY134" fmla="*/ 509552 h 1051908"/>
              <a:gd name="connsiteX135" fmla="*/ 4060122 w 6426394"/>
              <a:gd name="connsiteY135" fmla="*/ 446731 h 1051908"/>
              <a:gd name="connsiteX136" fmla="*/ 4046161 w 6426394"/>
              <a:gd name="connsiteY136" fmla="*/ 411830 h 1051908"/>
              <a:gd name="connsiteX137" fmla="*/ 4039181 w 6426394"/>
              <a:gd name="connsiteY137" fmla="*/ 390889 h 1051908"/>
              <a:gd name="connsiteX138" fmla="*/ 4011261 w 6426394"/>
              <a:gd name="connsiteY138" fmla="*/ 349008 h 1051908"/>
              <a:gd name="connsiteX139" fmla="*/ 3997300 w 6426394"/>
              <a:gd name="connsiteY139" fmla="*/ 328068 h 1051908"/>
              <a:gd name="connsiteX140" fmla="*/ 3969380 w 6426394"/>
              <a:gd name="connsiteY140" fmla="*/ 293167 h 1051908"/>
              <a:gd name="connsiteX141" fmla="*/ 3955419 w 6426394"/>
              <a:gd name="connsiteY141" fmla="*/ 272227 h 1051908"/>
              <a:gd name="connsiteX142" fmla="*/ 3843737 w 6426394"/>
              <a:gd name="connsiteY142" fmla="*/ 244306 h 1051908"/>
              <a:gd name="connsiteX143" fmla="*/ 3808836 w 6426394"/>
              <a:gd name="connsiteY143" fmla="*/ 237326 h 1051908"/>
              <a:gd name="connsiteX144" fmla="*/ 3766955 w 6426394"/>
              <a:gd name="connsiteY144" fmla="*/ 230346 h 1051908"/>
              <a:gd name="connsiteX145" fmla="*/ 3739035 w 6426394"/>
              <a:gd name="connsiteY145" fmla="*/ 223366 h 1051908"/>
              <a:gd name="connsiteX146" fmla="*/ 3494729 w 6426394"/>
              <a:gd name="connsiteY146" fmla="*/ 237326 h 1051908"/>
              <a:gd name="connsiteX147" fmla="*/ 3459829 w 6426394"/>
              <a:gd name="connsiteY147" fmla="*/ 244306 h 1051908"/>
              <a:gd name="connsiteX148" fmla="*/ 3397007 w 6426394"/>
              <a:gd name="connsiteY148" fmla="*/ 279207 h 1051908"/>
              <a:gd name="connsiteX149" fmla="*/ 3355126 w 6426394"/>
              <a:gd name="connsiteY149" fmla="*/ 307128 h 1051908"/>
              <a:gd name="connsiteX150" fmla="*/ 3334186 w 6426394"/>
              <a:gd name="connsiteY150" fmla="*/ 314108 h 1051908"/>
              <a:gd name="connsiteX151" fmla="*/ 3285325 w 6426394"/>
              <a:gd name="connsiteY151" fmla="*/ 335048 h 1051908"/>
              <a:gd name="connsiteX152" fmla="*/ 3250424 w 6426394"/>
              <a:gd name="connsiteY152" fmla="*/ 342028 h 1051908"/>
              <a:gd name="connsiteX153" fmla="*/ 3229484 w 6426394"/>
              <a:gd name="connsiteY153" fmla="*/ 349008 h 1051908"/>
              <a:gd name="connsiteX154" fmla="*/ 3173642 w 6426394"/>
              <a:gd name="connsiteY154" fmla="*/ 355989 h 1051908"/>
              <a:gd name="connsiteX155" fmla="*/ 3145722 w 6426394"/>
              <a:gd name="connsiteY155" fmla="*/ 362969 h 1051908"/>
              <a:gd name="connsiteX156" fmla="*/ 3068940 w 6426394"/>
              <a:gd name="connsiteY156" fmla="*/ 369949 h 1051908"/>
              <a:gd name="connsiteX157" fmla="*/ 2915377 w 6426394"/>
              <a:gd name="connsiteY157" fmla="*/ 362969 h 1051908"/>
              <a:gd name="connsiteX158" fmla="*/ 2866516 w 6426394"/>
              <a:gd name="connsiteY158" fmla="*/ 335048 h 1051908"/>
              <a:gd name="connsiteX159" fmla="*/ 2838595 w 6426394"/>
              <a:gd name="connsiteY159" fmla="*/ 328068 h 1051908"/>
              <a:gd name="connsiteX160" fmla="*/ 2803694 w 6426394"/>
              <a:gd name="connsiteY160" fmla="*/ 321088 h 1051908"/>
              <a:gd name="connsiteX161" fmla="*/ 2643151 w 6426394"/>
              <a:gd name="connsiteY161" fmla="*/ 286187 h 1051908"/>
              <a:gd name="connsiteX162" fmla="*/ 2524488 w 6426394"/>
              <a:gd name="connsiteY162" fmla="*/ 272227 h 1051908"/>
              <a:gd name="connsiteX163" fmla="*/ 2496568 w 6426394"/>
              <a:gd name="connsiteY163" fmla="*/ 265247 h 1051908"/>
              <a:gd name="connsiteX164" fmla="*/ 2454687 w 6426394"/>
              <a:gd name="connsiteY164" fmla="*/ 258267 h 1051908"/>
              <a:gd name="connsiteX165" fmla="*/ 2433746 w 6426394"/>
              <a:gd name="connsiteY165" fmla="*/ 251286 h 1051908"/>
              <a:gd name="connsiteX166" fmla="*/ 2349984 w 6426394"/>
              <a:gd name="connsiteY166" fmla="*/ 230346 h 1051908"/>
              <a:gd name="connsiteX167" fmla="*/ 2224342 w 6426394"/>
              <a:gd name="connsiteY167" fmla="*/ 216386 h 1051908"/>
              <a:gd name="connsiteX168" fmla="*/ 2182461 w 6426394"/>
              <a:gd name="connsiteY168" fmla="*/ 202425 h 1051908"/>
              <a:gd name="connsiteX169" fmla="*/ 2126619 w 6426394"/>
              <a:gd name="connsiteY169" fmla="*/ 195445 h 1051908"/>
              <a:gd name="connsiteX170" fmla="*/ 2084739 w 6426394"/>
              <a:gd name="connsiteY170" fmla="*/ 188465 h 1051908"/>
              <a:gd name="connsiteX171" fmla="*/ 1973056 w 6426394"/>
              <a:gd name="connsiteY171" fmla="*/ 181485 h 1051908"/>
              <a:gd name="connsiteX172" fmla="*/ 1917215 w 6426394"/>
              <a:gd name="connsiteY172" fmla="*/ 174505 h 1051908"/>
              <a:gd name="connsiteX173" fmla="*/ 1854394 w 6426394"/>
              <a:gd name="connsiteY173" fmla="*/ 167525 h 1051908"/>
              <a:gd name="connsiteX174" fmla="*/ 1819493 w 6426394"/>
              <a:gd name="connsiteY174" fmla="*/ 160544 h 1051908"/>
              <a:gd name="connsiteX175" fmla="*/ 1728751 w 6426394"/>
              <a:gd name="connsiteY175" fmla="*/ 153564 h 1051908"/>
              <a:gd name="connsiteX176" fmla="*/ 1463505 w 6426394"/>
              <a:gd name="connsiteY176" fmla="*/ 146584 h 1051908"/>
              <a:gd name="connsiteX177" fmla="*/ 1198259 w 6426394"/>
              <a:gd name="connsiteY177" fmla="*/ 139604 h 1051908"/>
              <a:gd name="connsiteX178" fmla="*/ 1149398 w 6426394"/>
              <a:gd name="connsiteY178" fmla="*/ 132624 h 1051908"/>
              <a:gd name="connsiteX179" fmla="*/ 1072616 w 6426394"/>
              <a:gd name="connsiteY179" fmla="*/ 125644 h 1051908"/>
              <a:gd name="connsiteX180" fmla="*/ 1051676 w 6426394"/>
              <a:gd name="connsiteY180" fmla="*/ 118663 h 1051908"/>
              <a:gd name="connsiteX181" fmla="*/ 1002815 w 6426394"/>
              <a:gd name="connsiteY181" fmla="*/ 111683 h 1051908"/>
              <a:gd name="connsiteX182" fmla="*/ 898113 w 6426394"/>
              <a:gd name="connsiteY182" fmla="*/ 118663 h 1051908"/>
              <a:gd name="connsiteX183" fmla="*/ 793410 w 6426394"/>
              <a:gd name="connsiteY183" fmla="*/ 104703 h 1051908"/>
              <a:gd name="connsiteX184" fmla="*/ 772470 w 6426394"/>
              <a:gd name="connsiteY184" fmla="*/ 97723 h 1051908"/>
              <a:gd name="connsiteX185" fmla="*/ 632867 w 6426394"/>
              <a:gd name="connsiteY185" fmla="*/ 76783 h 1051908"/>
              <a:gd name="connsiteX186" fmla="*/ 604946 w 6426394"/>
              <a:gd name="connsiteY186" fmla="*/ 69802 h 1051908"/>
              <a:gd name="connsiteX187" fmla="*/ 535145 w 6426394"/>
              <a:gd name="connsiteY187" fmla="*/ 55842 h 1051908"/>
              <a:gd name="connsiteX188" fmla="*/ 486284 w 6426394"/>
              <a:gd name="connsiteY188" fmla="*/ 41882 h 1051908"/>
              <a:gd name="connsiteX189" fmla="*/ 444403 w 6426394"/>
              <a:gd name="connsiteY189" fmla="*/ 34902 h 1051908"/>
              <a:gd name="connsiteX190" fmla="*/ 416482 w 6426394"/>
              <a:gd name="connsiteY190" fmla="*/ 27921 h 1051908"/>
              <a:gd name="connsiteX191" fmla="*/ 395542 w 6426394"/>
              <a:gd name="connsiteY191" fmla="*/ 20941 h 1051908"/>
              <a:gd name="connsiteX192" fmla="*/ 332720 w 6426394"/>
              <a:gd name="connsiteY192" fmla="*/ 13961 h 1051908"/>
              <a:gd name="connsiteX193" fmla="*/ 311780 w 6426394"/>
              <a:gd name="connsiteY193" fmla="*/ 6981 h 1051908"/>
              <a:gd name="connsiteX194" fmla="*/ 46534 w 6426394"/>
              <a:gd name="connsiteY194" fmla="*/ 20941 h 1051908"/>
              <a:gd name="connsiteX195" fmla="*/ 4653 w 6426394"/>
              <a:gd name="connsiteY195" fmla="*/ 27921 h 105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6426394" h="1051908">
                <a:moveTo>
                  <a:pt x="4653" y="27921"/>
                </a:moveTo>
                <a:cubicBezTo>
                  <a:pt x="0" y="55842"/>
                  <a:pt x="11052" y="135539"/>
                  <a:pt x="18613" y="188465"/>
                </a:cubicBezTo>
                <a:cubicBezTo>
                  <a:pt x="20291" y="200210"/>
                  <a:pt x="23267" y="211732"/>
                  <a:pt x="25594" y="223366"/>
                </a:cubicBezTo>
                <a:cubicBezTo>
                  <a:pt x="27921" y="262920"/>
                  <a:pt x="10021" y="309451"/>
                  <a:pt x="32574" y="342028"/>
                </a:cubicBezTo>
                <a:cubicBezTo>
                  <a:pt x="35764" y="346636"/>
                  <a:pt x="89614" y="308025"/>
                  <a:pt x="109355" y="307128"/>
                </a:cubicBezTo>
                <a:cubicBezTo>
                  <a:pt x="204681" y="302795"/>
                  <a:pt x="300146" y="302474"/>
                  <a:pt x="395542" y="300147"/>
                </a:cubicBezTo>
                <a:cubicBezTo>
                  <a:pt x="423462" y="295494"/>
                  <a:pt x="451843" y="293052"/>
                  <a:pt x="479303" y="286187"/>
                </a:cubicBezTo>
                <a:cubicBezTo>
                  <a:pt x="542283" y="270443"/>
                  <a:pt x="516943" y="278294"/>
                  <a:pt x="556085" y="265247"/>
                </a:cubicBezTo>
                <a:cubicBezTo>
                  <a:pt x="574255" y="266203"/>
                  <a:pt x="711333" y="266089"/>
                  <a:pt x="751529" y="286187"/>
                </a:cubicBezTo>
                <a:cubicBezTo>
                  <a:pt x="922640" y="371742"/>
                  <a:pt x="740023" y="307947"/>
                  <a:pt x="821331" y="335048"/>
                </a:cubicBezTo>
                <a:cubicBezTo>
                  <a:pt x="828311" y="332721"/>
                  <a:pt x="835014" y="329278"/>
                  <a:pt x="842271" y="328068"/>
                </a:cubicBezTo>
                <a:cubicBezTo>
                  <a:pt x="943665" y="311169"/>
                  <a:pt x="1034609" y="324897"/>
                  <a:pt x="1142418" y="328068"/>
                </a:cubicBezTo>
                <a:lnTo>
                  <a:pt x="1212219" y="349008"/>
                </a:lnTo>
                <a:cubicBezTo>
                  <a:pt x="1221443" y="351644"/>
                  <a:pt x="1231157" y="352620"/>
                  <a:pt x="1240140" y="355989"/>
                </a:cubicBezTo>
                <a:cubicBezTo>
                  <a:pt x="1352126" y="397984"/>
                  <a:pt x="1177385" y="338179"/>
                  <a:pt x="1295981" y="390889"/>
                </a:cubicBezTo>
                <a:cubicBezTo>
                  <a:pt x="1306823" y="395708"/>
                  <a:pt x="1319248" y="395543"/>
                  <a:pt x="1330882" y="397870"/>
                </a:cubicBezTo>
                <a:cubicBezTo>
                  <a:pt x="1416971" y="395543"/>
                  <a:pt x="1503028" y="390889"/>
                  <a:pt x="1589148" y="390889"/>
                </a:cubicBezTo>
                <a:cubicBezTo>
                  <a:pt x="1661314" y="390889"/>
                  <a:pt x="1733472" y="393975"/>
                  <a:pt x="1805532" y="397870"/>
                </a:cubicBezTo>
                <a:cubicBezTo>
                  <a:pt x="1819664" y="398634"/>
                  <a:pt x="1833309" y="403675"/>
                  <a:pt x="1847413" y="404850"/>
                </a:cubicBezTo>
                <a:cubicBezTo>
                  <a:pt x="1889214" y="408333"/>
                  <a:pt x="1931175" y="409503"/>
                  <a:pt x="1973056" y="411830"/>
                </a:cubicBezTo>
                <a:cubicBezTo>
                  <a:pt x="1980036" y="414157"/>
                  <a:pt x="1987416" y="415520"/>
                  <a:pt x="1993997" y="418810"/>
                </a:cubicBezTo>
                <a:cubicBezTo>
                  <a:pt x="2016116" y="429869"/>
                  <a:pt x="2011314" y="436241"/>
                  <a:pt x="2035877" y="439750"/>
                </a:cubicBezTo>
                <a:cubicBezTo>
                  <a:pt x="2061318" y="443385"/>
                  <a:pt x="2087065" y="444404"/>
                  <a:pt x="2112659" y="446731"/>
                </a:cubicBezTo>
                <a:cubicBezTo>
                  <a:pt x="2135700" y="454411"/>
                  <a:pt x="2168450" y="465922"/>
                  <a:pt x="2189441" y="467671"/>
                </a:cubicBezTo>
                <a:lnTo>
                  <a:pt x="2273203" y="474651"/>
                </a:lnTo>
                <a:cubicBezTo>
                  <a:pt x="2357458" y="491502"/>
                  <a:pt x="2251874" y="471964"/>
                  <a:pt x="2412806" y="488612"/>
                </a:cubicBezTo>
                <a:cubicBezTo>
                  <a:pt x="2445536" y="491998"/>
                  <a:pt x="2477954" y="497919"/>
                  <a:pt x="2510528" y="502572"/>
                </a:cubicBezTo>
                <a:lnTo>
                  <a:pt x="2559389" y="509552"/>
                </a:lnTo>
                <a:cubicBezTo>
                  <a:pt x="2615609" y="528292"/>
                  <a:pt x="2539868" y="504878"/>
                  <a:pt x="2664091" y="523512"/>
                </a:cubicBezTo>
                <a:cubicBezTo>
                  <a:pt x="2715754" y="531262"/>
                  <a:pt x="2715884" y="538907"/>
                  <a:pt x="2761813" y="551433"/>
                </a:cubicBezTo>
                <a:cubicBezTo>
                  <a:pt x="2773259" y="554555"/>
                  <a:pt x="2785204" y="555536"/>
                  <a:pt x="2796714" y="558413"/>
                </a:cubicBezTo>
                <a:cubicBezTo>
                  <a:pt x="2803852" y="560197"/>
                  <a:pt x="2810338" y="564623"/>
                  <a:pt x="2817655" y="565393"/>
                </a:cubicBezTo>
                <a:cubicBezTo>
                  <a:pt x="2854750" y="569298"/>
                  <a:pt x="2892110" y="570046"/>
                  <a:pt x="2929337" y="572373"/>
                </a:cubicBezTo>
                <a:cubicBezTo>
                  <a:pt x="2984282" y="586111"/>
                  <a:pt x="2937135" y="575755"/>
                  <a:pt x="3027059" y="586334"/>
                </a:cubicBezTo>
                <a:cubicBezTo>
                  <a:pt x="3135689" y="599114"/>
                  <a:pt x="3025156" y="587115"/>
                  <a:pt x="3110821" y="600294"/>
                </a:cubicBezTo>
                <a:cubicBezTo>
                  <a:pt x="3129361" y="603146"/>
                  <a:pt x="3148111" y="604491"/>
                  <a:pt x="3166662" y="607274"/>
                </a:cubicBezTo>
                <a:cubicBezTo>
                  <a:pt x="3194655" y="611473"/>
                  <a:pt x="3250424" y="621234"/>
                  <a:pt x="3250424" y="621234"/>
                </a:cubicBezTo>
                <a:cubicBezTo>
                  <a:pt x="3313864" y="619046"/>
                  <a:pt x="3418352" y="624246"/>
                  <a:pt x="3494729" y="607274"/>
                </a:cubicBezTo>
                <a:cubicBezTo>
                  <a:pt x="3501912" y="605678"/>
                  <a:pt x="3508690" y="602621"/>
                  <a:pt x="3515670" y="600294"/>
                </a:cubicBezTo>
                <a:cubicBezTo>
                  <a:pt x="3520323" y="593314"/>
                  <a:pt x="3523079" y="584595"/>
                  <a:pt x="3529630" y="579354"/>
                </a:cubicBezTo>
                <a:cubicBezTo>
                  <a:pt x="3535376" y="574757"/>
                  <a:pt x="3543496" y="574394"/>
                  <a:pt x="3550571" y="572373"/>
                </a:cubicBezTo>
                <a:cubicBezTo>
                  <a:pt x="3589333" y="561298"/>
                  <a:pt x="3618063" y="558798"/>
                  <a:pt x="3662253" y="551433"/>
                </a:cubicBezTo>
                <a:lnTo>
                  <a:pt x="3704134" y="544453"/>
                </a:lnTo>
                <a:cubicBezTo>
                  <a:pt x="3711114" y="549106"/>
                  <a:pt x="3717790" y="554251"/>
                  <a:pt x="3725074" y="558413"/>
                </a:cubicBezTo>
                <a:cubicBezTo>
                  <a:pt x="3734109" y="563575"/>
                  <a:pt x="3745001" y="565712"/>
                  <a:pt x="3752995" y="572373"/>
                </a:cubicBezTo>
                <a:cubicBezTo>
                  <a:pt x="3759440" y="577744"/>
                  <a:pt x="3761023" y="587382"/>
                  <a:pt x="3766955" y="593314"/>
                </a:cubicBezTo>
                <a:cubicBezTo>
                  <a:pt x="3775181" y="601540"/>
                  <a:pt x="3785569" y="607274"/>
                  <a:pt x="3794876" y="614254"/>
                </a:cubicBezTo>
                <a:cubicBezTo>
                  <a:pt x="3803704" y="640739"/>
                  <a:pt x="3800793" y="642412"/>
                  <a:pt x="3829777" y="663115"/>
                </a:cubicBezTo>
                <a:cubicBezTo>
                  <a:pt x="3835764" y="667392"/>
                  <a:pt x="3844019" y="667051"/>
                  <a:pt x="3850717" y="670096"/>
                </a:cubicBezTo>
                <a:cubicBezTo>
                  <a:pt x="3936535" y="709105"/>
                  <a:pt x="3878543" y="688678"/>
                  <a:pt x="3927499" y="704996"/>
                </a:cubicBezTo>
                <a:cubicBezTo>
                  <a:pt x="3939049" y="797399"/>
                  <a:pt x="3927113" y="731564"/>
                  <a:pt x="3941459" y="781778"/>
                </a:cubicBezTo>
                <a:cubicBezTo>
                  <a:pt x="3944094" y="791002"/>
                  <a:pt x="3944149" y="801118"/>
                  <a:pt x="3948439" y="809699"/>
                </a:cubicBezTo>
                <a:cubicBezTo>
                  <a:pt x="3952965" y="818751"/>
                  <a:pt x="3976513" y="833826"/>
                  <a:pt x="3983340" y="837619"/>
                </a:cubicBezTo>
                <a:cubicBezTo>
                  <a:pt x="4036540" y="867175"/>
                  <a:pt x="4008395" y="852116"/>
                  <a:pt x="4053142" y="865540"/>
                </a:cubicBezTo>
                <a:cubicBezTo>
                  <a:pt x="4067237" y="869768"/>
                  <a:pt x="4095023" y="879500"/>
                  <a:pt x="4095023" y="879500"/>
                </a:cubicBezTo>
                <a:cubicBezTo>
                  <a:pt x="4102003" y="884153"/>
                  <a:pt x="4108252" y="890155"/>
                  <a:pt x="4115963" y="893460"/>
                </a:cubicBezTo>
                <a:cubicBezTo>
                  <a:pt x="4124781" y="897239"/>
                  <a:pt x="4134629" y="897917"/>
                  <a:pt x="4143884" y="900441"/>
                </a:cubicBezTo>
                <a:cubicBezTo>
                  <a:pt x="4249634" y="929282"/>
                  <a:pt x="4139875" y="902431"/>
                  <a:pt x="4234626" y="921381"/>
                </a:cubicBezTo>
                <a:cubicBezTo>
                  <a:pt x="4244033" y="923262"/>
                  <a:pt x="4253390" y="925500"/>
                  <a:pt x="4262546" y="928361"/>
                </a:cubicBezTo>
                <a:cubicBezTo>
                  <a:pt x="4290637" y="937140"/>
                  <a:pt x="4317448" y="950510"/>
                  <a:pt x="4346308" y="956282"/>
                </a:cubicBezTo>
                <a:cubicBezTo>
                  <a:pt x="4390616" y="965143"/>
                  <a:pt x="4369699" y="960385"/>
                  <a:pt x="4409129" y="970242"/>
                </a:cubicBezTo>
                <a:cubicBezTo>
                  <a:pt x="4511505" y="963262"/>
                  <a:pt x="4614152" y="959512"/>
                  <a:pt x="4716256" y="949302"/>
                </a:cubicBezTo>
                <a:cubicBezTo>
                  <a:pt x="4760114" y="944916"/>
                  <a:pt x="4761787" y="926537"/>
                  <a:pt x="4800018" y="907421"/>
                </a:cubicBezTo>
                <a:cubicBezTo>
                  <a:pt x="4813180" y="900840"/>
                  <a:pt x="4829655" y="901623"/>
                  <a:pt x="4841899" y="893460"/>
                </a:cubicBezTo>
                <a:cubicBezTo>
                  <a:pt x="4848879" y="888807"/>
                  <a:pt x="4855128" y="882804"/>
                  <a:pt x="4862839" y="879500"/>
                </a:cubicBezTo>
                <a:cubicBezTo>
                  <a:pt x="4871657" y="875721"/>
                  <a:pt x="4881412" y="874677"/>
                  <a:pt x="4890760" y="872520"/>
                </a:cubicBezTo>
                <a:cubicBezTo>
                  <a:pt x="4911662" y="867697"/>
                  <a:pt x="4932770" y="863763"/>
                  <a:pt x="4953581" y="858560"/>
                </a:cubicBezTo>
                <a:cubicBezTo>
                  <a:pt x="4960719" y="856775"/>
                  <a:pt x="4967250" y="852698"/>
                  <a:pt x="4974522" y="851579"/>
                </a:cubicBezTo>
                <a:cubicBezTo>
                  <a:pt x="5151379" y="824369"/>
                  <a:pt x="4973066" y="858850"/>
                  <a:pt x="5079224" y="837619"/>
                </a:cubicBezTo>
                <a:cubicBezTo>
                  <a:pt x="5158332" y="839946"/>
                  <a:pt x="5237640" y="838529"/>
                  <a:pt x="5316549" y="844599"/>
                </a:cubicBezTo>
                <a:cubicBezTo>
                  <a:pt x="5329042" y="845560"/>
                  <a:pt x="5339563" y="854598"/>
                  <a:pt x="5351450" y="858560"/>
                </a:cubicBezTo>
                <a:cubicBezTo>
                  <a:pt x="5360551" y="861594"/>
                  <a:pt x="5370064" y="863213"/>
                  <a:pt x="5379371" y="865540"/>
                </a:cubicBezTo>
                <a:cubicBezTo>
                  <a:pt x="5433324" y="901509"/>
                  <a:pt x="5356207" y="854235"/>
                  <a:pt x="5442192" y="886480"/>
                </a:cubicBezTo>
                <a:cubicBezTo>
                  <a:pt x="5448354" y="888791"/>
                  <a:pt x="5450266" y="897498"/>
                  <a:pt x="5456152" y="900441"/>
                </a:cubicBezTo>
                <a:cubicBezTo>
                  <a:pt x="5469314" y="907022"/>
                  <a:pt x="5484073" y="909748"/>
                  <a:pt x="5498033" y="914401"/>
                </a:cubicBezTo>
                <a:lnTo>
                  <a:pt x="5518974" y="921381"/>
                </a:lnTo>
                <a:cubicBezTo>
                  <a:pt x="5595756" y="919054"/>
                  <a:pt x="5672603" y="918335"/>
                  <a:pt x="5749319" y="914401"/>
                </a:cubicBezTo>
                <a:cubicBezTo>
                  <a:pt x="5764490" y="913623"/>
                  <a:pt x="5801988" y="905581"/>
                  <a:pt x="5819120" y="900441"/>
                </a:cubicBezTo>
                <a:cubicBezTo>
                  <a:pt x="5833215" y="896212"/>
                  <a:pt x="5861001" y="886480"/>
                  <a:pt x="5861001" y="886480"/>
                </a:cubicBezTo>
                <a:lnTo>
                  <a:pt x="6098326" y="907421"/>
                </a:lnTo>
                <a:cubicBezTo>
                  <a:pt x="6114701" y="909019"/>
                  <a:pt x="6131226" y="910411"/>
                  <a:pt x="6147187" y="914401"/>
                </a:cubicBezTo>
                <a:cubicBezTo>
                  <a:pt x="6286618" y="949258"/>
                  <a:pt x="6142691" y="925724"/>
                  <a:pt x="6258870" y="942321"/>
                </a:cubicBezTo>
                <a:cubicBezTo>
                  <a:pt x="6265850" y="949301"/>
                  <a:pt x="6270981" y="958847"/>
                  <a:pt x="6279810" y="963262"/>
                </a:cubicBezTo>
                <a:cubicBezTo>
                  <a:pt x="6299553" y="973133"/>
                  <a:pt x="6321691" y="977222"/>
                  <a:pt x="6342632" y="984202"/>
                </a:cubicBezTo>
                <a:cubicBezTo>
                  <a:pt x="6342645" y="984206"/>
                  <a:pt x="6384500" y="998160"/>
                  <a:pt x="6384513" y="998163"/>
                </a:cubicBezTo>
                <a:lnTo>
                  <a:pt x="6419413" y="1005143"/>
                </a:lnTo>
                <a:cubicBezTo>
                  <a:pt x="6421740" y="1016777"/>
                  <a:pt x="6426394" y="1051908"/>
                  <a:pt x="6426394" y="1040044"/>
                </a:cubicBezTo>
                <a:cubicBezTo>
                  <a:pt x="6426394" y="965553"/>
                  <a:pt x="6423545" y="891056"/>
                  <a:pt x="6419413" y="816679"/>
                </a:cubicBezTo>
                <a:cubicBezTo>
                  <a:pt x="6418881" y="807100"/>
                  <a:pt x="6415068" y="797982"/>
                  <a:pt x="6412433" y="788758"/>
                </a:cubicBezTo>
                <a:cubicBezTo>
                  <a:pt x="6410412" y="781684"/>
                  <a:pt x="6412284" y="770551"/>
                  <a:pt x="6405453" y="767818"/>
                </a:cubicBezTo>
                <a:cubicBezTo>
                  <a:pt x="6385891" y="759993"/>
                  <a:pt x="6363572" y="763164"/>
                  <a:pt x="6342632" y="760837"/>
                </a:cubicBezTo>
                <a:cubicBezTo>
                  <a:pt x="6335652" y="758510"/>
                  <a:pt x="6328766" y="755878"/>
                  <a:pt x="6321691" y="753857"/>
                </a:cubicBezTo>
                <a:cubicBezTo>
                  <a:pt x="6298688" y="747285"/>
                  <a:pt x="6282863" y="744695"/>
                  <a:pt x="6258870" y="739897"/>
                </a:cubicBezTo>
                <a:cubicBezTo>
                  <a:pt x="6235603" y="730590"/>
                  <a:pt x="6212532" y="720775"/>
                  <a:pt x="6189068" y="711976"/>
                </a:cubicBezTo>
                <a:cubicBezTo>
                  <a:pt x="6175289" y="706809"/>
                  <a:pt x="6161147" y="702669"/>
                  <a:pt x="6147187" y="698016"/>
                </a:cubicBezTo>
                <a:cubicBezTo>
                  <a:pt x="6140207" y="695689"/>
                  <a:pt x="6132369" y="695117"/>
                  <a:pt x="6126247" y="691036"/>
                </a:cubicBezTo>
                <a:cubicBezTo>
                  <a:pt x="6099184" y="672995"/>
                  <a:pt x="6113265" y="679729"/>
                  <a:pt x="6084366" y="670096"/>
                </a:cubicBezTo>
                <a:cubicBezTo>
                  <a:pt x="6077386" y="665442"/>
                  <a:pt x="6069739" y="661659"/>
                  <a:pt x="6063426" y="656135"/>
                </a:cubicBezTo>
                <a:cubicBezTo>
                  <a:pt x="6051044" y="645301"/>
                  <a:pt x="6044486" y="625224"/>
                  <a:pt x="6028525" y="621234"/>
                </a:cubicBezTo>
                <a:cubicBezTo>
                  <a:pt x="6019578" y="618997"/>
                  <a:pt x="5989679" y="612281"/>
                  <a:pt x="5979664" y="607274"/>
                </a:cubicBezTo>
                <a:cubicBezTo>
                  <a:pt x="5972160" y="603522"/>
                  <a:pt x="5966227" y="597066"/>
                  <a:pt x="5958723" y="593314"/>
                </a:cubicBezTo>
                <a:cubicBezTo>
                  <a:pt x="5948708" y="588307"/>
                  <a:pt x="5918809" y="581591"/>
                  <a:pt x="5909862" y="579354"/>
                </a:cubicBezTo>
                <a:cubicBezTo>
                  <a:pt x="5902882" y="574700"/>
                  <a:pt x="5897300" y="565834"/>
                  <a:pt x="5888922" y="565393"/>
                </a:cubicBezTo>
                <a:cubicBezTo>
                  <a:pt x="5836258" y="562621"/>
                  <a:pt x="5780890" y="571851"/>
                  <a:pt x="5728378" y="579354"/>
                </a:cubicBezTo>
                <a:cubicBezTo>
                  <a:pt x="5714050" y="584130"/>
                  <a:pt x="5701142" y="584965"/>
                  <a:pt x="5693477" y="600294"/>
                </a:cubicBezTo>
                <a:cubicBezTo>
                  <a:pt x="5689187" y="608875"/>
                  <a:pt x="5692638" y="620845"/>
                  <a:pt x="5686497" y="628215"/>
                </a:cubicBezTo>
                <a:cubicBezTo>
                  <a:pt x="5672093" y="645500"/>
                  <a:pt x="5624238" y="647080"/>
                  <a:pt x="5609716" y="649155"/>
                </a:cubicBezTo>
                <a:cubicBezTo>
                  <a:pt x="5602736" y="651482"/>
                  <a:pt x="5596116" y="655634"/>
                  <a:pt x="5588775" y="656135"/>
                </a:cubicBezTo>
                <a:cubicBezTo>
                  <a:pt x="5493487" y="662632"/>
                  <a:pt x="5302589" y="670096"/>
                  <a:pt x="5302589" y="670096"/>
                </a:cubicBezTo>
                <a:cubicBezTo>
                  <a:pt x="5274668" y="667769"/>
                  <a:pt x="5246300" y="668610"/>
                  <a:pt x="5218827" y="663115"/>
                </a:cubicBezTo>
                <a:cubicBezTo>
                  <a:pt x="5210601" y="661470"/>
                  <a:pt x="5205080" y="653471"/>
                  <a:pt x="5197887" y="649155"/>
                </a:cubicBezTo>
                <a:cubicBezTo>
                  <a:pt x="5181802" y="639504"/>
                  <a:pt x="5166058" y="629095"/>
                  <a:pt x="5149026" y="621234"/>
                </a:cubicBezTo>
                <a:cubicBezTo>
                  <a:pt x="5135665" y="615067"/>
                  <a:pt x="5121105" y="611927"/>
                  <a:pt x="5107145" y="607274"/>
                </a:cubicBezTo>
                <a:cubicBezTo>
                  <a:pt x="5086204" y="600294"/>
                  <a:pt x="5066174" y="589456"/>
                  <a:pt x="5044323" y="586334"/>
                </a:cubicBezTo>
                <a:cubicBezTo>
                  <a:pt x="4937104" y="571016"/>
                  <a:pt x="4978523" y="580354"/>
                  <a:pt x="4918681" y="565393"/>
                </a:cubicBezTo>
                <a:cubicBezTo>
                  <a:pt x="4888434" y="570047"/>
                  <a:pt x="4858018" y="573714"/>
                  <a:pt x="4827939" y="579354"/>
                </a:cubicBezTo>
                <a:cubicBezTo>
                  <a:pt x="4820707" y="580710"/>
                  <a:pt x="4814097" y="584398"/>
                  <a:pt x="4806998" y="586334"/>
                </a:cubicBezTo>
                <a:cubicBezTo>
                  <a:pt x="4788488" y="591382"/>
                  <a:pt x="4769771" y="595641"/>
                  <a:pt x="4751157" y="600294"/>
                </a:cubicBezTo>
                <a:lnTo>
                  <a:pt x="4723236" y="607274"/>
                </a:lnTo>
                <a:cubicBezTo>
                  <a:pt x="4713929" y="611927"/>
                  <a:pt x="4705059" y="617580"/>
                  <a:pt x="4695316" y="621234"/>
                </a:cubicBezTo>
                <a:cubicBezTo>
                  <a:pt x="4645349" y="639972"/>
                  <a:pt x="4688939" y="613910"/>
                  <a:pt x="4639474" y="642175"/>
                </a:cubicBezTo>
                <a:cubicBezTo>
                  <a:pt x="4632190" y="646337"/>
                  <a:pt x="4625085" y="650894"/>
                  <a:pt x="4618534" y="656135"/>
                </a:cubicBezTo>
                <a:cubicBezTo>
                  <a:pt x="4613395" y="660246"/>
                  <a:pt x="4610050" y="666445"/>
                  <a:pt x="4604574" y="670096"/>
                </a:cubicBezTo>
                <a:cubicBezTo>
                  <a:pt x="4582374" y="684896"/>
                  <a:pt x="4565931" y="685927"/>
                  <a:pt x="4541752" y="698016"/>
                </a:cubicBezTo>
                <a:cubicBezTo>
                  <a:pt x="4491382" y="723201"/>
                  <a:pt x="4554081" y="701461"/>
                  <a:pt x="4492891" y="725937"/>
                </a:cubicBezTo>
                <a:cubicBezTo>
                  <a:pt x="4457470" y="740106"/>
                  <a:pt x="4451158" y="739867"/>
                  <a:pt x="4416110" y="746877"/>
                </a:cubicBezTo>
                <a:cubicBezTo>
                  <a:pt x="4374229" y="744550"/>
                  <a:pt x="4332240" y="743694"/>
                  <a:pt x="4290467" y="739897"/>
                </a:cubicBezTo>
                <a:cubicBezTo>
                  <a:pt x="4278414" y="738801"/>
                  <a:pt x="4254003" y="730069"/>
                  <a:pt x="4241606" y="725937"/>
                </a:cubicBezTo>
                <a:cubicBezTo>
                  <a:pt x="4239279" y="718957"/>
                  <a:pt x="4239222" y="710742"/>
                  <a:pt x="4234626" y="704996"/>
                </a:cubicBezTo>
                <a:cubicBezTo>
                  <a:pt x="4200821" y="662740"/>
                  <a:pt x="4217998" y="734564"/>
                  <a:pt x="4178784" y="656135"/>
                </a:cubicBezTo>
                <a:cubicBezTo>
                  <a:pt x="4174131" y="646828"/>
                  <a:pt x="4168923" y="637779"/>
                  <a:pt x="4164824" y="628215"/>
                </a:cubicBezTo>
                <a:cubicBezTo>
                  <a:pt x="4152915" y="600426"/>
                  <a:pt x="4164521" y="612130"/>
                  <a:pt x="4143884" y="586334"/>
                </a:cubicBezTo>
                <a:cubicBezTo>
                  <a:pt x="4139773" y="581195"/>
                  <a:pt x="4133872" y="577638"/>
                  <a:pt x="4129923" y="572373"/>
                </a:cubicBezTo>
                <a:cubicBezTo>
                  <a:pt x="4119856" y="558950"/>
                  <a:pt x="4111310" y="544452"/>
                  <a:pt x="4102003" y="530492"/>
                </a:cubicBezTo>
                <a:lnTo>
                  <a:pt x="4088042" y="509552"/>
                </a:lnTo>
                <a:cubicBezTo>
                  <a:pt x="4074723" y="456273"/>
                  <a:pt x="4090310" y="507105"/>
                  <a:pt x="4060122" y="446731"/>
                </a:cubicBezTo>
                <a:cubicBezTo>
                  <a:pt x="4054518" y="435524"/>
                  <a:pt x="4050561" y="423562"/>
                  <a:pt x="4046161" y="411830"/>
                </a:cubicBezTo>
                <a:cubicBezTo>
                  <a:pt x="4043577" y="404941"/>
                  <a:pt x="4042754" y="397321"/>
                  <a:pt x="4039181" y="390889"/>
                </a:cubicBezTo>
                <a:cubicBezTo>
                  <a:pt x="4031033" y="376222"/>
                  <a:pt x="4020568" y="362968"/>
                  <a:pt x="4011261" y="349008"/>
                </a:cubicBezTo>
                <a:lnTo>
                  <a:pt x="3997300" y="328068"/>
                </a:lnTo>
                <a:cubicBezTo>
                  <a:pt x="3983712" y="287304"/>
                  <a:pt x="4000951" y="324738"/>
                  <a:pt x="3969380" y="293167"/>
                </a:cubicBezTo>
                <a:cubicBezTo>
                  <a:pt x="3963448" y="287235"/>
                  <a:pt x="3961788" y="277687"/>
                  <a:pt x="3955419" y="272227"/>
                </a:cubicBezTo>
                <a:cubicBezTo>
                  <a:pt x="3917588" y="239800"/>
                  <a:pt x="3897839" y="249224"/>
                  <a:pt x="3843737" y="244306"/>
                </a:cubicBezTo>
                <a:lnTo>
                  <a:pt x="3808836" y="237326"/>
                </a:lnTo>
                <a:cubicBezTo>
                  <a:pt x="3794911" y="234794"/>
                  <a:pt x="3780833" y="233122"/>
                  <a:pt x="3766955" y="230346"/>
                </a:cubicBezTo>
                <a:cubicBezTo>
                  <a:pt x="3757548" y="228465"/>
                  <a:pt x="3748342" y="225693"/>
                  <a:pt x="3739035" y="223366"/>
                </a:cubicBezTo>
                <a:lnTo>
                  <a:pt x="3494729" y="237326"/>
                </a:lnTo>
                <a:cubicBezTo>
                  <a:pt x="3482899" y="238213"/>
                  <a:pt x="3470629" y="239397"/>
                  <a:pt x="3459829" y="244306"/>
                </a:cubicBezTo>
                <a:cubicBezTo>
                  <a:pt x="3327836" y="304304"/>
                  <a:pt x="3470698" y="254645"/>
                  <a:pt x="3397007" y="279207"/>
                </a:cubicBezTo>
                <a:cubicBezTo>
                  <a:pt x="3383047" y="288514"/>
                  <a:pt x="3371043" y="301822"/>
                  <a:pt x="3355126" y="307128"/>
                </a:cubicBezTo>
                <a:cubicBezTo>
                  <a:pt x="3348146" y="309455"/>
                  <a:pt x="3341017" y="311376"/>
                  <a:pt x="3334186" y="314108"/>
                </a:cubicBezTo>
                <a:cubicBezTo>
                  <a:pt x="3317734" y="320689"/>
                  <a:pt x="3302135" y="329445"/>
                  <a:pt x="3285325" y="335048"/>
                </a:cubicBezTo>
                <a:cubicBezTo>
                  <a:pt x="3274070" y="338800"/>
                  <a:pt x="3261934" y="339151"/>
                  <a:pt x="3250424" y="342028"/>
                </a:cubicBezTo>
                <a:cubicBezTo>
                  <a:pt x="3243286" y="343812"/>
                  <a:pt x="3236723" y="347692"/>
                  <a:pt x="3229484" y="349008"/>
                </a:cubicBezTo>
                <a:cubicBezTo>
                  <a:pt x="3211028" y="352364"/>
                  <a:pt x="3192146" y="352905"/>
                  <a:pt x="3173642" y="355989"/>
                </a:cubicBezTo>
                <a:cubicBezTo>
                  <a:pt x="3164179" y="357566"/>
                  <a:pt x="3155231" y="361701"/>
                  <a:pt x="3145722" y="362969"/>
                </a:cubicBezTo>
                <a:cubicBezTo>
                  <a:pt x="3120248" y="366365"/>
                  <a:pt x="3094534" y="367622"/>
                  <a:pt x="3068940" y="369949"/>
                </a:cubicBezTo>
                <a:cubicBezTo>
                  <a:pt x="3017752" y="367622"/>
                  <a:pt x="2966454" y="367055"/>
                  <a:pt x="2915377" y="362969"/>
                </a:cubicBezTo>
                <a:cubicBezTo>
                  <a:pt x="2889958" y="360936"/>
                  <a:pt x="2889953" y="346767"/>
                  <a:pt x="2866516" y="335048"/>
                </a:cubicBezTo>
                <a:cubicBezTo>
                  <a:pt x="2857935" y="330758"/>
                  <a:pt x="2847960" y="330149"/>
                  <a:pt x="2838595" y="328068"/>
                </a:cubicBezTo>
                <a:cubicBezTo>
                  <a:pt x="2827013" y="325494"/>
                  <a:pt x="2815295" y="323574"/>
                  <a:pt x="2803694" y="321088"/>
                </a:cubicBezTo>
                <a:cubicBezTo>
                  <a:pt x="2750145" y="309613"/>
                  <a:pt x="2697492" y="292980"/>
                  <a:pt x="2643151" y="286187"/>
                </a:cubicBezTo>
                <a:cubicBezTo>
                  <a:pt x="2566403" y="276594"/>
                  <a:pt x="2605954" y="281278"/>
                  <a:pt x="2524488" y="272227"/>
                </a:cubicBezTo>
                <a:cubicBezTo>
                  <a:pt x="2515181" y="269900"/>
                  <a:pt x="2505975" y="267128"/>
                  <a:pt x="2496568" y="265247"/>
                </a:cubicBezTo>
                <a:cubicBezTo>
                  <a:pt x="2482690" y="262471"/>
                  <a:pt x="2468503" y="261337"/>
                  <a:pt x="2454687" y="258267"/>
                </a:cubicBezTo>
                <a:cubicBezTo>
                  <a:pt x="2447504" y="256671"/>
                  <a:pt x="2440856" y="253182"/>
                  <a:pt x="2433746" y="251286"/>
                </a:cubicBezTo>
                <a:cubicBezTo>
                  <a:pt x="2405938" y="243870"/>
                  <a:pt x="2378542" y="233916"/>
                  <a:pt x="2349984" y="230346"/>
                </a:cubicBezTo>
                <a:cubicBezTo>
                  <a:pt x="2270941" y="220466"/>
                  <a:pt x="2312808" y="225233"/>
                  <a:pt x="2224342" y="216386"/>
                </a:cubicBezTo>
                <a:cubicBezTo>
                  <a:pt x="2210382" y="211732"/>
                  <a:pt x="2197063" y="204250"/>
                  <a:pt x="2182461" y="202425"/>
                </a:cubicBezTo>
                <a:lnTo>
                  <a:pt x="2126619" y="195445"/>
                </a:lnTo>
                <a:cubicBezTo>
                  <a:pt x="2112609" y="193444"/>
                  <a:pt x="2098833" y="189746"/>
                  <a:pt x="2084739" y="188465"/>
                </a:cubicBezTo>
                <a:cubicBezTo>
                  <a:pt x="2047592" y="185088"/>
                  <a:pt x="2010284" y="183812"/>
                  <a:pt x="1973056" y="181485"/>
                </a:cubicBezTo>
                <a:lnTo>
                  <a:pt x="1917215" y="174505"/>
                </a:lnTo>
                <a:cubicBezTo>
                  <a:pt x="1896290" y="172043"/>
                  <a:pt x="1875251" y="170505"/>
                  <a:pt x="1854394" y="167525"/>
                </a:cubicBezTo>
                <a:cubicBezTo>
                  <a:pt x="1842649" y="165847"/>
                  <a:pt x="1831285" y="161854"/>
                  <a:pt x="1819493" y="160544"/>
                </a:cubicBezTo>
                <a:cubicBezTo>
                  <a:pt x="1789342" y="157194"/>
                  <a:pt x="1758998" y="155891"/>
                  <a:pt x="1728751" y="153564"/>
                </a:cubicBezTo>
                <a:cubicBezTo>
                  <a:pt x="1565987" y="169840"/>
                  <a:pt x="1760405" y="154397"/>
                  <a:pt x="1463505" y="146584"/>
                </a:cubicBezTo>
                <a:lnTo>
                  <a:pt x="1198259" y="139604"/>
                </a:lnTo>
                <a:cubicBezTo>
                  <a:pt x="1181972" y="137277"/>
                  <a:pt x="1165750" y="134441"/>
                  <a:pt x="1149398" y="132624"/>
                </a:cubicBezTo>
                <a:cubicBezTo>
                  <a:pt x="1123856" y="129786"/>
                  <a:pt x="1098057" y="129279"/>
                  <a:pt x="1072616" y="125644"/>
                </a:cubicBezTo>
                <a:cubicBezTo>
                  <a:pt x="1065332" y="124603"/>
                  <a:pt x="1058891" y="120106"/>
                  <a:pt x="1051676" y="118663"/>
                </a:cubicBezTo>
                <a:cubicBezTo>
                  <a:pt x="1035543" y="115436"/>
                  <a:pt x="1019102" y="114010"/>
                  <a:pt x="1002815" y="111683"/>
                </a:cubicBezTo>
                <a:cubicBezTo>
                  <a:pt x="967914" y="114010"/>
                  <a:pt x="933072" y="119828"/>
                  <a:pt x="898113" y="118663"/>
                </a:cubicBezTo>
                <a:cubicBezTo>
                  <a:pt x="862923" y="117490"/>
                  <a:pt x="828141" y="110491"/>
                  <a:pt x="793410" y="104703"/>
                </a:cubicBezTo>
                <a:cubicBezTo>
                  <a:pt x="786153" y="103493"/>
                  <a:pt x="779685" y="99166"/>
                  <a:pt x="772470" y="97723"/>
                </a:cubicBezTo>
                <a:cubicBezTo>
                  <a:pt x="715657" y="86361"/>
                  <a:pt x="686673" y="83509"/>
                  <a:pt x="632867" y="76783"/>
                </a:cubicBezTo>
                <a:cubicBezTo>
                  <a:pt x="623560" y="74456"/>
                  <a:pt x="614327" y="71812"/>
                  <a:pt x="604946" y="69802"/>
                </a:cubicBezTo>
                <a:cubicBezTo>
                  <a:pt x="581745" y="64830"/>
                  <a:pt x="557655" y="63345"/>
                  <a:pt x="535145" y="55842"/>
                </a:cubicBezTo>
                <a:cubicBezTo>
                  <a:pt x="515188" y="49190"/>
                  <a:pt x="508193" y="46264"/>
                  <a:pt x="486284" y="41882"/>
                </a:cubicBezTo>
                <a:cubicBezTo>
                  <a:pt x="472406" y="39106"/>
                  <a:pt x="458281" y="37678"/>
                  <a:pt x="444403" y="34902"/>
                </a:cubicBezTo>
                <a:cubicBezTo>
                  <a:pt x="434996" y="33020"/>
                  <a:pt x="425706" y="30557"/>
                  <a:pt x="416482" y="27921"/>
                </a:cubicBezTo>
                <a:cubicBezTo>
                  <a:pt x="409408" y="25900"/>
                  <a:pt x="402799" y="22151"/>
                  <a:pt x="395542" y="20941"/>
                </a:cubicBezTo>
                <a:cubicBezTo>
                  <a:pt x="374759" y="17477"/>
                  <a:pt x="353661" y="16288"/>
                  <a:pt x="332720" y="13961"/>
                </a:cubicBezTo>
                <a:cubicBezTo>
                  <a:pt x="325740" y="11634"/>
                  <a:pt x="319135" y="6802"/>
                  <a:pt x="311780" y="6981"/>
                </a:cubicBezTo>
                <a:cubicBezTo>
                  <a:pt x="223269" y="9140"/>
                  <a:pt x="46534" y="20941"/>
                  <a:pt x="46534" y="20941"/>
                </a:cubicBezTo>
                <a:cubicBezTo>
                  <a:pt x="2358" y="28303"/>
                  <a:pt x="9306" y="0"/>
                  <a:pt x="4653" y="2792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56" name="Прямая соединительная линия 155"/>
          <p:cNvCxnSpPr>
            <a:cxnSpLocks noChangeShapeType="1"/>
          </p:cNvCxnSpPr>
          <p:nvPr/>
        </p:nvCxnSpPr>
        <p:spPr bwMode="auto">
          <a:xfrm rot="5400000" flipH="1" flipV="1">
            <a:off x="3357562" y="3214688"/>
            <a:ext cx="3571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57" name="Прямая соединительная линия 156"/>
          <p:cNvCxnSpPr>
            <a:cxnSpLocks noChangeShapeType="1"/>
          </p:cNvCxnSpPr>
          <p:nvPr/>
        </p:nvCxnSpPr>
        <p:spPr bwMode="auto">
          <a:xfrm rot="5400000" flipH="1" flipV="1">
            <a:off x="5857875" y="3500438"/>
            <a:ext cx="4714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58" name="Прямая соединительная линия 157"/>
          <p:cNvCxnSpPr>
            <a:cxnSpLocks noChangeShapeType="1"/>
          </p:cNvCxnSpPr>
          <p:nvPr/>
        </p:nvCxnSpPr>
        <p:spPr bwMode="auto">
          <a:xfrm rot="5400000" flipH="1" flipV="1">
            <a:off x="-321469" y="2321719"/>
            <a:ext cx="3214688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sp>
        <p:nvSpPr>
          <p:cNvPr id="161" name="Прямоугольник 160"/>
          <p:cNvSpPr/>
          <p:nvPr/>
        </p:nvSpPr>
        <p:spPr bwMode="auto">
          <a:xfrm>
            <a:off x="1285875" y="3000375"/>
            <a:ext cx="71438" cy="642938"/>
          </a:xfrm>
          <a:prstGeom prst="rect">
            <a:avLst/>
          </a:prstGeom>
          <a:solidFill>
            <a:schemeClr val="accent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174"/>
          <p:cNvGrpSpPr>
            <a:grpSpLocks/>
          </p:cNvGrpSpPr>
          <p:nvPr/>
        </p:nvGrpSpPr>
        <p:grpSpPr bwMode="auto">
          <a:xfrm>
            <a:off x="6429375" y="3429000"/>
            <a:ext cx="561975" cy="1000125"/>
            <a:chOff x="6429388" y="3429000"/>
            <a:chExt cx="561980" cy="1000132"/>
          </a:xfrm>
        </p:grpSpPr>
        <p:cxnSp>
          <p:nvCxnSpPr>
            <p:cNvPr id="100375" name="Прямая соединительная линия 164"/>
            <p:cNvCxnSpPr>
              <a:cxnSpLocks noChangeShapeType="1"/>
            </p:cNvCxnSpPr>
            <p:nvPr/>
          </p:nvCxnSpPr>
          <p:spPr bwMode="auto">
            <a:xfrm rot="16200000" flipH="1">
              <a:off x="6679421" y="4321975"/>
              <a:ext cx="142876" cy="71438"/>
            </a:xfrm>
            <a:prstGeom prst="line">
              <a:avLst/>
            </a:prstGeom>
            <a:noFill/>
            <a:ln w="28575" algn="ctr">
              <a:solidFill>
                <a:srgbClr val="8C641C"/>
              </a:solidFill>
              <a:round/>
              <a:headEnd/>
              <a:tailEnd/>
            </a:ln>
          </p:spPr>
        </p:cxnSp>
        <p:grpSp>
          <p:nvGrpSpPr>
            <p:cNvPr id="3" name="Группа 173"/>
            <p:cNvGrpSpPr>
              <a:grpSpLocks/>
            </p:cNvGrpSpPr>
            <p:nvPr/>
          </p:nvGrpSpPr>
          <p:grpSpPr bwMode="auto">
            <a:xfrm>
              <a:off x="6429388" y="3429000"/>
              <a:ext cx="561980" cy="866780"/>
              <a:chOff x="6429388" y="3429001"/>
              <a:chExt cx="561980" cy="866780"/>
            </a:xfrm>
          </p:grpSpPr>
          <p:cxnSp>
            <p:nvCxnSpPr>
              <p:cNvPr id="100377" name="Прямая соединительная линия 162"/>
              <p:cNvCxnSpPr>
                <a:cxnSpLocks noChangeShapeType="1"/>
              </p:cNvCxnSpPr>
              <p:nvPr/>
            </p:nvCxnSpPr>
            <p:spPr bwMode="auto">
              <a:xfrm rot="5400000">
                <a:off x="6322231" y="3821909"/>
                <a:ext cx="642942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0378" name="Прямая соединительная линия 163"/>
              <p:cNvCxnSpPr>
                <a:cxnSpLocks noChangeShapeType="1"/>
              </p:cNvCxnSpPr>
              <p:nvPr/>
            </p:nvCxnSpPr>
            <p:spPr bwMode="auto">
              <a:xfrm rot="5400000">
                <a:off x="6429388" y="3857628"/>
                <a:ext cx="714380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0379" name="Прямая соединительная линия 168"/>
              <p:cNvCxnSpPr>
                <a:cxnSpLocks noChangeShapeType="1"/>
              </p:cNvCxnSpPr>
              <p:nvPr/>
            </p:nvCxnSpPr>
            <p:spPr bwMode="auto">
              <a:xfrm rot="16200000" flipH="1">
                <a:off x="6607983" y="3464720"/>
                <a:ext cx="142876" cy="71438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0380" name="Прямая соединительная линия 169"/>
              <p:cNvCxnSpPr>
                <a:cxnSpLocks noChangeShapeType="1"/>
              </p:cNvCxnSpPr>
              <p:nvPr/>
            </p:nvCxnSpPr>
            <p:spPr bwMode="auto">
              <a:xfrm flipV="1">
                <a:off x="6858016" y="350043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0381" name="Прямая соединительная линия 171"/>
              <p:cNvCxnSpPr>
                <a:cxnSpLocks noChangeShapeType="1"/>
              </p:cNvCxnSpPr>
              <p:nvPr/>
            </p:nvCxnSpPr>
            <p:spPr bwMode="auto">
              <a:xfrm flipV="1">
                <a:off x="6429388" y="421481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</p:grpSp>
      </p:grpSp>
      <p:sp>
        <p:nvSpPr>
          <p:cNvPr id="100362" name="Полилиния 185"/>
          <p:cNvSpPr>
            <a:spLocks/>
          </p:cNvSpPr>
          <p:nvPr/>
        </p:nvSpPr>
        <p:spPr bwMode="auto">
          <a:xfrm rot="-3227318">
            <a:off x="6119019" y="2537619"/>
            <a:ext cx="2743200" cy="160338"/>
          </a:xfrm>
          <a:custGeom>
            <a:avLst/>
            <a:gdLst>
              <a:gd name="T0" fmla="*/ 2147483647 w 909191"/>
              <a:gd name="T1" fmla="*/ 85880 h 163055"/>
              <a:gd name="T2" fmla="*/ 2147483647 w 909191"/>
              <a:gd name="T3" fmla="*/ 82767 h 163055"/>
              <a:gd name="T4" fmla="*/ 2147483647 w 909191"/>
              <a:gd name="T5" fmla="*/ 64072 h 163055"/>
              <a:gd name="T6" fmla="*/ 2147483647 w 909191"/>
              <a:gd name="T7" fmla="*/ 54724 h 163055"/>
              <a:gd name="T8" fmla="*/ 2147483647 w 909191"/>
              <a:gd name="T9" fmla="*/ 48493 h 163055"/>
              <a:gd name="T10" fmla="*/ 2147483647 w 909191"/>
              <a:gd name="T11" fmla="*/ 42262 h 163055"/>
              <a:gd name="T12" fmla="*/ 2147483647 w 909191"/>
              <a:gd name="T13" fmla="*/ 39146 h 163055"/>
              <a:gd name="T14" fmla="*/ 2147483647 w 909191"/>
              <a:gd name="T15" fmla="*/ 32914 h 163055"/>
              <a:gd name="T16" fmla="*/ 2147483647 w 909191"/>
              <a:gd name="T17" fmla="*/ 29800 h 163055"/>
              <a:gd name="T18" fmla="*/ 2147483647 w 909191"/>
              <a:gd name="T19" fmla="*/ 26682 h 163055"/>
              <a:gd name="T20" fmla="*/ 2147483647 w 909191"/>
              <a:gd name="T21" fmla="*/ 20453 h 163055"/>
              <a:gd name="T22" fmla="*/ 2147483647 w 909191"/>
              <a:gd name="T23" fmla="*/ 17336 h 163055"/>
              <a:gd name="T24" fmla="*/ 2147483647 w 909191"/>
              <a:gd name="T25" fmla="*/ 11106 h 163055"/>
              <a:gd name="T26" fmla="*/ 2147483647 w 909191"/>
              <a:gd name="T27" fmla="*/ 7991 h 163055"/>
              <a:gd name="T28" fmla="*/ 2147483647 w 909191"/>
              <a:gd name="T29" fmla="*/ 11106 h 163055"/>
              <a:gd name="T30" fmla="*/ 2147483647 w 909191"/>
              <a:gd name="T31" fmla="*/ 54724 h 163055"/>
              <a:gd name="T32" fmla="*/ 2147483647 w 909191"/>
              <a:gd name="T33" fmla="*/ 54724 h 163055"/>
              <a:gd name="T34" fmla="*/ 2147483647 w 909191"/>
              <a:gd name="T35" fmla="*/ 57841 h 163055"/>
              <a:gd name="T36" fmla="*/ 2147483647 w 909191"/>
              <a:gd name="T37" fmla="*/ 60956 h 163055"/>
              <a:gd name="T38" fmla="*/ 2147483647 w 909191"/>
              <a:gd name="T39" fmla="*/ 73419 h 163055"/>
              <a:gd name="T40" fmla="*/ 2147483647 w 909191"/>
              <a:gd name="T41" fmla="*/ 79648 h 163055"/>
              <a:gd name="T42" fmla="*/ 2147483647 w 909191"/>
              <a:gd name="T43" fmla="*/ 88997 h 163055"/>
              <a:gd name="T44" fmla="*/ 2147483647 w 909191"/>
              <a:gd name="T45" fmla="*/ 98344 h 163055"/>
              <a:gd name="T46" fmla="*/ 2147483647 w 909191"/>
              <a:gd name="T47" fmla="*/ 104576 h 163055"/>
              <a:gd name="T48" fmla="*/ 2147483647 w 909191"/>
              <a:gd name="T49" fmla="*/ 107690 h 163055"/>
              <a:gd name="T50" fmla="*/ 2147483647 w 909191"/>
              <a:gd name="T51" fmla="*/ 117036 h 163055"/>
              <a:gd name="T52" fmla="*/ 2147483647 w 909191"/>
              <a:gd name="T53" fmla="*/ 132616 h 163055"/>
              <a:gd name="T54" fmla="*/ 2147483647 w 909191"/>
              <a:gd name="T55" fmla="*/ 123269 h 163055"/>
              <a:gd name="T56" fmla="*/ 2147483647 w 909191"/>
              <a:gd name="T57" fmla="*/ 113922 h 163055"/>
              <a:gd name="T58" fmla="*/ 2147483647 w 909191"/>
              <a:gd name="T59" fmla="*/ 104576 h 163055"/>
              <a:gd name="T60" fmla="*/ 2147483647 w 909191"/>
              <a:gd name="T61" fmla="*/ 85880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0363" name="Полилиния 186"/>
          <p:cNvSpPr>
            <a:spLocks/>
          </p:cNvSpPr>
          <p:nvPr/>
        </p:nvSpPr>
        <p:spPr bwMode="auto">
          <a:xfrm rot="9022679">
            <a:off x="5713413" y="4256088"/>
            <a:ext cx="1112837" cy="288925"/>
          </a:xfrm>
          <a:custGeom>
            <a:avLst/>
            <a:gdLst>
              <a:gd name="T0" fmla="*/ 50215 w 909191"/>
              <a:gd name="T1" fmla="*/ 100774563 h 163055"/>
              <a:gd name="T2" fmla="*/ 394573 w 909191"/>
              <a:gd name="T3" fmla="*/ 97118284 h 163055"/>
              <a:gd name="T4" fmla="*/ 825008 w 909191"/>
              <a:gd name="T5" fmla="*/ 75182709 h 163055"/>
              <a:gd name="T6" fmla="*/ 1083279 w 909191"/>
              <a:gd name="T7" fmla="*/ 64215290 h 163055"/>
              <a:gd name="T8" fmla="*/ 1341537 w 909191"/>
              <a:gd name="T9" fmla="*/ 56903200 h 163055"/>
              <a:gd name="T10" fmla="*/ 1470666 w 909191"/>
              <a:gd name="T11" fmla="*/ 49591323 h 163055"/>
              <a:gd name="T12" fmla="*/ 1815023 w 909191"/>
              <a:gd name="T13" fmla="*/ 45934987 h 163055"/>
              <a:gd name="T14" fmla="*/ 2073284 w 909191"/>
              <a:gd name="T15" fmla="*/ 38623790 h 163055"/>
              <a:gd name="T16" fmla="*/ 2202424 w 909191"/>
              <a:gd name="T17" fmla="*/ 34967455 h 163055"/>
              <a:gd name="T18" fmla="*/ 2460684 w 909191"/>
              <a:gd name="T19" fmla="*/ 31311771 h 163055"/>
              <a:gd name="T20" fmla="*/ 2891124 w 909191"/>
              <a:gd name="T21" fmla="*/ 23999887 h 163055"/>
              <a:gd name="T22" fmla="*/ 6377668 w 909191"/>
              <a:gd name="T23" fmla="*/ 20343523 h 163055"/>
              <a:gd name="T24" fmla="*/ 8099433 w 909191"/>
              <a:gd name="T25" fmla="*/ 13031982 h 163055"/>
              <a:gd name="T26" fmla="*/ 8917257 w 909191"/>
              <a:gd name="T27" fmla="*/ 9376008 h 163055"/>
              <a:gd name="T28" fmla="*/ 9692039 w 909191"/>
              <a:gd name="T29" fmla="*/ 13031982 h 163055"/>
              <a:gd name="T30" fmla="*/ 9605964 w 909191"/>
              <a:gd name="T31" fmla="*/ 64215290 h 163055"/>
              <a:gd name="T32" fmla="*/ 5129397 w 909191"/>
              <a:gd name="T33" fmla="*/ 64215290 h 163055"/>
              <a:gd name="T34" fmla="*/ 4268526 w 909191"/>
              <a:gd name="T35" fmla="*/ 67870888 h 163055"/>
              <a:gd name="T36" fmla="*/ 2159369 w 909191"/>
              <a:gd name="T37" fmla="*/ 71526600 h 163055"/>
              <a:gd name="T38" fmla="*/ 1901112 w 909191"/>
              <a:gd name="T39" fmla="*/ 86150525 h 163055"/>
              <a:gd name="T40" fmla="*/ 1642848 w 909191"/>
              <a:gd name="T41" fmla="*/ 93462686 h 163055"/>
              <a:gd name="T42" fmla="*/ 1341537 w 909191"/>
              <a:gd name="T43" fmla="*/ 104430275 h 163055"/>
              <a:gd name="T44" fmla="*/ 1083279 w 909191"/>
              <a:gd name="T45" fmla="*/ 115397807 h 163055"/>
              <a:gd name="T46" fmla="*/ 954134 w 909191"/>
              <a:gd name="T47" fmla="*/ 122709883 h 163055"/>
              <a:gd name="T48" fmla="*/ 825008 w 909191"/>
              <a:gd name="T49" fmla="*/ 126366049 h 163055"/>
              <a:gd name="T50" fmla="*/ 566756 w 909191"/>
              <a:gd name="T51" fmla="*/ 137333751 h 163055"/>
              <a:gd name="T52" fmla="*/ 308484 w 909191"/>
              <a:gd name="T53" fmla="*/ 155612991 h 163055"/>
              <a:gd name="T54" fmla="*/ 222401 w 909191"/>
              <a:gd name="T55" fmla="*/ 144645515 h 163055"/>
              <a:gd name="T56" fmla="*/ 179352 w 909191"/>
              <a:gd name="T57" fmla="*/ 133678039 h 163055"/>
              <a:gd name="T58" fmla="*/ 93260 w 909191"/>
              <a:gd name="T59" fmla="*/ 122709883 h 163055"/>
              <a:gd name="T60" fmla="*/ 50215 w 909191"/>
              <a:gd name="T61" fmla="*/ 100774563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8" name="Полилиния 187"/>
          <p:cNvSpPr/>
          <p:nvPr/>
        </p:nvSpPr>
        <p:spPr bwMode="auto">
          <a:xfrm>
            <a:off x="225425" y="1444625"/>
            <a:ext cx="1093788" cy="3914775"/>
          </a:xfrm>
          <a:custGeom>
            <a:avLst/>
            <a:gdLst>
              <a:gd name="connsiteX0" fmla="*/ 1083733 w 1092653"/>
              <a:gd name="connsiteY0" fmla="*/ 1580444 h 3914704"/>
              <a:gd name="connsiteX1" fmla="*/ 1061155 w 1092653"/>
              <a:gd name="connsiteY1" fmla="*/ 1490133 h 3914704"/>
              <a:gd name="connsiteX2" fmla="*/ 1004711 w 1092653"/>
              <a:gd name="connsiteY2" fmla="*/ 1433689 h 3914704"/>
              <a:gd name="connsiteX3" fmla="*/ 993422 w 1092653"/>
              <a:gd name="connsiteY3" fmla="*/ 1399822 h 3914704"/>
              <a:gd name="connsiteX4" fmla="*/ 982133 w 1092653"/>
              <a:gd name="connsiteY4" fmla="*/ 1343378 h 3914704"/>
              <a:gd name="connsiteX5" fmla="*/ 925689 w 1092653"/>
              <a:gd name="connsiteY5" fmla="*/ 1219200 h 3914704"/>
              <a:gd name="connsiteX6" fmla="*/ 857955 w 1092653"/>
              <a:gd name="connsiteY6" fmla="*/ 1117600 h 3914704"/>
              <a:gd name="connsiteX7" fmla="*/ 824089 w 1092653"/>
              <a:gd name="connsiteY7" fmla="*/ 1016000 h 3914704"/>
              <a:gd name="connsiteX8" fmla="*/ 812800 w 1092653"/>
              <a:gd name="connsiteY8" fmla="*/ 982133 h 3914704"/>
              <a:gd name="connsiteX9" fmla="*/ 801511 w 1092653"/>
              <a:gd name="connsiteY9" fmla="*/ 880533 h 3914704"/>
              <a:gd name="connsiteX10" fmla="*/ 790222 w 1092653"/>
              <a:gd name="connsiteY10" fmla="*/ 846666 h 3914704"/>
              <a:gd name="connsiteX11" fmla="*/ 756355 w 1092653"/>
              <a:gd name="connsiteY11" fmla="*/ 756355 h 3914704"/>
              <a:gd name="connsiteX12" fmla="*/ 745066 w 1092653"/>
              <a:gd name="connsiteY12" fmla="*/ 699911 h 3914704"/>
              <a:gd name="connsiteX13" fmla="*/ 722489 w 1092653"/>
              <a:gd name="connsiteY13" fmla="*/ 620889 h 3914704"/>
              <a:gd name="connsiteX14" fmla="*/ 688622 w 1092653"/>
              <a:gd name="connsiteY14" fmla="*/ 530578 h 3914704"/>
              <a:gd name="connsiteX15" fmla="*/ 632178 w 1092653"/>
              <a:gd name="connsiteY15" fmla="*/ 440266 h 3914704"/>
              <a:gd name="connsiteX16" fmla="*/ 587022 w 1092653"/>
              <a:gd name="connsiteY16" fmla="*/ 361244 h 3914704"/>
              <a:gd name="connsiteX17" fmla="*/ 564444 w 1092653"/>
              <a:gd name="connsiteY17" fmla="*/ 316089 h 3914704"/>
              <a:gd name="connsiteX18" fmla="*/ 485422 w 1092653"/>
              <a:gd name="connsiteY18" fmla="*/ 225778 h 3914704"/>
              <a:gd name="connsiteX19" fmla="*/ 451555 w 1092653"/>
              <a:gd name="connsiteY19" fmla="*/ 180622 h 3914704"/>
              <a:gd name="connsiteX20" fmla="*/ 406400 w 1092653"/>
              <a:gd name="connsiteY20" fmla="*/ 135466 h 3914704"/>
              <a:gd name="connsiteX21" fmla="*/ 383822 w 1092653"/>
              <a:gd name="connsiteY21" fmla="*/ 101600 h 3914704"/>
              <a:gd name="connsiteX22" fmla="*/ 225778 w 1092653"/>
              <a:gd name="connsiteY22" fmla="*/ 67733 h 3914704"/>
              <a:gd name="connsiteX23" fmla="*/ 191911 w 1092653"/>
              <a:gd name="connsiteY23" fmla="*/ 33866 h 3914704"/>
              <a:gd name="connsiteX24" fmla="*/ 112889 w 1092653"/>
              <a:gd name="connsiteY24" fmla="*/ 11289 h 3914704"/>
              <a:gd name="connsiteX25" fmla="*/ 79022 w 1092653"/>
              <a:gd name="connsiteY25" fmla="*/ 0 h 3914704"/>
              <a:gd name="connsiteX26" fmla="*/ 56444 w 1092653"/>
              <a:gd name="connsiteY26" fmla="*/ 112889 h 3914704"/>
              <a:gd name="connsiteX27" fmla="*/ 45155 w 1092653"/>
              <a:gd name="connsiteY27" fmla="*/ 169333 h 3914704"/>
              <a:gd name="connsiteX28" fmla="*/ 22578 w 1092653"/>
              <a:gd name="connsiteY28" fmla="*/ 259644 h 3914704"/>
              <a:gd name="connsiteX29" fmla="*/ 11289 w 1092653"/>
              <a:gd name="connsiteY29" fmla="*/ 428978 h 3914704"/>
              <a:gd name="connsiteX30" fmla="*/ 0 w 1092653"/>
              <a:gd name="connsiteY30" fmla="*/ 519289 h 3914704"/>
              <a:gd name="connsiteX31" fmla="*/ 11289 w 1092653"/>
              <a:gd name="connsiteY31" fmla="*/ 869244 h 3914704"/>
              <a:gd name="connsiteX32" fmla="*/ 33866 w 1092653"/>
              <a:gd name="connsiteY32" fmla="*/ 959555 h 3914704"/>
              <a:gd name="connsiteX33" fmla="*/ 56444 w 1092653"/>
              <a:gd name="connsiteY33" fmla="*/ 1049866 h 3914704"/>
              <a:gd name="connsiteX34" fmla="*/ 90311 w 1092653"/>
              <a:gd name="connsiteY34" fmla="*/ 1128889 h 3914704"/>
              <a:gd name="connsiteX35" fmla="*/ 124178 w 1092653"/>
              <a:gd name="connsiteY35" fmla="*/ 1343378 h 3914704"/>
              <a:gd name="connsiteX36" fmla="*/ 124178 w 1092653"/>
              <a:gd name="connsiteY36" fmla="*/ 1659466 h 3914704"/>
              <a:gd name="connsiteX37" fmla="*/ 135466 w 1092653"/>
              <a:gd name="connsiteY37" fmla="*/ 2325511 h 3914704"/>
              <a:gd name="connsiteX38" fmla="*/ 124178 w 1092653"/>
              <a:gd name="connsiteY38" fmla="*/ 3601155 h 3914704"/>
              <a:gd name="connsiteX39" fmla="*/ 135466 w 1092653"/>
              <a:gd name="connsiteY39" fmla="*/ 3804355 h 3914704"/>
              <a:gd name="connsiteX40" fmla="*/ 259644 w 1092653"/>
              <a:gd name="connsiteY40" fmla="*/ 3872089 h 3914704"/>
              <a:gd name="connsiteX41" fmla="*/ 293511 w 1092653"/>
              <a:gd name="connsiteY41" fmla="*/ 3905955 h 3914704"/>
              <a:gd name="connsiteX42" fmla="*/ 474133 w 1092653"/>
              <a:gd name="connsiteY42" fmla="*/ 3883378 h 3914704"/>
              <a:gd name="connsiteX43" fmla="*/ 519289 w 1092653"/>
              <a:gd name="connsiteY43" fmla="*/ 3860800 h 3914704"/>
              <a:gd name="connsiteX44" fmla="*/ 553155 w 1092653"/>
              <a:gd name="connsiteY44" fmla="*/ 3849511 h 3914704"/>
              <a:gd name="connsiteX45" fmla="*/ 587022 w 1092653"/>
              <a:gd name="connsiteY45" fmla="*/ 3815644 h 3914704"/>
              <a:gd name="connsiteX46" fmla="*/ 620889 w 1092653"/>
              <a:gd name="connsiteY46" fmla="*/ 3793066 h 3914704"/>
              <a:gd name="connsiteX47" fmla="*/ 688622 w 1092653"/>
              <a:gd name="connsiteY47" fmla="*/ 3725333 h 3914704"/>
              <a:gd name="connsiteX48" fmla="*/ 722489 w 1092653"/>
              <a:gd name="connsiteY48" fmla="*/ 3691466 h 3914704"/>
              <a:gd name="connsiteX49" fmla="*/ 767644 w 1092653"/>
              <a:gd name="connsiteY49" fmla="*/ 3623733 h 3914704"/>
              <a:gd name="connsiteX50" fmla="*/ 778933 w 1092653"/>
              <a:gd name="connsiteY50" fmla="*/ 3578578 h 3914704"/>
              <a:gd name="connsiteX51" fmla="*/ 801511 w 1092653"/>
              <a:gd name="connsiteY51" fmla="*/ 3544711 h 3914704"/>
              <a:gd name="connsiteX52" fmla="*/ 857955 w 1092653"/>
              <a:gd name="connsiteY52" fmla="*/ 3431822 h 3914704"/>
              <a:gd name="connsiteX53" fmla="*/ 914400 w 1092653"/>
              <a:gd name="connsiteY53" fmla="*/ 3285066 h 3914704"/>
              <a:gd name="connsiteX54" fmla="*/ 925689 w 1092653"/>
              <a:gd name="connsiteY54" fmla="*/ 3251200 h 3914704"/>
              <a:gd name="connsiteX55" fmla="*/ 959555 w 1092653"/>
              <a:gd name="connsiteY55" fmla="*/ 3206044 h 3914704"/>
              <a:gd name="connsiteX56" fmla="*/ 970844 w 1092653"/>
              <a:gd name="connsiteY56" fmla="*/ 3149600 h 3914704"/>
              <a:gd name="connsiteX57" fmla="*/ 982133 w 1092653"/>
              <a:gd name="connsiteY57" fmla="*/ 3115733 h 3914704"/>
              <a:gd name="connsiteX58" fmla="*/ 993422 w 1092653"/>
              <a:gd name="connsiteY58" fmla="*/ 3036711 h 3914704"/>
              <a:gd name="connsiteX59" fmla="*/ 1016000 w 1092653"/>
              <a:gd name="connsiteY59" fmla="*/ 2686755 h 3914704"/>
              <a:gd name="connsiteX60" fmla="*/ 1027289 w 1092653"/>
              <a:gd name="connsiteY60" fmla="*/ 2291644 h 3914704"/>
              <a:gd name="connsiteX61" fmla="*/ 1061155 w 1092653"/>
              <a:gd name="connsiteY61" fmla="*/ 2190044 h 3914704"/>
              <a:gd name="connsiteX62" fmla="*/ 1072444 w 1092653"/>
              <a:gd name="connsiteY62" fmla="*/ 2156178 h 3914704"/>
              <a:gd name="connsiteX63" fmla="*/ 1083733 w 1092653"/>
              <a:gd name="connsiteY63" fmla="*/ 1580444 h 3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92653" h="3914704">
                <a:moveTo>
                  <a:pt x="1083733" y="1580444"/>
                </a:moveTo>
                <a:cubicBezTo>
                  <a:pt x="1081852" y="1469437"/>
                  <a:pt x="1070622" y="1502756"/>
                  <a:pt x="1061155" y="1490133"/>
                </a:cubicBezTo>
                <a:cubicBezTo>
                  <a:pt x="1045190" y="1468847"/>
                  <a:pt x="1023526" y="1452504"/>
                  <a:pt x="1004711" y="1433689"/>
                </a:cubicBezTo>
                <a:cubicBezTo>
                  <a:pt x="1000948" y="1422400"/>
                  <a:pt x="996308" y="1411366"/>
                  <a:pt x="993422" y="1399822"/>
                </a:cubicBezTo>
                <a:cubicBezTo>
                  <a:pt x="988768" y="1381208"/>
                  <a:pt x="988870" y="1361344"/>
                  <a:pt x="982133" y="1343378"/>
                </a:cubicBezTo>
                <a:cubicBezTo>
                  <a:pt x="966168" y="1300805"/>
                  <a:pt x="947601" y="1259040"/>
                  <a:pt x="925689" y="1219200"/>
                </a:cubicBezTo>
                <a:cubicBezTo>
                  <a:pt x="906074" y="1183536"/>
                  <a:pt x="857955" y="1117600"/>
                  <a:pt x="857955" y="1117600"/>
                </a:cubicBezTo>
                <a:lnTo>
                  <a:pt x="824089" y="1016000"/>
                </a:lnTo>
                <a:lnTo>
                  <a:pt x="812800" y="982133"/>
                </a:lnTo>
                <a:cubicBezTo>
                  <a:pt x="809037" y="948266"/>
                  <a:pt x="807113" y="914144"/>
                  <a:pt x="801511" y="880533"/>
                </a:cubicBezTo>
                <a:cubicBezTo>
                  <a:pt x="799555" y="868795"/>
                  <a:pt x="794400" y="857808"/>
                  <a:pt x="790222" y="846666"/>
                </a:cubicBezTo>
                <a:cubicBezTo>
                  <a:pt x="782451" y="825944"/>
                  <a:pt x="762762" y="781981"/>
                  <a:pt x="756355" y="756355"/>
                </a:cubicBezTo>
                <a:cubicBezTo>
                  <a:pt x="751701" y="737741"/>
                  <a:pt x="749228" y="718641"/>
                  <a:pt x="745066" y="699911"/>
                </a:cubicBezTo>
                <a:cubicBezTo>
                  <a:pt x="727418" y="620491"/>
                  <a:pt x="741349" y="686899"/>
                  <a:pt x="722489" y="620889"/>
                </a:cubicBezTo>
                <a:cubicBezTo>
                  <a:pt x="685825" y="492566"/>
                  <a:pt x="741235" y="662109"/>
                  <a:pt x="688622" y="530578"/>
                </a:cubicBezTo>
                <a:cubicBezTo>
                  <a:pt x="654425" y="445087"/>
                  <a:pt x="690024" y="478831"/>
                  <a:pt x="632178" y="440266"/>
                </a:cubicBezTo>
                <a:cubicBezTo>
                  <a:pt x="610313" y="352809"/>
                  <a:pt x="638758" y="433673"/>
                  <a:pt x="587022" y="361244"/>
                </a:cubicBezTo>
                <a:cubicBezTo>
                  <a:pt x="577241" y="347550"/>
                  <a:pt x="573779" y="330091"/>
                  <a:pt x="564444" y="316089"/>
                </a:cubicBezTo>
                <a:cubicBezTo>
                  <a:pt x="512241" y="237784"/>
                  <a:pt x="534389" y="282905"/>
                  <a:pt x="485422" y="225778"/>
                </a:cubicBezTo>
                <a:cubicBezTo>
                  <a:pt x="473177" y="211493"/>
                  <a:pt x="463945" y="194782"/>
                  <a:pt x="451555" y="180622"/>
                </a:cubicBezTo>
                <a:cubicBezTo>
                  <a:pt x="437538" y="164602"/>
                  <a:pt x="420253" y="151628"/>
                  <a:pt x="406400" y="135466"/>
                </a:cubicBezTo>
                <a:cubicBezTo>
                  <a:pt x="397570" y="125165"/>
                  <a:pt x="395327" y="108791"/>
                  <a:pt x="383822" y="101600"/>
                </a:cubicBezTo>
                <a:cubicBezTo>
                  <a:pt x="343607" y="76466"/>
                  <a:pt x="267937" y="73003"/>
                  <a:pt x="225778" y="67733"/>
                </a:cubicBezTo>
                <a:cubicBezTo>
                  <a:pt x="214489" y="56444"/>
                  <a:pt x="206191" y="41006"/>
                  <a:pt x="191911" y="33866"/>
                </a:cubicBezTo>
                <a:cubicBezTo>
                  <a:pt x="167408" y="21615"/>
                  <a:pt x="139128" y="19161"/>
                  <a:pt x="112889" y="11289"/>
                </a:cubicBezTo>
                <a:cubicBezTo>
                  <a:pt x="101491" y="7870"/>
                  <a:pt x="90311" y="3763"/>
                  <a:pt x="79022" y="0"/>
                </a:cubicBezTo>
                <a:cubicBezTo>
                  <a:pt x="56901" y="132722"/>
                  <a:pt x="78898" y="11849"/>
                  <a:pt x="56444" y="112889"/>
                </a:cubicBezTo>
                <a:cubicBezTo>
                  <a:pt x="52282" y="131619"/>
                  <a:pt x="49469" y="150637"/>
                  <a:pt x="45155" y="169333"/>
                </a:cubicBezTo>
                <a:cubicBezTo>
                  <a:pt x="38178" y="199568"/>
                  <a:pt x="22578" y="259644"/>
                  <a:pt x="22578" y="259644"/>
                </a:cubicBezTo>
                <a:cubicBezTo>
                  <a:pt x="18815" y="316089"/>
                  <a:pt x="16190" y="372621"/>
                  <a:pt x="11289" y="428978"/>
                </a:cubicBezTo>
                <a:cubicBezTo>
                  <a:pt x="8661" y="459202"/>
                  <a:pt x="0" y="488951"/>
                  <a:pt x="0" y="519289"/>
                </a:cubicBezTo>
                <a:cubicBezTo>
                  <a:pt x="0" y="636001"/>
                  <a:pt x="4815" y="752711"/>
                  <a:pt x="11289" y="869244"/>
                </a:cubicBezTo>
                <a:cubicBezTo>
                  <a:pt x="14261" y="922737"/>
                  <a:pt x="23116" y="916553"/>
                  <a:pt x="33866" y="959555"/>
                </a:cubicBezTo>
                <a:cubicBezTo>
                  <a:pt x="44467" y="1001962"/>
                  <a:pt x="40961" y="1013739"/>
                  <a:pt x="56444" y="1049866"/>
                </a:cubicBezTo>
                <a:cubicBezTo>
                  <a:pt x="70213" y="1081993"/>
                  <a:pt x="83692" y="1095796"/>
                  <a:pt x="90311" y="1128889"/>
                </a:cubicBezTo>
                <a:cubicBezTo>
                  <a:pt x="103788" y="1196273"/>
                  <a:pt x="114248" y="1273865"/>
                  <a:pt x="124178" y="1343378"/>
                </a:cubicBezTo>
                <a:cubicBezTo>
                  <a:pt x="82554" y="1468247"/>
                  <a:pt x="116858" y="1352020"/>
                  <a:pt x="124178" y="1659466"/>
                </a:cubicBezTo>
                <a:cubicBezTo>
                  <a:pt x="129463" y="1881450"/>
                  <a:pt x="131703" y="2103496"/>
                  <a:pt x="135466" y="2325511"/>
                </a:cubicBezTo>
                <a:cubicBezTo>
                  <a:pt x="131703" y="2750726"/>
                  <a:pt x="124178" y="3175924"/>
                  <a:pt x="124178" y="3601155"/>
                </a:cubicBezTo>
                <a:cubicBezTo>
                  <a:pt x="124178" y="3668993"/>
                  <a:pt x="114897" y="3739711"/>
                  <a:pt x="135466" y="3804355"/>
                </a:cubicBezTo>
                <a:cubicBezTo>
                  <a:pt x="143690" y="3830203"/>
                  <a:pt x="235037" y="3862246"/>
                  <a:pt x="259644" y="3872089"/>
                </a:cubicBezTo>
                <a:cubicBezTo>
                  <a:pt x="270933" y="3883378"/>
                  <a:pt x="277686" y="3903845"/>
                  <a:pt x="293511" y="3905955"/>
                </a:cubicBezTo>
                <a:cubicBezTo>
                  <a:pt x="359129" y="3914704"/>
                  <a:pt x="414229" y="3898353"/>
                  <a:pt x="474133" y="3883378"/>
                </a:cubicBezTo>
                <a:cubicBezTo>
                  <a:pt x="489185" y="3875852"/>
                  <a:pt x="503821" y="3867429"/>
                  <a:pt x="519289" y="3860800"/>
                </a:cubicBezTo>
                <a:cubicBezTo>
                  <a:pt x="530226" y="3856113"/>
                  <a:pt x="543254" y="3856112"/>
                  <a:pt x="553155" y="3849511"/>
                </a:cubicBezTo>
                <a:cubicBezTo>
                  <a:pt x="566439" y="3840655"/>
                  <a:pt x="574757" y="3825865"/>
                  <a:pt x="587022" y="3815644"/>
                </a:cubicBezTo>
                <a:cubicBezTo>
                  <a:pt x="597445" y="3806958"/>
                  <a:pt x="610748" y="3802080"/>
                  <a:pt x="620889" y="3793066"/>
                </a:cubicBezTo>
                <a:cubicBezTo>
                  <a:pt x="644754" y="3771853"/>
                  <a:pt x="666044" y="3747911"/>
                  <a:pt x="688622" y="3725333"/>
                </a:cubicBezTo>
                <a:cubicBezTo>
                  <a:pt x="699911" y="3714044"/>
                  <a:pt x="713633" y="3704750"/>
                  <a:pt x="722489" y="3691466"/>
                </a:cubicBezTo>
                <a:lnTo>
                  <a:pt x="767644" y="3623733"/>
                </a:lnTo>
                <a:cubicBezTo>
                  <a:pt x="771407" y="3608681"/>
                  <a:pt x="772821" y="3592838"/>
                  <a:pt x="778933" y="3578578"/>
                </a:cubicBezTo>
                <a:cubicBezTo>
                  <a:pt x="784278" y="3566107"/>
                  <a:pt x="796874" y="3557462"/>
                  <a:pt x="801511" y="3544711"/>
                </a:cubicBezTo>
                <a:cubicBezTo>
                  <a:pt x="842901" y="3430890"/>
                  <a:pt x="791484" y="3476137"/>
                  <a:pt x="857955" y="3431822"/>
                </a:cubicBezTo>
                <a:cubicBezTo>
                  <a:pt x="896498" y="3354736"/>
                  <a:pt x="875211" y="3402632"/>
                  <a:pt x="914400" y="3285066"/>
                </a:cubicBezTo>
                <a:cubicBezTo>
                  <a:pt x="918163" y="3273777"/>
                  <a:pt x="918550" y="3260720"/>
                  <a:pt x="925689" y="3251200"/>
                </a:cubicBezTo>
                <a:lnTo>
                  <a:pt x="959555" y="3206044"/>
                </a:lnTo>
                <a:cubicBezTo>
                  <a:pt x="963318" y="3187229"/>
                  <a:pt x="966190" y="3168214"/>
                  <a:pt x="970844" y="3149600"/>
                </a:cubicBezTo>
                <a:cubicBezTo>
                  <a:pt x="973730" y="3138056"/>
                  <a:pt x="979799" y="3127402"/>
                  <a:pt x="982133" y="3115733"/>
                </a:cubicBezTo>
                <a:cubicBezTo>
                  <a:pt x="987351" y="3089642"/>
                  <a:pt x="989659" y="3063052"/>
                  <a:pt x="993422" y="3036711"/>
                </a:cubicBezTo>
                <a:cubicBezTo>
                  <a:pt x="1000381" y="2939285"/>
                  <a:pt x="1012402" y="2780291"/>
                  <a:pt x="1016000" y="2686755"/>
                </a:cubicBezTo>
                <a:cubicBezTo>
                  <a:pt x="1021064" y="2555095"/>
                  <a:pt x="1017674" y="2423050"/>
                  <a:pt x="1027289" y="2291644"/>
                </a:cubicBezTo>
                <a:cubicBezTo>
                  <a:pt x="1027289" y="2291642"/>
                  <a:pt x="1055510" y="2206978"/>
                  <a:pt x="1061155" y="2190044"/>
                </a:cubicBezTo>
                <a:lnTo>
                  <a:pt x="1072444" y="2156178"/>
                </a:lnTo>
                <a:cubicBezTo>
                  <a:pt x="1092653" y="1832841"/>
                  <a:pt x="1085614" y="1691451"/>
                  <a:pt x="1083733" y="158044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0365" name="Прямоугольник 191"/>
          <p:cNvSpPr>
            <a:spLocks noChangeArrowheads="1"/>
          </p:cNvSpPr>
          <p:nvPr/>
        </p:nvSpPr>
        <p:spPr bwMode="auto">
          <a:xfrm>
            <a:off x="55721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0366" name="Прямоугольник 192"/>
          <p:cNvSpPr>
            <a:spLocks noChangeArrowheads="1"/>
          </p:cNvSpPr>
          <p:nvPr/>
        </p:nvSpPr>
        <p:spPr bwMode="auto">
          <a:xfrm>
            <a:off x="585787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0367" name="Прямоугольник 193"/>
          <p:cNvSpPr>
            <a:spLocks noChangeArrowheads="1"/>
          </p:cNvSpPr>
          <p:nvPr/>
        </p:nvSpPr>
        <p:spPr bwMode="auto">
          <a:xfrm>
            <a:off x="61436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0368" name="Прямоугольник 194"/>
          <p:cNvSpPr>
            <a:spLocks noChangeArrowheads="1"/>
          </p:cNvSpPr>
          <p:nvPr/>
        </p:nvSpPr>
        <p:spPr bwMode="auto">
          <a:xfrm>
            <a:off x="571500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0369" name="Прямоугольник 195"/>
          <p:cNvSpPr>
            <a:spLocks noChangeArrowheads="1"/>
          </p:cNvSpPr>
          <p:nvPr/>
        </p:nvSpPr>
        <p:spPr bwMode="auto">
          <a:xfrm>
            <a:off x="600075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0370" name="TextBox 196"/>
          <p:cNvSpPr txBox="1">
            <a:spLocks noChangeArrowheads="1"/>
          </p:cNvSpPr>
          <p:nvPr/>
        </p:nvSpPr>
        <p:spPr bwMode="auto">
          <a:xfrm>
            <a:off x="5357813" y="5500688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Н.П. Маркино</a:t>
            </a:r>
          </a:p>
        </p:txBody>
      </p:sp>
      <p:sp>
        <p:nvSpPr>
          <p:cNvPr id="30" name="TextBox 29"/>
          <p:cNvSpPr txBox="1"/>
          <p:nvPr/>
        </p:nvSpPr>
        <p:spPr>
          <a:xfrm rot="16200000">
            <a:off x="764857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709613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450532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100374" name="TextBox 28"/>
          <p:cNvSpPr txBox="1">
            <a:spLocks noChangeArrowheads="1"/>
          </p:cNvSpPr>
          <p:nvPr/>
        </p:nvSpPr>
        <p:spPr bwMode="auto">
          <a:xfrm>
            <a:off x="142875" y="5786438"/>
            <a:ext cx="9001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b="1"/>
              <a:t>Створ – контрольная точка прохождения волны прорыва (выбирается специалистом, исходя из особенностей рельефа местности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01379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pic>
        <p:nvPicPr>
          <p:cNvPr id="2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8563" y="0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1" name="TextBox 38"/>
          <p:cNvSpPr txBox="1">
            <a:spLocks noChangeArrowheads="1"/>
          </p:cNvSpPr>
          <p:nvPr/>
        </p:nvSpPr>
        <p:spPr bwMode="auto">
          <a:xfrm>
            <a:off x="8286750" y="5929313"/>
            <a:ext cx="571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1200" b="1">
                <a:solidFill>
                  <a:srgbClr val="009900"/>
                </a:solidFill>
              </a:rPr>
              <a:t>L</a:t>
            </a:r>
            <a:r>
              <a:rPr lang="ru-RU" altLang="ru-RU" sz="1200" b="1">
                <a:solidFill>
                  <a:srgbClr val="009900"/>
                </a:solidFill>
              </a:rPr>
              <a:t>, км</a:t>
            </a:r>
          </a:p>
        </p:txBody>
      </p:sp>
      <p:grpSp>
        <p:nvGrpSpPr>
          <p:cNvPr id="3" name="Группа 55"/>
          <p:cNvGrpSpPr>
            <a:grpSpLocks/>
          </p:cNvGrpSpPr>
          <p:nvPr/>
        </p:nvGrpSpPr>
        <p:grpSpPr bwMode="auto">
          <a:xfrm>
            <a:off x="8215313" y="642938"/>
            <a:ext cx="642937" cy="5214937"/>
            <a:chOff x="8215338" y="642918"/>
            <a:chExt cx="642942" cy="5214974"/>
          </a:xfrm>
        </p:grpSpPr>
        <p:cxnSp>
          <p:nvCxnSpPr>
            <p:cNvPr id="101453" name="Прямая соединительная линия 26"/>
            <p:cNvCxnSpPr>
              <a:cxnSpLocks noChangeShapeType="1"/>
            </p:cNvCxnSpPr>
            <p:nvPr/>
          </p:nvCxnSpPr>
          <p:spPr bwMode="auto">
            <a:xfrm rot="5400000">
              <a:off x="6036479" y="3393281"/>
              <a:ext cx="4929222" cy="0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</p:cxnSp>
        <p:grpSp>
          <p:nvGrpSpPr>
            <p:cNvPr id="4" name="Группа 54"/>
            <p:cNvGrpSpPr>
              <a:grpSpLocks/>
            </p:cNvGrpSpPr>
            <p:nvPr/>
          </p:nvGrpSpPr>
          <p:grpSpPr bwMode="auto">
            <a:xfrm>
              <a:off x="8215338" y="642918"/>
              <a:ext cx="642942" cy="4920469"/>
              <a:chOff x="8215338" y="642918"/>
              <a:chExt cx="642942" cy="4920469"/>
            </a:xfrm>
          </p:grpSpPr>
          <p:sp>
            <p:nvSpPr>
              <p:cNvPr id="101455" name="TextBox 39"/>
              <p:cNvSpPr txBox="1">
                <a:spLocks noChangeArrowheads="1"/>
              </p:cNvSpPr>
              <p:nvPr/>
            </p:nvSpPr>
            <p:spPr bwMode="auto">
              <a:xfrm>
                <a:off x="8572528" y="5286388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56" name="TextBox 40"/>
              <p:cNvSpPr txBox="1">
                <a:spLocks noChangeArrowheads="1"/>
              </p:cNvSpPr>
              <p:nvPr/>
            </p:nvSpPr>
            <p:spPr bwMode="auto">
              <a:xfrm>
                <a:off x="8572528" y="4509323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3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57" name="TextBox 41"/>
              <p:cNvSpPr txBox="1">
                <a:spLocks noChangeArrowheads="1"/>
              </p:cNvSpPr>
              <p:nvPr/>
            </p:nvSpPr>
            <p:spPr bwMode="auto">
              <a:xfrm>
                <a:off x="8572528" y="4143380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4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58" name="TextBox 42"/>
              <p:cNvSpPr txBox="1">
                <a:spLocks noChangeArrowheads="1"/>
              </p:cNvSpPr>
              <p:nvPr/>
            </p:nvSpPr>
            <p:spPr bwMode="auto">
              <a:xfrm>
                <a:off x="8572528" y="4929198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2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59" name="TextBox 43"/>
              <p:cNvSpPr txBox="1">
                <a:spLocks noChangeArrowheads="1"/>
              </p:cNvSpPr>
              <p:nvPr/>
            </p:nvSpPr>
            <p:spPr bwMode="auto">
              <a:xfrm>
                <a:off x="8572528" y="335756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6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60" name="TextBox 44"/>
              <p:cNvSpPr txBox="1">
                <a:spLocks noChangeArrowheads="1"/>
              </p:cNvSpPr>
              <p:nvPr/>
            </p:nvSpPr>
            <p:spPr bwMode="auto">
              <a:xfrm>
                <a:off x="8572528" y="300037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7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61" name="TextBox 45"/>
              <p:cNvSpPr txBox="1">
                <a:spLocks noChangeArrowheads="1"/>
              </p:cNvSpPr>
              <p:nvPr/>
            </p:nvSpPr>
            <p:spPr bwMode="auto">
              <a:xfrm>
                <a:off x="8572528" y="371475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5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62" name="TextBox 46"/>
              <p:cNvSpPr txBox="1">
                <a:spLocks noChangeArrowheads="1"/>
              </p:cNvSpPr>
              <p:nvPr/>
            </p:nvSpPr>
            <p:spPr bwMode="auto">
              <a:xfrm>
                <a:off x="8572528" y="2214554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9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63" name="TextBox 47"/>
              <p:cNvSpPr txBox="1">
                <a:spLocks noChangeArrowheads="1"/>
              </p:cNvSpPr>
              <p:nvPr/>
            </p:nvSpPr>
            <p:spPr bwMode="auto">
              <a:xfrm>
                <a:off x="8572528" y="2571744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8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64" name="TextBox 49"/>
              <p:cNvSpPr txBox="1">
                <a:spLocks noChangeArrowheads="1"/>
              </p:cNvSpPr>
              <p:nvPr/>
            </p:nvSpPr>
            <p:spPr bwMode="auto">
              <a:xfrm>
                <a:off x="8501090" y="1785926"/>
                <a:ext cx="35719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10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65" name="TextBox 50"/>
              <p:cNvSpPr txBox="1">
                <a:spLocks noChangeArrowheads="1"/>
              </p:cNvSpPr>
              <p:nvPr/>
            </p:nvSpPr>
            <p:spPr bwMode="auto">
              <a:xfrm>
                <a:off x="8501090" y="1428736"/>
                <a:ext cx="35719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11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66" name="TextBox 51"/>
              <p:cNvSpPr txBox="1">
                <a:spLocks noChangeArrowheads="1"/>
              </p:cNvSpPr>
              <p:nvPr/>
            </p:nvSpPr>
            <p:spPr bwMode="auto">
              <a:xfrm>
                <a:off x="8215338" y="642918"/>
                <a:ext cx="57150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t</a:t>
                </a:r>
                <a:r>
                  <a:rPr lang="ru-RU" altLang="ru-RU" sz="1200" b="1">
                    <a:solidFill>
                      <a:srgbClr val="FF0000"/>
                    </a:solidFill>
                  </a:rPr>
                  <a:t> час</a:t>
                </a:r>
              </a:p>
            </p:txBody>
          </p:sp>
        </p:grpSp>
      </p:grpSp>
      <p:cxnSp>
        <p:nvCxnSpPr>
          <p:cNvPr id="101383" name="Прямая соединительная линия 78"/>
          <p:cNvCxnSpPr>
            <a:cxnSpLocks noChangeShapeType="1"/>
          </p:cNvCxnSpPr>
          <p:nvPr/>
        </p:nvCxnSpPr>
        <p:spPr bwMode="auto">
          <a:xfrm>
            <a:off x="1285875" y="5857875"/>
            <a:ext cx="6929438" cy="0"/>
          </a:xfrm>
          <a:prstGeom prst="line">
            <a:avLst/>
          </a:prstGeom>
          <a:noFill/>
          <a:ln w="25400" algn="ctr">
            <a:solidFill>
              <a:srgbClr val="009900"/>
            </a:solidFill>
            <a:round/>
            <a:headEnd/>
            <a:tailEnd/>
          </a:ln>
        </p:spPr>
      </p:cxnSp>
      <p:cxnSp>
        <p:nvCxnSpPr>
          <p:cNvPr id="101384" name="Прямая соединительная линия 87"/>
          <p:cNvCxnSpPr>
            <a:cxnSpLocks noChangeShapeType="1"/>
          </p:cNvCxnSpPr>
          <p:nvPr/>
        </p:nvCxnSpPr>
        <p:spPr bwMode="auto">
          <a:xfrm rot="10800000">
            <a:off x="1143000" y="2214563"/>
            <a:ext cx="142875" cy="0"/>
          </a:xfrm>
          <a:prstGeom prst="line">
            <a:avLst/>
          </a:prstGeom>
          <a:noFill/>
          <a:ln w="25400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113" name="Прямая соединительная линия 112"/>
          <p:cNvCxnSpPr/>
          <p:nvPr/>
        </p:nvCxnSpPr>
        <p:spPr bwMode="auto">
          <a:xfrm>
            <a:off x="785813" y="2000250"/>
            <a:ext cx="500062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</p:cxnSp>
      <p:grpSp>
        <p:nvGrpSpPr>
          <p:cNvPr id="5" name="Группа 133"/>
          <p:cNvGrpSpPr>
            <a:grpSpLocks/>
          </p:cNvGrpSpPr>
          <p:nvPr/>
        </p:nvGrpSpPr>
        <p:grpSpPr bwMode="auto">
          <a:xfrm>
            <a:off x="214313" y="1714500"/>
            <a:ext cx="8001000" cy="4286250"/>
            <a:chOff x="214282" y="1714488"/>
            <a:chExt cx="8001056" cy="4286280"/>
          </a:xfrm>
        </p:grpSpPr>
        <p:cxnSp>
          <p:nvCxnSpPr>
            <p:cNvPr id="91" name="Прямая соединительная линия 90"/>
            <p:cNvCxnSpPr/>
            <p:nvPr/>
          </p:nvCxnSpPr>
          <p:spPr bwMode="auto">
            <a:xfrm>
              <a:off x="1285851" y="3714752"/>
              <a:ext cx="6929487" cy="1785951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</p:cxnSp>
        <p:grpSp>
          <p:nvGrpSpPr>
            <p:cNvPr id="6" name="Группа 132"/>
            <p:cNvGrpSpPr>
              <a:grpSpLocks/>
            </p:cNvGrpSpPr>
            <p:nvPr/>
          </p:nvGrpSpPr>
          <p:grpSpPr bwMode="auto">
            <a:xfrm>
              <a:off x="214282" y="1714488"/>
              <a:ext cx="8001056" cy="4286280"/>
              <a:chOff x="214282" y="1714488"/>
              <a:chExt cx="8001056" cy="4286280"/>
            </a:xfrm>
          </p:grpSpPr>
          <p:cxnSp>
            <p:nvCxnSpPr>
              <p:cNvPr id="101414" name="Прямая соединительная линия 76"/>
              <p:cNvCxnSpPr>
                <a:cxnSpLocks noChangeShapeType="1"/>
              </p:cNvCxnSpPr>
              <p:nvPr/>
            </p:nvCxnSpPr>
            <p:spPr bwMode="auto">
              <a:xfrm>
                <a:off x="642910" y="3786190"/>
                <a:ext cx="7572428" cy="2000264"/>
              </a:xfrm>
              <a:prstGeom prst="line">
                <a:avLst/>
              </a:prstGeom>
              <a:noFill/>
              <a:ln w="25400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grpSp>
            <p:nvGrpSpPr>
              <p:cNvPr id="7" name="Группа 130"/>
              <p:cNvGrpSpPr>
                <a:grpSpLocks/>
              </p:cNvGrpSpPr>
              <p:nvPr/>
            </p:nvGrpSpPr>
            <p:grpSpPr bwMode="auto">
              <a:xfrm>
                <a:off x="214282" y="1714488"/>
                <a:ext cx="2286016" cy="4286280"/>
                <a:chOff x="214282" y="1714488"/>
                <a:chExt cx="2286016" cy="4286280"/>
              </a:xfrm>
            </p:grpSpPr>
            <p:grpSp>
              <p:nvGrpSpPr>
                <p:cNvPr id="8" name="Группа 127"/>
                <p:cNvGrpSpPr>
                  <a:grpSpLocks/>
                </p:cNvGrpSpPr>
                <p:nvPr/>
              </p:nvGrpSpPr>
              <p:grpSpPr bwMode="auto">
                <a:xfrm>
                  <a:off x="1000100" y="2214554"/>
                  <a:ext cx="285752" cy="1714512"/>
                  <a:chOff x="1000100" y="2214554"/>
                  <a:chExt cx="285752" cy="1714512"/>
                </a:xfrm>
              </p:grpSpPr>
              <p:cxnSp>
                <p:nvCxnSpPr>
                  <p:cNvPr id="101451" name="Прямая соединительная линия 83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50001" y="2964653"/>
                    <a:ext cx="1643074" cy="142876"/>
                  </a:xfrm>
                  <a:prstGeom prst="line">
                    <a:avLst/>
                  </a:prstGeom>
                  <a:noFill/>
                  <a:ln w="25400" algn="ctr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1452" name="Прямая соединительная линия 84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428596" y="3071810"/>
                    <a:ext cx="1714512" cy="0"/>
                  </a:xfrm>
                  <a:prstGeom prst="line">
                    <a:avLst/>
                  </a:prstGeom>
                  <a:noFill/>
                  <a:ln w="25400" algn="ctr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110" name="TextBox 109"/>
                <p:cNvSpPr txBox="1"/>
                <p:nvPr/>
              </p:nvSpPr>
              <p:spPr>
                <a:xfrm>
                  <a:off x="714347" y="1714488"/>
                  <a:ext cx="857256" cy="27622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" b="1" dirty="0">
                      <a:solidFill>
                        <a:schemeClr val="accent6"/>
                      </a:solidFill>
                    </a:rPr>
                    <a:t>122 НПУ</a:t>
                  </a:r>
                </a:p>
              </p:txBody>
            </p:sp>
            <p:grpSp>
              <p:nvGrpSpPr>
                <p:cNvPr id="9" name="Группа 129"/>
                <p:cNvGrpSpPr>
                  <a:grpSpLocks/>
                </p:cNvGrpSpPr>
                <p:nvPr/>
              </p:nvGrpSpPr>
              <p:grpSpPr bwMode="auto">
                <a:xfrm>
                  <a:off x="214282" y="2000240"/>
                  <a:ext cx="2286016" cy="4000528"/>
                  <a:chOff x="214282" y="2000240"/>
                  <a:chExt cx="2286016" cy="4000528"/>
                </a:xfrm>
              </p:grpSpPr>
              <p:grpSp>
                <p:nvGrpSpPr>
                  <p:cNvPr id="10" name="Группа 126"/>
                  <p:cNvGrpSpPr>
                    <a:grpSpLocks/>
                  </p:cNvGrpSpPr>
                  <p:nvPr/>
                </p:nvGrpSpPr>
                <p:grpSpPr bwMode="auto">
                  <a:xfrm>
                    <a:off x="714348" y="2285992"/>
                    <a:ext cx="1785950" cy="1644662"/>
                    <a:chOff x="714348" y="2285992"/>
                    <a:chExt cx="1785950" cy="1644662"/>
                  </a:xfrm>
                </p:grpSpPr>
                <p:sp>
                  <p:nvSpPr>
                    <p:cNvPr id="57" name="TextBox 56"/>
                    <p:cNvSpPr txBox="1"/>
                    <p:nvPr/>
                  </p:nvSpPr>
                  <p:spPr>
                    <a:xfrm rot="16200000">
                      <a:off x="423834" y="2862258"/>
                      <a:ext cx="857256" cy="276227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H = 42 </a:t>
                      </a:r>
                      <a:r>
                        <a:rPr lang="ru-RU" sz="1200" b="1" dirty="0">
                          <a:solidFill>
                            <a:schemeClr val="accent6"/>
                          </a:solidFill>
                        </a:rPr>
                        <a:t>м</a:t>
                      </a:r>
                    </a:p>
                  </p:txBody>
                </p:sp>
                <p:cxnSp>
                  <p:nvCxnSpPr>
                    <p:cNvPr id="62" name="Прямая со стрелкой 61"/>
                    <p:cNvCxnSpPr/>
                    <p:nvPr/>
                  </p:nvCxnSpPr>
                  <p:spPr bwMode="auto">
                    <a:xfrm rot="5400000">
                      <a:off x="143638" y="3071017"/>
                      <a:ext cx="1571636" cy="1587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arrow"/>
                      <a:tailEnd type="arrow"/>
                    </a:ln>
                    <a:effectLst/>
                    <a:extLst/>
                  </p:spPr>
                </p:cxnSp>
                <p:sp>
                  <p:nvSpPr>
                    <p:cNvPr id="94" name="TextBox 93"/>
                    <p:cNvSpPr txBox="1"/>
                    <p:nvPr/>
                  </p:nvSpPr>
                  <p:spPr>
                    <a:xfrm>
                      <a:off x="1643042" y="3500439"/>
                      <a:ext cx="857256" cy="276227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H </a:t>
                      </a:r>
                      <a:r>
                        <a:rPr lang="ru-RU" sz="1000" b="1" dirty="0">
                          <a:solidFill>
                            <a:schemeClr val="accent6"/>
                          </a:solidFill>
                        </a:rPr>
                        <a:t>в1</a:t>
                      </a: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=</a:t>
                      </a:r>
                      <a:r>
                        <a:rPr lang="ru-RU" sz="1200" b="1" dirty="0">
                          <a:solidFill>
                            <a:schemeClr val="accent6"/>
                          </a:solidFill>
                        </a:rPr>
                        <a:t>3,2м</a:t>
                      </a:r>
                    </a:p>
                  </p:txBody>
                </p:sp>
                <p:cxnSp>
                  <p:nvCxnSpPr>
                    <p:cNvPr id="96" name="Прямая соединительная линия 95"/>
                    <p:cNvCxnSpPr/>
                    <p:nvPr/>
                  </p:nvCxnSpPr>
                  <p:spPr bwMode="auto">
                    <a:xfrm>
                      <a:off x="1285852" y="3929067"/>
                      <a:ext cx="35719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cxnSp>
                  <p:nvCxnSpPr>
                    <p:cNvPr id="97" name="Прямая соединительная линия 96"/>
                    <p:cNvCxnSpPr/>
                    <p:nvPr/>
                  </p:nvCxnSpPr>
                  <p:spPr bwMode="auto">
                    <a:xfrm>
                      <a:off x="1285852" y="3714752"/>
                      <a:ext cx="35719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cxnSp>
                  <p:nvCxnSpPr>
                    <p:cNvPr id="98" name="Прямая со стрелкой 97"/>
                    <p:cNvCxnSpPr/>
                    <p:nvPr/>
                  </p:nvCxnSpPr>
                  <p:spPr bwMode="auto">
                    <a:xfrm rot="5400000">
                      <a:off x="1392215" y="3821115"/>
                      <a:ext cx="215902" cy="317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arrow"/>
                      <a:tailEnd type="arrow"/>
                    </a:ln>
                    <a:effectLst/>
                    <a:extLst/>
                  </p:spPr>
                </p:cxnSp>
              </p:grpSp>
              <p:grpSp>
                <p:nvGrpSpPr>
                  <p:cNvPr id="11" name="Группа 128"/>
                  <p:cNvGrpSpPr>
                    <a:grpSpLocks/>
                  </p:cNvGrpSpPr>
                  <p:nvPr/>
                </p:nvGrpSpPr>
                <p:grpSpPr bwMode="auto">
                  <a:xfrm>
                    <a:off x="214282" y="2000240"/>
                    <a:ext cx="928694" cy="4000528"/>
                    <a:chOff x="214282" y="2000240"/>
                    <a:chExt cx="928694" cy="4000528"/>
                  </a:xfrm>
                </p:grpSpPr>
                <p:cxnSp>
                  <p:nvCxnSpPr>
                    <p:cNvPr id="70" name="Прямая соединительная линия 69"/>
                    <p:cNvCxnSpPr/>
                    <p:nvPr/>
                  </p:nvCxnSpPr>
                  <p:spPr bwMode="auto">
                    <a:xfrm>
                      <a:off x="642910" y="2285992"/>
                      <a:ext cx="500065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grpSp>
                  <p:nvGrpSpPr>
                    <p:cNvPr id="12" name="Группа 1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4282" y="2000240"/>
                      <a:ext cx="572298" cy="4000528"/>
                      <a:chOff x="214282" y="2000240"/>
                      <a:chExt cx="572298" cy="4000528"/>
                    </a:xfrm>
                  </p:grpSpPr>
                  <p:cxnSp>
                    <p:nvCxnSpPr>
                      <p:cNvPr id="75" name="Прямая соединительная линия 74"/>
                      <p:cNvCxnSpPr/>
                      <p:nvPr/>
                    </p:nvCxnSpPr>
                    <p:spPr bwMode="auto">
                      <a:xfrm rot="5400000">
                        <a:off x="-1285917" y="3929067"/>
                        <a:ext cx="3857652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sp>
                    <p:nvSpPr>
                      <p:cNvPr id="100" name="TextBox 99"/>
                      <p:cNvSpPr txBox="1"/>
                      <p:nvPr/>
                    </p:nvSpPr>
                    <p:spPr>
                      <a:xfrm>
                        <a:off x="214282" y="5724541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30</a:t>
                        </a:r>
                      </a:p>
                    </p:txBody>
                  </p:sp>
                  <p:sp>
                    <p:nvSpPr>
                      <p:cNvPr id="101" name="TextBox 100"/>
                      <p:cNvSpPr txBox="1"/>
                      <p:nvPr/>
                    </p:nvSpPr>
                    <p:spPr>
                      <a:xfrm>
                        <a:off x="214282" y="5286388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40</a:t>
                        </a:r>
                      </a:p>
                    </p:txBody>
                  </p:sp>
                  <p:sp>
                    <p:nvSpPr>
                      <p:cNvPr id="102" name="TextBox 101"/>
                      <p:cNvSpPr txBox="1"/>
                      <p:nvPr/>
                    </p:nvSpPr>
                    <p:spPr>
                      <a:xfrm>
                        <a:off x="214282" y="4572008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60</a:t>
                        </a:r>
                      </a:p>
                    </p:txBody>
                  </p:sp>
                  <p:sp>
                    <p:nvSpPr>
                      <p:cNvPr id="103" name="TextBox 102"/>
                      <p:cNvSpPr txBox="1"/>
                      <p:nvPr/>
                    </p:nvSpPr>
                    <p:spPr>
                      <a:xfrm>
                        <a:off x="214282" y="4929199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50</a:t>
                        </a:r>
                      </a:p>
                    </p:txBody>
                  </p:sp>
                  <p:sp>
                    <p:nvSpPr>
                      <p:cNvPr id="104" name="TextBox 103"/>
                      <p:cNvSpPr txBox="1"/>
                      <p:nvPr/>
                    </p:nvSpPr>
                    <p:spPr>
                      <a:xfrm>
                        <a:off x="214282" y="3786191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80</a:t>
                        </a:r>
                      </a:p>
                    </p:txBody>
                  </p:sp>
                  <p:sp>
                    <p:nvSpPr>
                      <p:cNvPr id="105" name="TextBox 104"/>
                      <p:cNvSpPr txBox="1"/>
                      <p:nvPr/>
                    </p:nvSpPr>
                    <p:spPr>
                      <a:xfrm>
                        <a:off x="214282" y="4143380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70</a:t>
                        </a:r>
                      </a:p>
                    </p:txBody>
                  </p:sp>
                  <p:sp>
                    <p:nvSpPr>
                      <p:cNvPr id="106" name="TextBox 105"/>
                      <p:cNvSpPr txBox="1"/>
                      <p:nvPr/>
                    </p:nvSpPr>
                    <p:spPr>
                      <a:xfrm>
                        <a:off x="214282" y="3000372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100</a:t>
                        </a:r>
                      </a:p>
                    </p:txBody>
                  </p:sp>
                  <p:sp>
                    <p:nvSpPr>
                      <p:cNvPr id="107" name="TextBox 106"/>
                      <p:cNvSpPr txBox="1"/>
                      <p:nvPr/>
                    </p:nvSpPr>
                    <p:spPr>
                      <a:xfrm>
                        <a:off x="214282" y="3357563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90</a:t>
                        </a:r>
                      </a:p>
                    </p:txBody>
                  </p:sp>
                  <p:sp>
                    <p:nvSpPr>
                      <p:cNvPr id="108" name="TextBox 107"/>
                      <p:cNvSpPr txBox="1"/>
                      <p:nvPr/>
                    </p:nvSpPr>
                    <p:spPr>
                      <a:xfrm>
                        <a:off x="214282" y="2571744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110</a:t>
                        </a:r>
                      </a:p>
                    </p:txBody>
                  </p:sp>
                  <p:sp>
                    <p:nvSpPr>
                      <p:cNvPr id="109" name="TextBox 108"/>
                      <p:cNvSpPr txBox="1"/>
                      <p:nvPr/>
                    </p:nvSpPr>
                    <p:spPr>
                      <a:xfrm>
                        <a:off x="214282" y="2143116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120</a:t>
                        </a:r>
                      </a:p>
                    </p:txBody>
                  </p:sp>
                  <p:cxnSp>
                    <p:nvCxnSpPr>
                      <p:cNvPr id="112" name="Прямая со стрелкой 111"/>
                      <p:cNvCxnSpPr/>
                      <p:nvPr/>
                    </p:nvCxnSpPr>
                    <p:spPr bwMode="auto">
                      <a:xfrm rot="5400000">
                        <a:off x="652435" y="2135179"/>
                        <a:ext cx="285752" cy="1905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arrow"/>
                      </a:ln>
                      <a:effectLst/>
                      <a:extLst/>
                    </p:spPr>
                  </p:cxnSp>
                  <p:cxnSp>
                    <p:nvCxnSpPr>
                      <p:cNvPr id="115" name="Прямая соединительная линия 114"/>
                      <p:cNvCxnSpPr/>
                      <p:nvPr/>
                    </p:nvCxnSpPr>
                    <p:spPr bwMode="auto">
                      <a:xfrm>
                        <a:off x="571471" y="2357431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7" name="Прямая соединительная линия 116"/>
                      <p:cNvCxnSpPr/>
                      <p:nvPr/>
                    </p:nvCxnSpPr>
                    <p:spPr bwMode="auto">
                      <a:xfrm>
                        <a:off x="571471" y="2714620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8" name="Прямая соединительная линия 117"/>
                      <p:cNvCxnSpPr/>
                      <p:nvPr/>
                    </p:nvCxnSpPr>
                    <p:spPr bwMode="auto">
                      <a:xfrm>
                        <a:off x="571471" y="3143248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9" name="Прямая соединительная линия 118"/>
                      <p:cNvCxnSpPr/>
                      <p:nvPr/>
                    </p:nvCxnSpPr>
                    <p:spPr bwMode="auto">
                      <a:xfrm>
                        <a:off x="571471" y="3500439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0" name="Прямая соединительная линия 119"/>
                      <p:cNvCxnSpPr/>
                      <p:nvPr/>
                    </p:nvCxnSpPr>
                    <p:spPr bwMode="auto">
                      <a:xfrm>
                        <a:off x="571471" y="3929067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1" name="Прямая соединительная линия 120"/>
                      <p:cNvCxnSpPr/>
                      <p:nvPr/>
                    </p:nvCxnSpPr>
                    <p:spPr bwMode="auto">
                      <a:xfrm>
                        <a:off x="571471" y="4286256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2" name="Прямая соединительная линия 121"/>
                      <p:cNvCxnSpPr/>
                      <p:nvPr/>
                    </p:nvCxnSpPr>
                    <p:spPr bwMode="auto">
                      <a:xfrm>
                        <a:off x="571471" y="4714884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3" name="Прямая соединительная линия 122"/>
                      <p:cNvCxnSpPr/>
                      <p:nvPr/>
                    </p:nvCxnSpPr>
                    <p:spPr bwMode="auto">
                      <a:xfrm>
                        <a:off x="571471" y="5072075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4" name="Прямая соединительная линия 123"/>
                      <p:cNvCxnSpPr/>
                      <p:nvPr/>
                    </p:nvCxnSpPr>
                    <p:spPr bwMode="auto">
                      <a:xfrm>
                        <a:off x="571471" y="5857892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5" name="Прямая соединительная линия 124"/>
                      <p:cNvCxnSpPr/>
                      <p:nvPr/>
                    </p:nvCxnSpPr>
                    <p:spPr bwMode="auto">
                      <a:xfrm>
                        <a:off x="571471" y="5429264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</p:grpSp>
              </p:grpSp>
            </p:grpSp>
          </p:grpSp>
        </p:grpSp>
      </p:grpSp>
      <p:sp>
        <p:nvSpPr>
          <p:cNvPr id="101387" name="TextBox 134"/>
          <p:cNvSpPr txBox="1">
            <a:spLocks noChangeArrowheads="1"/>
          </p:cNvSpPr>
          <p:nvPr/>
        </p:nvSpPr>
        <p:spPr bwMode="auto">
          <a:xfrm>
            <a:off x="1143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0</a:t>
            </a:r>
          </a:p>
        </p:txBody>
      </p:sp>
      <p:sp>
        <p:nvSpPr>
          <p:cNvPr id="101388" name="TextBox 135"/>
          <p:cNvSpPr txBox="1">
            <a:spLocks noChangeArrowheads="1"/>
          </p:cNvSpPr>
          <p:nvPr/>
        </p:nvSpPr>
        <p:spPr bwMode="auto">
          <a:xfrm>
            <a:off x="1928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5</a:t>
            </a:r>
          </a:p>
        </p:txBody>
      </p:sp>
      <p:sp>
        <p:nvSpPr>
          <p:cNvPr id="101389" name="TextBox 136"/>
          <p:cNvSpPr txBox="1">
            <a:spLocks noChangeArrowheads="1"/>
          </p:cNvSpPr>
          <p:nvPr/>
        </p:nvSpPr>
        <p:spPr bwMode="auto">
          <a:xfrm>
            <a:off x="3429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15</a:t>
            </a:r>
          </a:p>
        </p:txBody>
      </p:sp>
      <p:sp>
        <p:nvSpPr>
          <p:cNvPr id="101390" name="TextBox 137"/>
          <p:cNvSpPr txBox="1">
            <a:spLocks noChangeArrowheads="1"/>
          </p:cNvSpPr>
          <p:nvPr/>
        </p:nvSpPr>
        <p:spPr bwMode="auto">
          <a:xfrm>
            <a:off x="2643188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10</a:t>
            </a:r>
          </a:p>
        </p:txBody>
      </p:sp>
      <p:sp>
        <p:nvSpPr>
          <p:cNvPr id="101391" name="TextBox 138"/>
          <p:cNvSpPr txBox="1">
            <a:spLocks noChangeArrowheads="1"/>
          </p:cNvSpPr>
          <p:nvPr/>
        </p:nvSpPr>
        <p:spPr bwMode="auto">
          <a:xfrm>
            <a:off x="5000625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25</a:t>
            </a:r>
          </a:p>
        </p:txBody>
      </p:sp>
      <p:sp>
        <p:nvSpPr>
          <p:cNvPr id="101392" name="TextBox 139"/>
          <p:cNvSpPr txBox="1">
            <a:spLocks noChangeArrowheads="1"/>
          </p:cNvSpPr>
          <p:nvPr/>
        </p:nvSpPr>
        <p:spPr bwMode="auto">
          <a:xfrm>
            <a:off x="4214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20</a:t>
            </a:r>
          </a:p>
        </p:txBody>
      </p:sp>
      <p:sp>
        <p:nvSpPr>
          <p:cNvPr id="101393" name="TextBox 140"/>
          <p:cNvSpPr txBox="1">
            <a:spLocks noChangeArrowheads="1"/>
          </p:cNvSpPr>
          <p:nvPr/>
        </p:nvSpPr>
        <p:spPr bwMode="auto">
          <a:xfrm>
            <a:off x="7286625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40</a:t>
            </a:r>
          </a:p>
        </p:txBody>
      </p:sp>
      <p:sp>
        <p:nvSpPr>
          <p:cNvPr id="101394" name="TextBox 141"/>
          <p:cNvSpPr txBox="1">
            <a:spLocks noChangeArrowheads="1"/>
          </p:cNvSpPr>
          <p:nvPr/>
        </p:nvSpPr>
        <p:spPr bwMode="auto">
          <a:xfrm>
            <a:off x="6500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35</a:t>
            </a:r>
          </a:p>
        </p:txBody>
      </p:sp>
      <p:sp>
        <p:nvSpPr>
          <p:cNvPr id="101395" name="TextBox 142"/>
          <p:cNvSpPr txBox="1">
            <a:spLocks noChangeArrowheads="1"/>
          </p:cNvSpPr>
          <p:nvPr/>
        </p:nvSpPr>
        <p:spPr bwMode="auto">
          <a:xfrm>
            <a:off x="5786438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30</a:t>
            </a:r>
          </a:p>
        </p:txBody>
      </p:sp>
      <p:sp>
        <p:nvSpPr>
          <p:cNvPr id="101396" name="TextBox 143"/>
          <p:cNvSpPr txBox="1">
            <a:spLocks noChangeArrowheads="1"/>
          </p:cNvSpPr>
          <p:nvPr/>
        </p:nvSpPr>
        <p:spPr bwMode="auto">
          <a:xfrm>
            <a:off x="8001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45</a:t>
            </a:r>
          </a:p>
        </p:txBody>
      </p:sp>
      <p:sp>
        <p:nvSpPr>
          <p:cNvPr id="101397" name="Прямоугольник 144"/>
          <p:cNvSpPr>
            <a:spLocks noChangeArrowheads="1"/>
          </p:cNvSpPr>
          <p:nvPr/>
        </p:nvSpPr>
        <p:spPr bwMode="auto">
          <a:xfrm>
            <a:off x="557212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1398" name="Прямоугольник 145"/>
          <p:cNvSpPr>
            <a:spLocks noChangeArrowheads="1"/>
          </p:cNvSpPr>
          <p:nvPr/>
        </p:nvSpPr>
        <p:spPr bwMode="auto">
          <a:xfrm>
            <a:off x="585787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1399" name="Прямоугольник 146"/>
          <p:cNvSpPr>
            <a:spLocks noChangeArrowheads="1"/>
          </p:cNvSpPr>
          <p:nvPr/>
        </p:nvSpPr>
        <p:spPr bwMode="auto">
          <a:xfrm>
            <a:off x="614362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1400" name="Прямоугольник 147"/>
          <p:cNvSpPr>
            <a:spLocks noChangeArrowheads="1"/>
          </p:cNvSpPr>
          <p:nvPr/>
        </p:nvSpPr>
        <p:spPr bwMode="auto">
          <a:xfrm>
            <a:off x="5715000" y="65008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1401" name="Прямоугольник 148"/>
          <p:cNvSpPr>
            <a:spLocks noChangeArrowheads="1"/>
          </p:cNvSpPr>
          <p:nvPr/>
        </p:nvSpPr>
        <p:spPr bwMode="auto">
          <a:xfrm>
            <a:off x="6000750" y="65008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1402" name="Прямоугольник 150"/>
          <p:cNvSpPr>
            <a:spLocks noChangeArrowheads="1"/>
          </p:cNvSpPr>
          <p:nvPr/>
        </p:nvSpPr>
        <p:spPr bwMode="auto">
          <a:xfrm>
            <a:off x="6643688" y="6072188"/>
            <a:ext cx="142875" cy="5715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cxnSp>
        <p:nvCxnSpPr>
          <p:cNvPr id="101403" name="Прямая соединительная линия 152"/>
          <p:cNvCxnSpPr>
            <a:cxnSpLocks noChangeShapeType="1"/>
          </p:cNvCxnSpPr>
          <p:nvPr/>
        </p:nvCxnSpPr>
        <p:spPr bwMode="auto">
          <a:xfrm rot="5400000" flipH="1" flipV="1">
            <a:off x="7580313" y="6350000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1404" name="TextBox 160"/>
          <p:cNvSpPr txBox="1">
            <a:spLocks noChangeArrowheads="1"/>
          </p:cNvSpPr>
          <p:nvPr/>
        </p:nvSpPr>
        <p:spPr bwMode="auto">
          <a:xfrm>
            <a:off x="4214813" y="6215063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Н.П. Маркино</a:t>
            </a:r>
          </a:p>
        </p:txBody>
      </p:sp>
      <p:sp>
        <p:nvSpPr>
          <p:cNvPr id="101405" name="TextBox 161"/>
          <p:cNvSpPr txBox="1">
            <a:spLocks noChangeArrowheads="1"/>
          </p:cNvSpPr>
          <p:nvPr/>
        </p:nvSpPr>
        <p:spPr bwMode="auto">
          <a:xfrm>
            <a:off x="6858000" y="6215063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Деревянный мост</a:t>
            </a:r>
          </a:p>
        </p:txBody>
      </p:sp>
      <p:cxnSp>
        <p:nvCxnSpPr>
          <p:cNvPr id="114" name="Прямая соединительная линия 113"/>
          <p:cNvCxnSpPr>
            <a:cxnSpLocks noChangeShapeType="1"/>
          </p:cNvCxnSpPr>
          <p:nvPr/>
        </p:nvCxnSpPr>
        <p:spPr bwMode="auto">
          <a:xfrm rot="5400000" flipH="1" flipV="1">
            <a:off x="3357562" y="3214688"/>
            <a:ext cx="3571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16" name="Прямая соединительная линия 115"/>
          <p:cNvCxnSpPr>
            <a:cxnSpLocks noChangeShapeType="1"/>
          </p:cNvCxnSpPr>
          <p:nvPr/>
        </p:nvCxnSpPr>
        <p:spPr bwMode="auto">
          <a:xfrm rot="5400000" flipH="1" flipV="1">
            <a:off x="5857875" y="3500438"/>
            <a:ext cx="4714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sp>
        <p:nvSpPr>
          <p:cNvPr id="128" name="TextBox 127"/>
          <p:cNvSpPr txBox="1"/>
          <p:nvPr/>
        </p:nvSpPr>
        <p:spPr>
          <a:xfrm rot="16200000">
            <a:off x="764857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 rot="16200000">
            <a:off x="709613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 rot="16200000">
            <a:off x="450532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cxnSp>
        <p:nvCxnSpPr>
          <p:cNvPr id="132" name="Прямая соединительная линия 131"/>
          <p:cNvCxnSpPr>
            <a:cxnSpLocks noChangeShapeType="1"/>
          </p:cNvCxnSpPr>
          <p:nvPr/>
        </p:nvCxnSpPr>
        <p:spPr bwMode="auto">
          <a:xfrm rot="5400000" flipH="1" flipV="1">
            <a:off x="-321469" y="2321719"/>
            <a:ext cx="3214688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/>
      <p:bldP spid="131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02403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sp>
        <p:nvSpPr>
          <p:cNvPr id="57" name="Полилиния 56"/>
          <p:cNvSpPr/>
          <p:nvPr/>
        </p:nvSpPr>
        <p:spPr bwMode="auto">
          <a:xfrm>
            <a:off x="1285875" y="3148013"/>
            <a:ext cx="6929438" cy="1052512"/>
          </a:xfrm>
          <a:custGeom>
            <a:avLst/>
            <a:gdLst>
              <a:gd name="connsiteX0" fmla="*/ 4653 w 6426394"/>
              <a:gd name="connsiteY0" fmla="*/ 27921 h 1051908"/>
              <a:gd name="connsiteX1" fmla="*/ 18613 w 6426394"/>
              <a:gd name="connsiteY1" fmla="*/ 188465 h 1051908"/>
              <a:gd name="connsiteX2" fmla="*/ 25594 w 6426394"/>
              <a:gd name="connsiteY2" fmla="*/ 223366 h 1051908"/>
              <a:gd name="connsiteX3" fmla="*/ 32574 w 6426394"/>
              <a:gd name="connsiteY3" fmla="*/ 342028 h 1051908"/>
              <a:gd name="connsiteX4" fmla="*/ 109355 w 6426394"/>
              <a:gd name="connsiteY4" fmla="*/ 307128 h 1051908"/>
              <a:gd name="connsiteX5" fmla="*/ 395542 w 6426394"/>
              <a:gd name="connsiteY5" fmla="*/ 300147 h 1051908"/>
              <a:gd name="connsiteX6" fmla="*/ 479303 w 6426394"/>
              <a:gd name="connsiteY6" fmla="*/ 286187 h 1051908"/>
              <a:gd name="connsiteX7" fmla="*/ 556085 w 6426394"/>
              <a:gd name="connsiteY7" fmla="*/ 265247 h 1051908"/>
              <a:gd name="connsiteX8" fmla="*/ 751529 w 6426394"/>
              <a:gd name="connsiteY8" fmla="*/ 286187 h 1051908"/>
              <a:gd name="connsiteX9" fmla="*/ 821331 w 6426394"/>
              <a:gd name="connsiteY9" fmla="*/ 335048 h 1051908"/>
              <a:gd name="connsiteX10" fmla="*/ 842271 w 6426394"/>
              <a:gd name="connsiteY10" fmla="*/ 328068 h 1051908"/>
              <a:gd name="connsiteX11" fmla="*/ 1142418 w 6426394"/>
              <a:gd name="connsiteY11" fmla="*/ 328068 h 1051908"/>
              <a:gd name="connsiteX12" fmla="*/ 1212219 w 6426394"/>
              <a:gd name="connsiteY12" fmla="*/ 349008 h 1051908"/>
              <a:gd name="connsiteX13" fmla="*/ 1240140 w 6426394"/>
              <a:gd name="connsiteY13" fmla="*/ 355989 h 1051908"/>
              <a:gd name="connsiteX14" fmla="*/ 1295981 w 6426394"/>
              <a:gd name="connsiteY14" fmla="*/ 390889 h 1051908"/>
              <a:gd name="connsiteX15" fmla="*/ 1330882 w 6426394"/>
              <a:gd name="connsiteY15" fmla="*/ 397870 h 1051908"/>
              <a:gd name="connsiteX16" fmla="*/ 1589148 w 6426394"/>
              <a:gd name="connsiteY16" fmla="*/ 390889 h 1051908"/>
              <a:gd name="connsiteX17" fmla="*/ 1805532 w 6426394"/>
              <a:gd name="connsiteY17" fmla="*/ 397870 h 1051908"/>
              <a:gd name="connsiteX18" fmla="*/ 1847413 w 6426394"/>
              <a:gd name="connsiteY18" fmla="*/ 404850 h 1051908"/>
              <a:gd name="connsiteX19" fmla="*/ 1973056 w 6426394"/>
              <a:gd name="connsiteY19" fmla="*/ 411830 h 1051908"/>
              <a:gd name="connsiteX20" fmla="*/ 1993997 w 6426394"/>
              <a:gd name="connsiteY20" fmla="*/ 418810 h 1051908"/>
              <a:gd name="connsiteX21" fmla="*/ 2035877 w 6426394"/>
              <a:gd name="connsiteY21" fmla="*/ 439750 h 1051908"/>
              <a:gd name="connsiteX22" fmla="*/ 2112659 w 6426394"/>
              <a:gd name="connsiteY22" fmla="*/ 446731 h 1051908"/>
              <a:gd name="connsiteX23" fmla="*/ 2189441 w 6426394"/>
              <a:gd name="connsiteY23" fmla="*/ 467671 h 1051908"/>
              <a:gd name="connsiteX24" fmla="*/ 2273203 w 6426394"/>
              <a:gd name="connsiteY24" fmla="*/ 474651 h 1051908"/>
              <a:gd name="connsiteX25" fmla="*/ 2412806 w 6426394"/>
              <a:gd name="connsiteY25" fmla="*/ 488612 h 1051908"/>
              <a:gd name="connsiteX26" fmla="*/ 2510528 w 6426394"/>
              <a:gd name="connsiteY26" fmla="*/ 502572 h 1051908"/>
              <a:gd name="connsiteX27" fmla="*/ 2559389 w 6426394"/>
              <a:gd name="connsiteY27" fmla="*/ 509552 h 1051908"/>
              <a:gd name="connsiteX28" fmla="*/ 2664091 w 6426394"/>
              <a:gd name="connsiteY28" fmla="*/ 523512 h 1051908"/>
              <a:gd name="connsiteX29" fmla="*/ 2761813 w 6426394"/>
              <a:gd name="connsiteY29" fmla="*/ 551433 h 1051908"/>
              <a:gd name="connsiteX30" fmla="*/ 2796714 w 6426394"/>
              <a:gd name="connsiteY30" fmla="*/ 558413 h 1051908"/>
              <a:gd name="connsiteX31" fmla="*/ 2817655 w 6426394"/>
              <a:gd name="connsiteY31" fmla="*/ 565393 h 1051908"/>
              <a:gd name="connsiteX32" fmla="*/ 2929337 w 6426394"/>
              <a:gd name="connsiteY32" fmla="*/ 572373 h 1051908"/>
              <a:gd name="connsiteX33" fmla="*/ 3027059 w 6426394"/>
              <a:gd name="connsiteY33" fmla="*/ 586334 h 1051908"/>
              <a:gd name="connsiteX34" fmla="*/ 3110821 w 6426394"/>
              <a:gd name="connsiteY34" fmla="*/ 600294 h 1051908"/>
              <a:gd name="connsiteX35" fmla="*/ 3166662 w 6426394"/>
              <a:gd name="connsiteY35" fmla="*/ 607274 h 1051908"/>
              <a:gd name="connsiteX36" fmla="*/ 3250424 w 6426394"/>
              <a:gd name="connsiteY36" fmla="*/ 621234 h 1051908"/>
              <a:gd name="connsiteX37" fmla="*/ 3494729 w 6426394"/>
              <a:gd name="connsiteY37" fmla="*/ 607274 h 1051908"/>
              <a:gd name="connsiteX38" fmla="*/ 3515670 w 6426394"/>
              <a:gd name="connsiteY38" fmla="*/ 600294 h 1051908"/>
              <a:gd name="connsiteX39" fmla="*/ 3529630 w 6426394"/>
              <a:gd name="connsiteY39" fmla="*/ 579354 h 1051908"/>
              <a:gd name="connsiteX40" fmla="*/ 3550571 w 6426394"/>
              <a:gd name="connsiteY40" fmla="*/ 572373 h 1051908"/>
              <a:gd name="connsiteX41" fmla="*/ 3662253 w 6426394"/>
              <a:gd name="connsiteY41" fmla="*/ 551433 h 1051908"/>
              <a:gd name="connsiteX42" fmla="*/ 3704134 w 6426394"/>
              <a:gd name="connsiteY42" fmla="*/ 544453 h 1051908"/>
              <a:gd name="connsiteX43" fmla="*/ 3725074 w 6426394"/>
              <a:gd name="connsiteY43" fmla="*/ 558413 h 1051908"/>
              <a:gd name="connsiteX44" fmla="*/ 3752995 w 6426394"/>
              <a:gd name="connsiteY44" fmla="*/ 572373 h 1051908"/>
              <a:gd name="connsiteX45" fmla="*/ 3766955 w 6426394"/>
              <a:gd name="connsiteY45" fmla="*/ 593314 h 1051908"/>
              <a:gd name="connsiteX46" fmla="*/ 3794876 w 6426394"/>
              <a:gd name="connsiteY46" fmla="*/ 614254 h 1051908"/>
              <a:gd name="connsiteX47" fmla="*/ 3829777 w 6426394"/>
              <a:gd name="connsiteY47" fmla="*/ 663115 h 1051908"/>
              <a:gd name="connsiteX48" fmla="*/ 3850717 w 6426394"/>
              <a:gd name="connsiteY48" fmla="*/ 670096 h 1051908"/>
              <a:gd name="connsiteX49" fmla="*/ 3927499 w 6426394"/>
              <a:gd name="connsiteY49" fmla="*/ 704996 h 1051908"/>
              <a:gd name="connsiteX50" fmla="*/ 3941459 w 6426394"/>
              <a:gd name="connsiteY50" fmla="*/ 781778 h 1051908"/>
              <a:gd name="connsiteX51" fmla="*/ 3948439 w 6426394"/>
              <a:gd name="connsiteY51" fmla="*/ 809699 h 1051908"/>
              <a:gd name="connsiteX52" fmla="*/ 3983340 w 6426394"/>
              <a:gd name="connsiteY52" fmla="*/ 837619 h 1051908"/>
              <a:gd name="connsiteX53" fmla="*/ 4053142 w 6426394"/>
              <a:gd name="connsiteY53" fmla="*/ 865540 h 1051908"/>
              <a:gd name="connsiteX54" fmla="*/ 4095023 w 6426394"/>
              <a:gd name="connsiteY54" fmla="*/ 879500 h 1051908"/>
              <a:gd name="connsiteX55" fmla="*/ 4115963 w 6426394"/>
              <a:gd name="connsiteY55" fmla="*/ 893460 h 1051908"/>
              <a:gd name="connsiteX56" fmla="*/ 4143884 w 6426394"/>
              <a:gd name="connsiteY56" fmla="*/ 900441 h 1051908"/>
              <a:gd name="connsiteX57" fmla="*/ 4234626 w 6426394"/>
              <a:gd name="connsiteY57" fmla="*/ 921381 h 1051908"/>
              <a:gd name="connsiteX58" fmla="*/ 4262546 w 6426394"/>
              <a:gd name="connsiteY58" fmla="*/ 928361 h 1051908"/>
              <a:gd name="connsiteX59" fmla="*/ 4346308 w 6426394"/>
              <a:gd name="connsiteY59" fmla="*/ 956282 h 1051908"/>
              <a:gd name="connsiteX60" fmla="*/ 4409129 w 6426394"/>
              <a:gd name="connsiteY60" fmla="*/ 970242 h 1051908"/>
              <a:gd name="connsiteX61" fmla="*/ 4716256 w 6426394"/>
              <a:gd name="connsiteY61" fmla="*/ 949302 h 1051908"/>
              <a:gd name="connsiteX62" fmla="*/ 4800018 w 6426394"/>
              <a:gd name="connsiteY62" fmla="*/ 907421 h 1051908"/>
              <a:gd name="connsiteX63" fmla="*/ 4841899 w 6426394"/>
              <a:gd name="connsiteY63" fmla="*/ 893460 h 1051908"/>
              <a:gd name="connsiteX64" fmla="*/ 4862839 w 6426394"/>
              <a:gd name="connsiteY64" fmla="*/ 879500 h 1051908"/>
              <a:gd name="connsiteX65" fmla="*/ 4890760 w 6426394"/>
              <a:gd name="connsiteY65" fmla="*/ 872520 h 1051908"/>
              <a:gd name="connsiteX66" fmla="*/ 4953581 w 6426394"/>
              <a:gd name="connsiteY66" fmla="*/ 858560 h 1051908"/>
              <a:gd name="connsiteX67" fmla="*/ 4974522 w 6426394"/>
              <a:gd name="connsiteY67" fmla="*/ 851579 h 1051908"/>
              <a:gd name="connsiteX68" fmla="*/ 5079224 w 6426394"/>
              <a:gd name="connsiteY68" fmla="*/ 837619 h 1051908"/>
              <a:gd name="connsiteX69" fmla="*/ 5316549 w 6426394"/>
              <a:gd name="connsiteY69" fmla="*/ 844599 h 1051908"/>
              <a:gd name="connsiteX70" fmla="*/ 5351450 w 6426394"/>
              <a:gd name="connsiteY70" fmla="*/ 858560 h 1051908"/>
              <a:gd name="connsiteX71" fmla="*/ 5379371 w 6426394"/>
              <a:gd name="connsiteY71" fmla="*/ 865540 h 1051908"/>
              <a:gd name="connsiteX72" fmla="*/ 5442192 w 6426394"/>
              <a:gd name="connsiteY72" fmla="*/ 886480 h 1051908"/>
              <a:gd name="connsiteX73" fmla="*/ 5456152 w 6426394"/>
              <a:gd name="connsiteY73" fmla="*/ 900441 h 1051908"/>
              <a:gd name="connsiteX74" fmla="*/ 5498033 w 6426394"/>
              <a:gd name="connsiteY74" fmla="*/ 914401 h 1051908"/>
              <a:gd name="connsiteX75" fmla="*/ 5518974 w 6426394"/>
              <a:gd name="connsiteY75" fmla="*/ 921381 h 1051908"/>
              <a:gd name="connsiteX76" fmla="*/ 5749319 w 6426394"/>
              <a:gd name="connsiteY76" fmla="*/ 914401 h 1051908"/>
              <a:gd name="connsiteX77" fmla="*/ 5819120 w 6426394"/>
              <a:gd name="connsiteY77" fmla="*/ 900441 h 1051908"/>
              <a:gd name="connsiteX78" fmla="*/ 5861001 w 6426394"/>
              <a:gd name="connsiteY78" fmla="*/ 886480 h 1051908"/>
              <a:gd name="connsiteX79" fmla="*/ 6098326 w 6426394"/>
              <a:gd name="connsiteY79" fmla="*/ 907421 h 1051908"/>
              <a:gd name="connsiteX80" fmla="*/ 6147187 w 6426394"/>
              <a:gd name="connsiteY80" fmla="*/ 914401 h 1051908"/>
              <a:gd name="connsiteX81" fmla="*/ 6258870 w 6426394"/>
              <a:gd name="connsiteY81" fmla="*/ 942321 h 1051908"/>
              <a:gd name="connsiteX82" fmla="*/ 6279810 w 6426394"/>
              <a:gd name="connsiteY82" fmla="*/ 963262 h 1051908"/>
              <a:gd name="connsiteX83" fmla="*/ 6342632 w 6426394"/>
              <a:gd name="connsiteY83" fmla="*/ 984202 h 1051908"/>
              <a:gd name="connsiteX84" fmla="*/ 6384513 w 6426394"/>
              <a:gd name="connsiteY84" fmla="*/ 998163 h 1051908"/>
              <a:gd name="connsiteX85" fmla="*/ 6419413 w 6426394"/>
              <a:gd name="connsiteY85" fmla="*/ 1005143 h 1051908"/>
              <a:gd name="connsiteX86" fmla="*/ 6426394 w 6426394"/>
              <a:gd name="connsiteY86" fmla="*/ 1040044 h 1051908"/>
              <a:gd name="connsiteX87" fmla="*/ 6419413 w 6426394"/>
              <a:gd name="connsiteY87" fmla="*/ 816679 h 1051908"/>
              <a:gd name="connsiteX88" fmla="*/ 6412433 w 6426394"/>
              <a:gd name="connsiteY88" fmla="*/ 788758 h 1051908"/>
              <a:gd name="connsiteX89" fmla="*/ 6405453 w 6426394"/>
              <a:gd name="connsiteY89" fmla="*/ 767818 h 1051908"/>
              <a:gd name="connsiteX90" fmla="*/ 6342632 w 6426394"/>
              <a:gd name="connsiteY90" fmla="*/ 760837 h 1051908"/>
              <a:gd name="connsiteX91" fmla="*/ 6321691 w 6426394"/>
              <a:gd name="connsiteY91" fmla="*/ 753857 h 1051908"/>
              <a:gd name="connsiteX92" fmla="*/ 6258870 w 6426394"/>
              <a:gd name="connsiteY92" fmla="*/ 739897 h 1051908"/>
              <a:gd name="connsiteX93" fmla="*/ 6189068 w 6426394"/>
              <a:gd name="connsiteY93" fmla="*/ 711976 h 1051908"/>
              <a:gd name="connsiteX94" fmla="*/ 6147187 w 6426394"/>
              <a:gd name="connsiteY94" fmla="*/ 698016 h 1051908"/>
              <a:gd name="connsiteX95" fmla="*/ 6126247 w 6426394"/>
              <a:gd name="connsiteY95" fmla="*/ 691036 h 1051908"/>
              <a:gd name="connsiteX96" fmla="*/ 6084366 w 6426394"/>
              <a:gd name="connsiteY96" fmla="*/ 670096 h 1051908"/>
              <a:gd name="connsiteX97" fmla="*/ 6063426 w 6426394"/>
              <a:gd name="connsiteY97" fmla="*/ 656135 h 1051908"/>
              <a:gd name="connsiteX98" fmla="*/ 6028525 w 6426394"/>
              <a:gd name="connsiteY98" fmla="*/ 621234 h 1051908"/>
              <a:gd name="connsiteX99" fmla="*/ 5979664 w 6426394"/>
              <a:gd name="connsiteY99" fmla="*/ 607274 h 1051908"/>
              <a:gd name="connsiteX100" fmla="*/ 5958723 w 6426394"/>
              <a:gd name="connsiteY100" fmla="*/ 593314 h 1051908"/>
              <a:gd name="connsiteX101" fmla="*/ 5909862 w 6426394"/>
              <a:gd name="connsiteY101" fmla="*/ 579354 h 1051908"/>
              <a:gd name="connsiteX102" fmla="*/ 5888922 w 6426394"/>
              <a:gd name="connsiteY102" fmla="*/ 565393 h 1051908"/>
              <a:gd name="connsiteX103" fmla="*/ 5728378 w 6426394"/>
              <a:gd name="connsiteY103" fmla="*/ 579354 h 1051908"/>
              <a:gd name="connsiteX104" fmla="*/ 5693477 w 6426394"/>
              <a:gd name="connsiteY104" fmla="*/ 600294 h 1051908"/>
              <a:gd name="connsiteX105" fmla="*/ 5686497 w 6426394"/>
              <a:gd name="connsiteY105" fmla="*/ 628215 h 1051908"/>
              <a:gd name="connsiteX106" fmla="*/ 5609716 w 6426394"/>
              <a:gd name="connsiteY106" fmla="*/ 649155 h 1051908"/>
              <a:gd name="connsiteX107" fmla="*/ 5588775 w 6426394"/>
              <a:gd name="connsiteY107" fmla="*/ 656135 h 1051908"/>
              <a:gd name="connsiteX108" fmla="*/ 5302589 w 6426394"/>
              <a:gd name="connsiteY108" fmla="*/ 670096 h 1051908"/>
              <a:gd name="connsiteX109" fmla="*/ 5218827 w 6426394"/>
              <a:gd name="connsiteY109" fmla="*/ 663115 h 1051908"/>
              <a:gd name="connsiteX110" fmla="*/ 5197887 w 6426394"/>
              <a:gd name="connsiteY110" fmla="*/ 649155 h 1051908"/>
              <a:gd name="connsiteX111" fmla="*/ 5149026 w 6426394"/>
              <a:gd name="connsiteY111" fmla="*/ 621234 h 1051908"/>
              <a:gd name="connsiteX112" fmla="*/ 5107145 w 6426394"/>
              <a:gd name="connsiteY112" fmla="*/ 607274 h 1051908"/>
              <a:gd name="connsiteX113" fmla="*/ 5044323 w 6426394"/>
              <a:gd name="connsiteY113" fmla="*/ 586334 h 1051908"/>
              <a:gd name="connsiteX114" fmla="*/ 4918681 w 6426394"/>
              <a:gd name="connsiteY114" fmla="*/ 565393 h 1051908"/>
              <a:gd name="connsiteX115" fmla="*/ 4827939 w 6426394"/>
              <a:gd name="connsiteY115" fmla="*/ 579354 h 1051908"/>
              <a:gd name="connsiteX116" fmla="*/ 4806998 w 6426394"/>
              <a:gd name="connsiteY116" fmla="*/ 586334 h 1051908"/>
              <a:gd name="connsiteX117" fmla="*/ 4751157 w 6426394"/>
              <a:gd name="connsiteY117" fmla="*/ 600294 h 1051908"/>
              <a:gd name="connsiteX118" fmla="*/ 4723236 w 6426394"/>
              <a:gd name="connsiteY118" fmla="*/ 607274 h 1051908"/>
              <a:gd name="connsiteX119" fmla="*/ 4695316 w 6426394"/>
              <a:gd name="connsiteY119" fmla="*/ 621234 h 1051908"/>
              <a:gd name="connsiteX120" fmla="*/ 4639474 w 6426394"/>
              <a:gd name="connsiteY120" fmla="*/ 642175 h 1051908"/>
              <a:gd name="connsiteX121" fmla="*/ 4618534 w 6426394"/>
              <a:gd name="connsiteY121" fmla="*/ 656135 h 1051908"/>
              <a:gd name="connsiteX122" fmla="*/ 4604574 w 6426394"/>
              <a:gd name="connsiteY122" fmla="*/ 670096 h 1051908"/>
              <a:gd name="connsiteX123" fmla="*/ 4541752 w 6426394"/>
              <a:gd name="connsiteY123" fmla="*/ 698016 h 1051908"/>
              <a:gd name="connsiteX124" fmla="*/ 4492891 w 6426394"/>
              <a:gd name="connsiteY124" fmla="*/ 725937 h 1051908"/>
              <a:gd name="connsiteX125" fmla="*/ 4416110 w 6426394"/>
              <a:gd name="connsiteY125" fmla="*/ 746877 h 1051908"/>
              <a:gd name="connsiteX126" fmla="*/ 4290467 w 6426394"/>
              <a:gd name="connsiteY126" fmla="*/ 739897 h 1051908"/>
              <a:gd name="connsiteX127" fmla="*/ 4241606 w 6426394"/>
              <a:gd name="connsiteY127" fmla="*/ 725937 h 1051908"/>
              <a:gd name="connsiteX128" fmla="*/ 4234626 w 6426394"/>
              <a:gd name="connsiteY128" fmla="*/ 704996 h 1051908"/>
              <a:gd name="connsiteX129" fmla="*/ 4178784 w 6426394"/>
              <a:gd name="connsiteY129" fmla="*/ 656135 h 1051908"/>
              <a:gd name="connsiteX130" fmla="*/ 4164824 w 6426394"/>
              <a:gd name="connsiteY130" fmla="*/ 628215 h 1051908"/>
              <a:gd name="connsiteX131" fmla="*/ 4143884 w 6426394"/>
              <a:gd name="connsiteY131" fmla="*/ 586334 h 1051908"/>
              <a:gd name="connsiteX132" fmla="*/ 4129923 w 6426394"/>
              <a:gd name="connsiteY132" fmla="*/ 572373 h 1051908"/>
              <a:gd name="connsiteX133" fmla="*/ 4102003 w 6426394"/>
              <a:gd name="connsiteY133" fmla="*/ 530492 h 1051908"/>
              <a:gd name="connsiteX134" fmla="*/ 4088042 w 6426394"/>
              <a:gd name="connsiteY134" fmla="*/ 509552 h 1051908"/>
              <a:gd name="connsiteX135" fmla="*/ 4060122 w 6426394"/>
              <a:gd name="connsiteY135" fmla="*/ 446731 h 1051908"/>
              <a:gd name="connsiteX136" fmla="*/ 4046161 w 6426394"/>
              <a:gd name="connsiteY136" fmla="*/ 411830 h 1051908"/>
              <a:gd name="connsiteX137" fmla="*/ 4039181 w 6426394"/>
              <a:gd name="connsiteY137" fmla="*/ 390889 h 1051908"/>
              <a:gd name="connsiteX138" fmla="*/ 4011261 w 6426394"/>
              <a:gd name="connsiteY138" fmla="*/ 349008 h 1051908"/>
              <a:gd name="connsiteX139" fmla="*/ 3997300 w 6426394"/>
              <a:gd name="connsiteY139" fmla="*/ 328068 h 1051908"/>
              <a:gd name="connsiteX140" fmla="*/ 3969380 w 6426394"/>
              <a:gd name="connsiteY140" fmla="*/ 293167 h 1051908"/>
              <a:gd name="connsiteX141" fmla="*/ 3955419 w 6426394"/>
              <a:gd name="connsiteY141" fmla="*/ 272227 h 1051908"/>
              <a:gd name="connsiteX142" fmla="*/ 3843737 w 6426394"/>
              <a:gd name="connsiteY142" fmla="*/ 244306 h 1051908"/>
              <a:gd name="connsiteX143" fmla="*/ 3808836 w 6426394"/>
              <a:gd name="connsiteY143" fmla="*/ 237326 h 1051908"/>
              <a:gd name="connsiteX144" fmla="*/ 3766955 w 6426394"/>
              <a:gd name="connsiteY144" fmla="*/ 230346 h 1051908"/>
              <a:gd name="connsiteX145" fmla="*/ 3739035 w 6426394"/>
              <a:gd name="connsiteY145" fmla="*/ 223366 h 1051908"/>
              <a:gd name="connsiteX146" fmla="*/ 3494729 w 6426394"/>
              <a:gd name="connsiteY146" fmla="*/ 237326 h 1051908"/>
              <a:gd name="connsiteX147" fmla="*/ 3459829 w 6426394"/>
              <a:gd name="connsiteY147" fmla="*/ 244306 h 1051908"/>
              <a:gd name="connsiteX148" fmla="*/ 3397007 w 6426394"/>
              <a:gd name="connsiteY148" fmla="*/ 279207 h 1051908"/>
              <a:gd name="connsiteX149" fmla="*/ 3355126 w 6426394"/>
              <a:gd name="connsiteY149" fmla="*/ 307128 h 1051908"/>
              <a:gd name="connsiteX150" fmla="*/ 3334186 w 6426394"/>
              <a:gd name="connsiteY150" fmla="*/ 314108 h 1051908"/>
              <a:gd name="connsiteX151" fmla="*/ 3285325 w 6426394"/>
              <a:gd name="connsiteY151" fmla="*/ 335048 h 1051908"/>
              <a:gd name="connsiteX152" fmla="*/ 3250424 w 6426394"/>
              <a:gd name="connsiteY152" fmla="*/ 342028 h 1051908"/>
              <a:gd name="connsiteX153" fmla="*/ 3229484 w 6426394"/>
              <a:gd name="connsiteY153" fmla="*/ 349008 h 1051908"/>
              <a:gd name="connsiteX154" fmla="*/ 3173642 w 6426394"/>
              <a:gd name="connsiteY154" fmla="*/ 355989 h 1051908"/>
              <a:gd name="connsiteX155" fmla="*/ 3145722 w 6426394"/>
              <a:gd name="connsiteY155" fmla="*/ 362969 h 1051908"/>
              <a:gd name="connsiteX156" fmla="*/ 3068940 w 6426394"/>
              <a:gd name="connsiteY156" fmla="*/ 369949 h 1051908"/>
              <a:gd name="connsiteX157" fmla="*/ 2915377 w 6426394"/>
              <a:gd name="connsiteY157" fmla="*/ 362969 h 1051908"/>
              <a:gd name="connsiteX158" fmla="*/ 2866516 w 6426394"/>
              <a:gd name="connsiteY158" fmla="*/ 335048 h 1051908"/>
              <a:gd name="connsiteX159" fmla="*/ 2838595 w 6426394"/>
              <a:gd name="connsiteY159" fmla="*/ 328068 h 1051908"/>
              <a:gd name="connsiteX160" fmla="*/ 2803694 w 6426394"/>
              <a:gd name="connsiteY160" fmla="*/ 321088 h 1051908"/>
              <a:gd name="connsiteX161" fmla="*/ 2643151 w 6426394"/>
              <a:gd name="connsiteY161" fmla="*/ 286187 h 1051908"/>
              <a:gd name="connsiteX162" fmla="*/ 2524488 w 6426394"/>
              <a:gd name="connsiteY162" fmla="*/ 272227 h 1051908"/>
              <a:gd name="connsiteX163" fmla="*/ 2496568 w 6426394"/>
              <a:gd name="connsiteY163" fmla="*/ 265247 h 1051908"/>
              <a:gd name="connsiteX164" fmla="*/ 2454687 w 6426394"/>
              <a:gd name="connsiteY164" fmla="*/ 258267 h 1051908"/>
              <a:gd name="connsiteX165" fmla="*/ 2433746 w 6426394"/>
              <a:gd name="connsiteY165" fmla="*/ 251286 h 1051908"/>
              <a:gd name="connsiteX166" fmla="*/ 2349984 w 6426394"/>
              <a:gd name="connsiteY166" fmla="*/ 230346 h 1051908"/>
              <a:gd name="connsiteX167" fmla="*/ 2224342 w 6426394"/>
              <a:gd name="connsiteY167" fmla="*/ 216386 h 1051908"/>
              <a:gd name="connsiteX168" fmla="*/ 2182461 w 6426394"/>
              <a:gd name="connsiteY168" fmla="*/ 202425 h 1051908"/>
              <a:gd name="connsiteX169" fmla="*/ 2126619 w 6426394"/>
              <a:gd name="connsiteY169" fmla="*/ 195445 h 1051908"/>
              <a:gd name="connsiteX170" fmla="*/ 2084739 w 6426394"/>
              <a:gd name="connsiteY170" fmla="*/ 188465 h 1051908"/>
              <a:gd name="connsiteX171" fmla="*/ 1973056 w 6426394"/>
              <a:gd name="connsiteY171" fmla="*/ 181485 h 1051908"/>
              <a:gd name="connsiteX172" fmla="*/ 1917215 w 6426394"/>
              <a:gd name="connsiteY172" fmla="*/ 174505 h 1051908"/>
              <a:gd name="connsiteX173" fmla="*/ 1854394 w 6426394"/>
              <a:gd name="connsiteY173" fmla="*/ 167525 h 1051908"/>
              <a:gd name="connsiteX174" fmla="*/ 1819493 w 6426394"/>
              <a:gd name="connsiteY174" fmla="*/ 160544 h 1051908"/>
              <a:gd name="connsiteX175" fmla="*/ 1728751 w 6426394"/>
              <a:gd name="connsiteY175" fmla="*/ 153564 h 1051908"/>
              <a:gd name="connsiteX176" fmla="*/ 1463505 w 6426394"/>
              <a:gd name="connsiteY176" fmla="*/ 146584 h 1051908"/>
              <a:gd name="connsiteX177" fmla="*/ 1198259 w 6426394"/>
              <a:gd name="connsiteY177" fmla="*/ 139604 h 1051908"/>
              <a:gd name="connsiteX178" fmla="*/ 1149398 w 6426394"/>
              <a:gd name="connsiteY178" fmla="*/ 132624 h 1051908"/>
              <a:gd name="connsiteX179" fmla="*/ 1072616 w 6426394"/>
              <a:gd name="connsiteY179" fmla="*/ 125644 h 1051908"/>
              <a:gd name="connsiteX180" fmla="*/ 1051676 w 6426394"/>
              <a:gd name="connsiteY180" fmla="*/ 118663 h 1051908"/>
              <a:gd name="connsiteX181" fmla="*/ 1002815 w 6426394"/>
              <a:gd name="connsiteY181" fmla="*/ 111683 h 1051908"/>
              <a:gd name="connsiteX182" fmla="*/ 898113 w 6426394"/>
              <a:gd name="connsiteY182" fmla="*/ 118663 h 1051908"/>
              <a:gd name="connsiteX183" fmla="*/ 793410 w 6426394"/>
              <a:gd name="connsiteY183" fmla="*/ 104703 h 1051908"/>
              <a:gd name="connsiteX184" fmla="*/ 772470 w 6426394"/>
              <a:gd name="connsiteY184" fmla="*/ 97723 h 1051908"/>
              <a:gd name="connsiteX185" fmla="*/ 632867 w 6426394"/>
              <a:gd name="connsiteY185" fmla="*/ 76783 h 1051908"/>
              <a:gd name="connsiteX186" fmla="*/ 604946 w 6426394"/>
              <a:gd name="connsiteY186" fmla="*/ 69802 h 1051908"/>
              <a:gd name="connsiteX187" fmla="*/ 535145 w 6426394"/>
              <a:gd name="connsiteY187" fmla="*/ 55842 h 1051908"/>
              <a:gd name="connsiteX188" fmla="*/ 486284 w 6426394"/>
              <a:gd name="connsiteY188" fmla="*/ 41882 h 1051908"/>
              <a:gd name="connsiteX189" fmla="*/ 444403 w 6426394"/>
              <a:gd name="connsiteY189" fmla="*/ 34902 h 1051908"/>
              <a:gd name="connsiteX190" fmla="*/ 416482 w 6426394"/>
              <a:gd name="connsiteY190" fmla="*/ 27921 h 1051908"/>
              <a:gd name="connsiteX191" fmla="*/ 395542 w 6426394"/>
              <a:gd name="connsiteY191" fmla="*/ 20941 h 1051908"/>
              <a:gd name="connsiteX192" fmla="*/ 332720 w 6426394"/>
              <a:gd name="connsiteY192" fmla="*/ 13961 h 1051908"/>
              <a:gd name="connsiteX193" fmla="*/ 311780 w 6426394"/>
              <a:gd name="connsiteY193" fmla="*/ 6981 h 1051908"/>
              <a:gd name="connsiteX194" fmla="*/ 46534 w 6426394"/>
              <a:gd name="connsiteY194" fmla="*/ 20941 h 1051908"/>
              <a:gd name="connsiteX195" fmla="*/ 4653 w 6426394"/>
              <a:gd name="connsiteY195" fmla="*/ 27921 h 105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6426394" h="1051908">
                <a:moveTo>
                  <a:pt x="4653" y="27921"/>
                </a:moveTo>
                <a:cubicBezTo>
                  <a:pt x="0" y="55842"/>
                  <a:pt x="11052" y="135539"/>
                  <a:pt x="18613" y="188465"/>
                </a:cubicBezTo>
                <a:cubicBezTo>
                  <a:pt x="20291" y="200210"/>
                  <a:pt x="23267" y="211732"/>
                  <a:pt x="25594" y="223366"/>
                </a:cubicBezTo>
                <a:cubicBezTo>
                  <a:pt x="27921" y="262920"/>
                  <a:pt x="10021" y="309451"/>
                  <a:pt x="32574" y="342028"/>
                </a:cubicBezTo>
                <a:cubicBezTo>
                  <a:pt x="35764" y="346636"/>
                  <a:pt x="89614" y="308025"/>
                  <a:pt x="109355" y="307128"/>
                </a:cubicBezTo>
                <a:cubicBezTo>
                  <a:pt x="204681" y="302795"/>
                  <a:pt x="300146" y="302474"/>
                  <a:pt x="395542" y="300147"/>
                </a:cubicBezTo>
                <a:cubicBezTo>
                  <a:pt x="423462" y="295494"/>
                  <a:pt x="451843" y="293052"/>
                  <a:pt x="479303" y="286187"/>
                </a:cubicBezTo>
                <a:cubicBezTo>
                  <a:pt x="542283" y="270443"/>
                  <a:pt x="516943" y="278294"/>
                  <a:pt x="556085" y="265247"/>
                </a:cubicBezTo>
                <a:cubicBezTo>
                  <a:pt x="574255" y="266203"/>
                  <a:pt x="711333" y="266089"/>
                  <a:pt x="751529" y="286187"/>
                </a:cubicBezTo>
                <a:cubicBezTo>
                  <a:pt x="922640" y="371742"/>
                  <a:pt x="740023" y="307947"/>
                  <a:pt x="821331" y="335048"/>
                </a:cubicBezTo>
                <a:cubicBezTo>
                  <a:pt x="828311" y="332721"/>
                  <a:pt x="835014" y="329278"/>
                  <a:pt x="842271" y="328068"/>
                </a:cubicBezTo>
                <a:cubicBezTo>
                  <a:pt x="943665" y="311169"/>
                  <a:pt x="1034609" y="324897"/>
                  <a:pt x="1142418" y="328068"/>
                </a:cubicBezTo>
                <a:lnTo>
                  <a:pt x="1212219" y="349008"/>
                </a:lnTo>
                <a:cubicBezTo>
                  <a:pt x="1221443" y="351644"/>
                  <a:pt x="1231157" y="352620"/>
                  <a:pt x="1240140" y="355989"/>
                </a:cubicBezTo>
                <a:cubicBezTo>
                  <a:pt x="1352126" y="397984"/>
                  <a:pt x="1177385" y="338179"/>
                  <a:pt x="1295981" y="390889"/>
                </a:cubicBezTo>
                <a:cubicBezTo>
                  <a:pt x="1306823" y="395708"/>
                  <a:pt x="1319248" y="395543"/>
                  <a:pt x="1330882" y="397870"/>
                </a:cubicBezTo>
                <a:cubicBezTo>
                  <a:pt x="1416971" y="395543"/>
                  <a:pt x="1503028" y="390889"/>
                  <a:pt x="1589148" y="390889"/>
                </a:cubicBezTo>
                <a:cubicBezTo>
                  <a:pt x="1661314" y="390889"/>
                  <a:pt x="1733472" y="393975"/>
                  <a:pt x="1805532" y="397870"/>
                </a:cubicBezTo>
                <a:cubicBezTo>
                  <a:pt x="1819664" y="398634"/>
                  <a:pt x="1833309" y="403675"/>
                  <a:pt x="1847413" y="404850"/>
                </a:cubicBezTo>
                <a:cubicBezTo>
                  <a:pt x="1889214" y="408333"/>
                  <a:pt x="1931175" y="409503"/>
                  <a:pt x="1973056" y="411830"/>
                </a:cubicBezTo>
                <a:cubicBezTo>
                  <a:pt x="1980036" y="414157"/>
                  <a:pt x="1987416" y="415520"/>
                  <a:pt x="1993997" y="418810"/>
                </a:cubicBezTo>
                <a:cubicBezTo>
                  <a:pt x="2016116" y="429869"/>
                  <a:pt x="2011314" y="436241"/>
                  <a:pt x="2035877" y="439750"/>
                </a:cubicBezTo>
                <a:cubicBezTo>
                  <a:pt x="2061318" y="443385"/>
                  <a:pt x="2087065" y="444404"/>
                  <a:pt x="2112659" y="446731"/>
                </a:cubicBezTo>
                <a:cubicBezTo>
                  <a:pt x="2135700" y="454411"/>
                  <a:pt x="2168450" y="465922"/>
                  <a:pt x="2189441" y="467671"/>
                </a:cubicBezTo>
                <a:lnTo>
                  <a:pt x="2273203" y="474651"/>
                </a:lnTo>
                <a:cubicBezTo>
                  <a:pt x="2357458" y="491502"/>
                  <a:pt x="2251874" y="471964"/>
                  <a:pt x="2412806" y="488612"/>
                </a:cubicBezTo>
                <a:cubicBezTo>
                  <a:pt x="2445536" y="491998"/>
                  <a:pt x="2477954" y="497919"/>
                  <a:pt x="2510528" y="502572"/>
                </a:cubicBezTo>
                <a:lnTo>
                  <a:pt x="2559389" y="509552"/>
                </a:lnTo>
                <a:cubicBezTo>
                  <a:pt x="2615609" y="528292"/>
                  <a:pt x="2539868" y="504878"/>
                  <a:pt x="2664091" y="523512"/>
                </a:cubicBezTo>
                <a:cubicBezTo>
                  <a:pt x="2715754" y="531262"/>
                  <a:pt x="2715884" y="538907"/>
                  <a:pt x="2761813" y="551433"/>
                </a:cubicBezTo>
                <a:cubicBezTo>
                  <a:pt x="2773259" y="554555"/>
                  <a:pt x="2785204" y="555536"/>
                  <a:pt x="2796714" y="558413"/>
                </a:cubicBezTo>
                <a:cubicBezTo>
                  <a:pt x="2803852" y="560197"/>
                  <a:pt x="2810338" y="564623"/>
                  <a:pt x="2817655" y="565393"/>
                </a:cubicBezTo>
                <a:cubicBezTo>
                  <a:pt x="2854750" y="569298"/>
                  <a:pt x="2892110" y="570046"/>
                  <a:pt x="2929337" y="572373"/>
                </a:cubicBezTo>
                <a:cubicBezTo>
                  <a:pt x="2984282" y="586111"/>
                  <a:pt x="2937135" y="575755"/>
                  <a:pt x="3027059" y="586334"/>
                </a:cubicBezTo>
                <a:cubicBezTo>
                  <a:pt x="3135689" y="599114"/>
                  <a:pt x="3025156" y="587115"/>
                  <a:pt x="3110821" y="600294"/>
                </a:cubicBezTo>
                <a:cubicBezTo>
                  <a:pt x="3129361" y="603146"/>
                  <a:pt x="3148111" y="604491"/>
                  <a:pt x="3166662" y="607274"/>
                </a:cubicBezTo>
                <a:cubicBezTo>
                  <a:pt x="3194655" y="611473"/>
                  <a:pt x="3250424" y="621234"/>
                  <a:pt x="3250424" y="621234"/>
                </a:cubicBezTo>
                <a:cubicBezTo>
                  <a:pt x="3313864" y="619046"/>
                  <a:pt x="3418352" y="624246"/>
                  <a:pt x="3494729" y="607274"/>
                </a:cubicBezTo>
                <a:cubicBezTo>
                  <a:pt x="3501912" y="605678"/>
                  <a:pt x="3508690" y="602621"/>
                  <a:pt x="3515670" y="600294"/>
                </a:cubicBezTo>
                <a:cubicBezTo>
                  <a:pt x="3520323" y="593314"/>
                  <a:pt x="3523079" y="584595"/>
                  <a:pt x="3529630" y="579354"/>
                </a:cubicBezTo>
                <a:cubicBezTo>
                  <a:pt x="3535376" y="574757"/>
                  <a:pt x="3543496" y="574394"/>
                  <a:pt x="3550571" y="572373"/>
                </a:cubicBezTo>
                <a:cubicBezTo>
                  <a:pt x="3589333" y="561298"/>
                  <a:pt x="3618063" y="558798"/>
                  <a:pt x="3662253" y="551433"/>
                </a:cubicBezTo>
                <a:lnTo>
                  <a:pt x="3704134" y="544453"/>
                </a:lnTo>
                <a:cubicBezTo>
                  <a:pt x="3711114" y="549106"/>
                  <a:pt x="3717790" y="554251"/>
                  <a:pt x="3725074" y="558413"/>
                </a:cubicBezTo>
                <a:cubicBezTo>
                  <a:pt x="3734109" y="563575"/>
                  <a:pt x="3745001" y="565712"/>
                  <a:pt x="3752995" y="572373"/>
                </a:cubicBezTo>
                <a:cubicBezTo>
                  <a:pt x="3759440" y="577744"/>
                  <a:pt x="3761023" y="587382"/>
                  <a:pt x="3766955" y="593314"/>
                </a:cubicBezTo>
                <a:cubicBezTo>
                  <a:pt x="3775181" y="601540"/>
                  <a:pt x="3785569" y="607274"/>
                  <a:pt x="3794876" y="614254"/>
                </a:cubicBezTo>
                <a:cubicBezTo>
                  <a:pt x="3803704" y="640739"/>
                  <a:pt x="3800793" y="642412"/>
                  <a:pt x="3829777" y="663115"/>
                </a:cubicBezTo>
                <a:cubicBezTo>
                  <a:pt x="3835764" y="667392"/>
                  <a:pt x="3844019" y="667051"/>
                  <a:pt x="3850717" y="670096"/>
                </a:cubicBezTo>
                <a:cubicBezTo>
                  <a:pt x="3936535" y="709105"/>
                  <a:pt x="3878543" y="688678"/>
                  <a:pt x="3927499" y="704996"/>
                </a:cubicBezTo>
                <a:cubicBezTo>
                  <a:pt x="3939049" y="797399"/>
                  <a:pt x="3927113" y="731564"/>
                  <a:pt x="3941459" y="781778"/>
                </a:cubicBezTo>
                <a:cubicBezTo>
                  <a:pt x="3944094" y="791002"/>
                  <a:pt x="3944149" y="801118"/>
                  <a:pt x="3948439" y="809699"/>
                </a:cubicBezTo>
                <a:cubicBezTo>
                  <a:pt x="3952965" y="818751"/>
                  <a:pt x="3976513" y="833826"/>
                  <a:pt x="3983340" y="837619"/>
                </a:cubicBezTo>
                <a:cubicBezTo>
                  <a:pt x="4036540" y="867175"/>
                  <a:pt x="4008395" y="852116"/>
                  <a:pt x="4053142" y="865540"/>
                </a:cubicBezTo>
                <a:cubicBezTo>
                  <a:pt x="4067237" y="869768"/>
                  <a:pt x="4095023" y="879500"/>
                  <a:pt x="4095023" y="879500"/>
                </a:cubicBezTo>
                <a:cubicBezTo>
                  <a:pt x="4102003" y="884153"/>
                  <a:pt x="4108252" y="890155"/>
                  <a:pt x="4115963" y="893460"/>
                </a:cubicBezTo>
                <a:cubicBezTo>
                  <a:pt x="4124781" y="897239"/>
                  <a:pt x="4134629" y="897917"/>
                  <a:pt x="4143884" y="900441"/>
                </a:cubicBezTo>
                <a:cubicBezTo>
                  <a:pt x="4249634" y="929282"/>
                  <a:pt x="4139875" y="902431"/>
                  <a:pt x="4234626" y="921381"/>
                </a:cubicBezTo>
                <a:cubicBezTo>
                  <a:pt x="4244033" y="923262"/>
                  <a:pt x="4253390" y="925500"/>
                  <a:pt x="4262546" y="928361"/>
                </a:cubicBezTo>
                <a:cubicBezTo>
                  <a:pt x="4290637" y="937140"/>
                  <a:pt x="4317448" y="950510"/>
                  <a:pt x="4346308" y="956282"/>
                </a:cubicBezTo>
                <a:cubicBezTo>
                  <a:pt x="4390616" y="965143"/>
                  <a:pt x="4369699" y="960385"/>
                  <a:pt x="4409129" y="970242"/>
                </a:cubicBezTo>
                <a:cubicBezTo>
                  <a:pt x="4511505" y="963262"/>
                  <a:pt x="4614152" y="959512"/>
                  <a:pt x="4716256" y="949302"/>
                </a:cubicBezTo>
                <a:cubicBezTo>
                  <a:pt x="4760114" y="944916"/>
                  <a:pt x="4761787" y="926537"/>
                  <a:pt x="4800018" y="907421"/>
                </a:cubicBezTo>
                <a:cubicBezTo>
                  <a:pt x="4813180" y="900840"/>
                  <a:pt x="4829655" y="901623"/>
                  <a:pt x="4841899" y="893460"/>
                </a:cubicBezTo>
                <a:cubicBezTo>
                  <a:pt x="4848879" y="888807"/>
                  <a:pt x="4855128" y="882804"/>
                  <a:pt x="4862839" y="879500"/>
                </a:cubicBezTo>
                <a:cubicBezTo>
                  <a:pt x="4871657" y="875721"/>
                  <a:pt x="4881412" y="874677"/>
                  <a:pt x="4890760" y="872520"/>
                </a:cubicBezTo>
                <a:cubicBezTo>
                  <a:pt x="4911662" y="867697"/>
                  <a:pt x="4932770" y="863763"/>
                  <a:pt x="4953581" y="858560"/>
                </a:cubicBezTo>
                <a:cubicBezTo>
                  <a:pt x="4960719" y="856775"/>
                  <a:pt x="4967250" y="852698"/>
                  <a:pt x="4974522" y="851579"/>
                </a:cubicBezTo>
                <a:cubicBezTo>
                  <a:pt x="5151379" y="824369"/>
                  <a:pt x="4973066" y="858850"/>
                  <a:pt x="5079224" y="837619"/>
                </a:cubicBezTo>
                <a:cubicBezTo>
                  <a:pt x="5158332" y="839946"/>
                  <a:pt x="5237640" y="838529"/>
                  <a:pt x="5316549" y="844599"/>
                </a:cubicBezTo>
                <a:cubicBezTo>
                  <a:pt x="5329042" y="845560"/>
                  <a:pt x="5339563" y="854598"/>
                  <a:pt x="5351450" y="858560"/>
                </a:cubicBezTo>
                <a:cubicBezTo>
                  <a:pt x="5360551" y="861594"/>
                  <a:pt x="5370064" y="863213"/>
                  <a:pt x="5379371" y="865540"/>
                </a:cubicBezTo>
                <a:cubicBezTo>
                  <a:pt x="5433324" y="901509"/>
                  <a:pt x="5356207" y="854235"/>
                  <a:pt x="5442192" y="886480"/>
                </a:cubicBezTo>
                <a:cubicBezTo>
                  <a:pt x="5448354" y="888791"/>
                  <a:pt x="5450266" y="897498"/>
                  <a:pt x="5456152" y="900441"/>
                </a:cubicBezTo>
                <a:cubicBezTo>
                  <a:pt x="5469314" y="907022"/>
                  <a:pt x="5484073" y="909748"/>
                  <a:pt x="5498033" y="914401"/>
                </a:cubicBezTo>
                <a:lnTo>
                  <a:pt x="5518974" y="921381"/>
                </a:lnTo>
                <a:cubicBezTo>
                  <a:pt x="5595756" y="919054"/>
                  <a:pt x="5672603" y="918335"/>
                  <a:pt x="5749319" y="914401"/>
                </a:cubicBezTo>
                <a:cubicBezTo>
                  <a:pt x="5764490" y="913623"/>
                  <a:pt x="5801988" y="905581"/>
                  <a:pt x="5819120" y="900441"/>
                </a:cubicBezTo>
                <a:cubicBezTo>
                  <a:pt x="5833215" y="896212"/>
                  <a:pt x="5861001" y="886480"/>
                  <a:pt x="5861001" y="886480"/>
                </a:cubicBezTo>
                <a:lnTo>
                  <a:pt x="6098326" y="907421"/>
                </a:lnTo>
                <a:cubicBezTo>
                  <a:pt x="6114701" y="909019"/>
                  <a:pt x="6131226" y="910411"/>
                  <a:pt x="6147187" y="914401"/>
                </a:cubicBezTo>
                <a:cubicBezTo>
                  <a:pt x="6286618" y="949258"/>
                  <a:pt x="6142691" y="925724"/>
                  <a:pt x="6258870" y="942321"/>
                </a:cubicBezTo>
                <a:cubicBezTo>
                  <a:pt x="6265850" y="949301"/>
                  <a:pt x="6270981" y="958847"/>
                  <a:pt x="6279810" y="963262"/>
                </a:cubicBezTo>
                <a:cubicBezTo>
                  <a:pt x="6299553" y="973133"/>
                  <a:pt x="6321691" y="977222"/>
                  <a:pt x="6342632" y="984202"/>
                </a:cubicBezTo>
                <a:cubicBezTo>
                  <a:pt x="6342645" y="984206"/>
                  <a:pt x="6384500" y="998160"/>
                  <a:pt x="6384513" y="998163"/>
                </a:cubicBezTo>
                <a:lnTo>
                  <a:pt x="6419413" y="1005143"/>
                </a:lnTo>
                <a:cubicBezTo>
                  <a:pt x="6421740" y="1016777"/>
                  <a:pt x="6426394" y="1051908"/>
                  <a:pt x="6426394" y="1040044"/>
                </a:cubicBezTo>
                <a:cubicBezTo>
                  <a:pt x="6426394" y="965553"/>
                  <a:pt x="6423545" y="891056"/>
                  <a:pt x="6419413" y="816679"/>
                </a:cubicBezTo>
                <a:cubicBezTo>
                  <a:pt x="6418881" y="807100"/>
                  <a:pt x="6415068" y="797982"/>
                  <a:pt x="6412433" y="788758"/>
                </a:cubicBezTo>
                <a:cubicBezTo>
                  <a:pt x="6410412" y="781684"/>
                  <a:pt x="6412284" y="770551"/>
                  <a:pt x="6405453" y="767818"/>
                </a:cubicBezTo>
                <a:cubicBezTo>
                  <a:pt x="6385891" y="759993"/>
                  <a:pt x="6363572" y="763164"/>
                  <a:pt x="6342632" y="760837"/>
                </a:cubicBezTo>
                <a:cubicBezTo>
                  <a:pt x="6335652" y="758510"/>
                  <a:pt x="6328766" y="755878"/>
                  <a:pt x="6321691" y="753857"/>
                </a:cubicBezTo>
                <a:cubicBezTo>
                  <a:pt x="6298688" y="747285"/>
                  <a:pt x="6282863" y="744695"/>
                  <a:pt x="6258870" y="739897"/>
                </a:cubicBezTo>
                <a:cubicBezTo>
                  <a:pt x="6235603" y="730590"/>
                  <a:pt x="6212532" y="720775"/>
                  <a:pt x="6189068" y="711976"/>
                </a:cubicBezTo>
                <a:cubicBezTo>
                  <a:pt x="6175289" y="706809"/>
                  <a:pt x="6161147" y="702669"/>
                  <a:pt x="6147187" y="698016"/>
                </a:cubicBezTo>
                <a:cubicBezTo>
                  <a:pt x="6140207" y="695689"/>
                  <a:pt x="6132369" y="695117"/>
                  <a:pt x="6126247" y="691036"/>
                </a:cubicBezTo>
                <a:cubicBezTo>
                  <a:pt x="6099184" y="672995"/>
                  <a:pt x="6113265" y="679729"/>
                  <a:pt x="6084366" y="670096"/>
                </a:cubicBezTo>
                <a:cubicBezTo>
                  <a:pt x="6077386" y="665442"/>
                  <a:pt x="6069739" y="661659"/>
                  <a:pt x="6063426" y="656135"/>
                </a:cubicBezTo>
                <a:cubicBezTo>
                  <a:pt x="6051044" y="645301"/>
                  <a:pt x="6044486" y="625224"/>
                  <a:pt x="6028525" y="621234"/>
                </a:cubicBezTo>
                <a:cubicBezTo>
                  <a:pt x="6019578" y="618997"/>
                  <a:pt x="5989679" y="612281"/>
                  <a:pt x="5979664" y="607274"/>
                </a:cubicBezTo>
                <a:cubicBezTo>
                  <a:pt x="5972160" y="603522"/>
                  <a:pt x="5966227" y="597066"/>
                  <a:pt x="5958723" y="593314"/>
                </a:cubicBezTo>
                <a:cubicBezTo>
                  <a:pt x="5948708" y="588307"/>
                  <a:pt x="5918809" y="581591"/>
                  <a:pt x="5909862" y="579354"/>
                </a:cubicBezTo>
                <a:cubicBezTo>
                  <a:pt x="5902882" y="574700"/>
                  <a:pt x="5897300" y="565834"/>
                  <a:pt x="5888922" y="565393"/>
                </a:cubicBezTo>
                <a:cubicBezTo>
                  <a:pt x="5836258" y="562621"/>
                  <a:pt x="5780890" y="571851"/>
                  <a:pt x="5728378" y="579354"/>
                </a:cubicBezTo>
                <a:cubicBezTo>
                  <a:pt x="5714050" y="584130"/>
                  <a:pt x="5701142" y="584965"/>
                  <a:pt x="5693477" y="600294"/>
                </a:cubicBezTo>
                <a:cubicBezTo>
                  <a:pt x="5689187" y="608875"/>
                  <a:pt x="5692638" y="620845"/>
                  <a:pt x="5686497" y="628215"/>
                </a:cubicBezTo>
                <a:cubicBezTo>
                  <a:pt x="5672093" y="645500"/>
                  <a:pt x="5624238" y="647080"/>
                  <a:pt x="5609716" y="649155"/>
                </a:cubicBezTo>
                <a:cubicBezTo>
                  <a:pt x="5602736" y="651482"/>
                  <a:pt x="5596116" y="655634"/>
                  <a:pt x="5588775" y="656135"/>
                </a:cubicBezTo>
                <a:cubicBezTo>
                  <a:pt x="5493487" y="662632"/>
                  <a:pt x="5302589" y="670096"/>
                  <a:pt x="5302589" y="670096"/>
                </a:cubicBezTo>
                <a:cubicBezTo>
                  <a:pt x="5274668" y="667769"/>
                  <a:pt x="5246300" y="668610"/>
                  <a:pt x="5218827" y="663115"/>
                </a:cubicBezTo>
                <a:cubicBezTo>
                  <a:pt x="5210601" y="661470"/>
                  <a:pt x="5205080" y="653471"/>
                  <a:pt x="5197887" y="649155"/>
                </a:cubicBezTo>
                <a:cubicBezTo>
                  <a:pt x="5181802" y="639504"/>
                  <a:pt x="5166058" y="629095"/>
                  <a:pt x="5149026" y="621234"/>
                </a:cubicBezTo>
                <a:cubicBezTo>
                  <a:pt x="5135665" y="615067"/>
                  <a:pt x="5121105" y="611927"/>
                  <a:pt x="5107145" y="607274"/>
                </a:cubicBezTo>
                <a:cubicBezTo>
                  <a:pt x="5086204" y="600294"/>
                  <a:pt x="5066174" y="589456"/>
                  <a:pt x="5044323" y="586334"/>
                </a:cubicBezTo>
                <a:cubicBezTo>
                  <a:pt x="4937104" y="571016"/>
                  <a:pt x="4978523" y="580354"/>
                  <a:pt x="4918681" y="565393"/>
                </a:cubicBezTo>
                <a:cubicBezTo>
                  <a:pt x="4888434" y="570047"/>
                  <a:pt x="4858018" y="573714"/>
                  <a:pt x="4827939" y="579354"/>
                </a:cubicBezTo>
                <a:cubicBezTo>
                  <a:pt x="4820707" y="580710"/>
                  <a:pt x="4814097" y="584398"/>
                  <a:pt x="4806998" y="586334"/>
                </a:cubicBezTo>
                <a:cubicBezTo>
                  <a:pt x="4788488" y="591382"/>
                  <a:pt x="4769771" y="595641"/>
                  <a:pt x="4751157" y="600294"/>
                </a:cubicBezTo>
                <a:lnTo>
                  <a:pt x="4723236" y="607274"/>
                </a:lnTo>
                <a:cubicBezTo>
                  <a:pt x="4713929" y="611927"/>
                  <a:pt x="4705059" y="617580"/>
                  <a:pt x="4695316" y="621234"/>
                </a:cubicBezTo>
                <a:cubicBezTo>
                  <a:pt x="4645349" y="639972"/>
                  <a:pt x="4688939" y="613910"/>
                  <a:pt x="4639474" y="642175"/>
                </a:cubicBezTo>
                <a:cubicBezTo>
                  <a:pt x="4632190" y="646337"/>
                  <a:pt x="4625085" y="650894"/>
                  <a:pt x="4618534" y="656135"/>
                </a:cubicBezTo>
                <a:cubicBezTo>
                  <a:pt x="4613395" y="660246"/>
                  <a:pt x="4610050" y="666445"/>
                  <a:pt x="4604574" y="670096"/>
                </a:cubicBezTo>
                <a:cubicBezTo>
                  <a:pt x="4582374" y="684896"/>
                  <a:pt x="4565931" y="685927"/>
                  <a:pt x="4541752" y="698016"/>
                </a:cubicBezTo>
                <a:cubicBezTo>
                  <a:pt x="4491382" y="723201"/>
                  <a:pt x="4554081" y="701461"/>
                  <a:pt x="4492891" y="725937"/>
                </a:cubicBezTo>
                <a:cubicBezTo>
                  <a:pt x="4457470" y="740106"/>
                  <a:pt x="4451158" y="739867"/>
                  <a:pt x="4416110" y="746877"/>
                </a:cubicBezTo>
                <a:cubicBezTo>
                  <a:pt x="4374229" y="744550"/>
                  <a:pt x="4332240" y="743694"/>
                  <a:pt x="4290467" y="739897"/>
                </a:cubicBezTo>
                <a:cubicBezTo>
                  <a:pt x="4278414" y="738801"/>
                  <a:pt x="4254003" y="730069"/>
                  <a:pt x="4241606" y="725937"/>
                </a:cubicBezTo>
                <a:cubicBezTo>
                  <a:pt x="4239279" y="718957"/>
                  <a:pt x="4239222" y="710742"/>
                  <a:pt x="4234626" y="704996"/>
                </a:cubicBezTo>
                <a:cubicBezTo>
                  <a:pt x="4200821" y="662740"/>
                  <a:pt x="4217998" y="734564"/>
                  <a:pt x="4178784" y="656135"/>
                </a:cubicBezTo>
                <a:cubicBezTo>
                  <a:pt x="4174131" y="646828"/>
                  <a:pt x="4168923" y="637779"/>
                  <a:pt x="4164824" y="628215"/>
                </a:cubicBezTo>
                <a:cubicBezTo>
                  <a:pt x="4152915" y="600426"/>
                  <a:pt x="4164521" y="612130"/>
                  <a:pt x="4143884" y="586334"/>
                </a:cubicBezTo>
                <a:cubicBezTo>
                  <a:pt x="4139773" y="581195"/>
                  <a:pt x="4133872" y="577638"/>
                  <a:pt x="4129923" y="572373"/>
                </a:cubicBezTo>
                <a:cubicBezTo>
                  <a:pt x="4119856" y="558950"/>
                  <a:pt x="4111310" y="544452"/>
                  <a:pt x="4102003" y="530492"/>
                </a:cubicBezTo>
                <a:lnTo>
                  <a:pt x="4088042" y="509552"/>
                </a:lnTo>
                <a:cubicBezTo>
                  <a:pt x="4074723" y="456273"/>
                  <a:pt x="4090310" y="507105"/>
                  <a:pt x="4060122" y="446731"/>
                </a:cubicBezTo>
                <a:cubicBezTo>
                  <a:pt x="4054518" y="435524"/>
                  <a:pt x="4050561" y="423562"/>
                  <a:pt x="4046161" y="411830"/>
                </a:cubicBezTo>
                <a:cubicBezTo>
                  <a:pt x="4043577" y="404941"/>
                  <a:pt x="4042754" y="397321"/>
                  <a:pt x="4039181" y="390889"/>
                </a:cubicBezTo>
                <a:cubicBezTo>
                  <a:pt x="4031033" y="376222"/>
                  <a:pt x="4020568" y="362968"/>
                  <a:pt x="4011261" y="349008"/>
                </a:cubicBezTo>
                <a:lnTo>
                  <a:pt x="3997300" y="328068"/>
                </a:lnTo>
                <a:cubicBezTo>
                  <a:pt x="3983712" y="287304"/>
                  <a:pt x="4000951" y="324738"/>
                  <a:pt x="3969380" y="293167"/>
                </a:cubicBezTo>
                <a:cubicBezTo>
                  <a:pt x="3963448" y="287235"/>
                  <a:pt x="3961788" y="277687"/>
                  <a:pt x="3955419" y="272227"/>
                </a:cubicBezTo>
                <a:cubicBezTo>
                  <a:pt x="3917588" y="239800"/>
                  <a:pt x="3897839" y="249224"/>
                  <a:pt x="3843737" y="244306"/>
                </a:cubicBezTo>
                <a:lnTo>
                  <a:pt x="3808836" y="237326"/>
                </a:lnTo>
                <a:cubicBezTo>
                  <a:pt x="3794911" y="234794"/>
                  <a:pt x="3780833" y="233122"/>
                  <a:pt x="3766955" y="230346"/>
                </a:cubicBezTo>
                <a:cubicBezTo>
                  <a:pt x="3757548" y="228465"/>
                  <a:pt x="3748342" y="225693"/>
                  <a:pt x="3739035" y="223366"/>
                </a:cubicBezTo>
                <a:lnTo>
                  <a:pt x="3494729" y="237326"/>
                </a:lnTo>
                <a:cubicBezTo>
                  <a:pt x="3482899" y="238213"/>
                  <a:pt x="3470629" y="239397"/>
                  <a:pt x="3459829" y="244306"/>
                </a:cubicBezTo>
                <a:cubicBezTo>
                  <a:pt x="3327836" y="304304"/>
                  <a:pt x="3470698" y="254645"/>
                  <a:pt x="3397007" y="279207"/>
                </a:cubicBezTo>
                <a:cubicBezTo>
                  <a:pt x="3383047" y="288514"/>
                  <a:pt x="3371043" y="301822"/>
                  <a:pt x="3355126" y="307128"/>
                </a:cubicBezTo>
                <a:cubicBezTo>
                  <a:pt x="3348146" y="309455"/>
                  <a:pt x="3341017" y="311376"/>
                  <a:pt x="3334186" y="314108"/>
                </a:cubicBezTo>
                <a:cubicBezTo>
                  <a:pt x="3317734" y="320689"/>
                  <a:pt x="3302135" y="329445"/>
                  <a:pt x="3285325" y="335048"/>
                </a:cubicBezTo>
                <a:cubicBezTo>
                  <a:pt x="3274070" y="338800"/>
                  <a:pt x="3261934" y="339151"/>
                  <a:pt x="3250424" y="342028"/>
                </a:cubicBezTo>
                <a:cubicBezTo>
                  <a:pt x="3243286" y="343812"/>
                  <a:pt x="3236723" y="347692"/>
                  <a:pt x="3229484" y="349008"/>
                </a:cubicBezTo>
                <a:cubicBezTo>
                  <a:pt x="3211028" y="352364"/>
                  <a:pt x="3192146" y="352905"/>
                  <a:pt x="3173642" y="355989"/>
                </a:cubicBezTo>
                <a:cubicBezTo>
                  <a:pt x="3164179" y="357566"/>
                  <a:pt x="3155231" y="361701"/>
                  <a:pt x="3145722" y="362969"/>
                </a:cubicBezTo>
                <a:cubicBezTo>
                  <a:pt x="3120248" y="366365"/>
                  <a:pt x="3094534" y="367622"/>
                  <a:pt x="3068940" y="369949"/>
                </a:cubicBezTo>
                <a:cubicBezTo>
                  <a:pt x="3017752" y="367622"/>
                  <a:pt x="2966454" y="367055"/>
                  <a:pt x="2915377" y="362969"/>
                </a:cubicBezTo>
                <a:cubicBezTo>
                  <a:pt x="2889958" y="360936"/>
                  <a:pt x="2889953" y="346767"/>
                  <a:pt x="2866516" y="335048"/>
                </a:cubicBezTo>
                <a:cubicBezTo>
                  <a:pt x="2857935" y="330758"/>
                  <a:pt x="2847960" y="330149"/>
                  <a:pt x="2838595" y="328068"/>
                </a:cubicBezTo>
                <a:cubicBezTo>
                  <a:pt x="2827013" y="325494"/>
                  <a:pt x="2815295" y="323574"/>
                  <a:pt x="2803694" y="321088"/>
                </a:cubicBezTo>
                <a:cubicBezTo>
                  <a:pt x="2750145" y="309613"/>
                  <a:pt x="2697492" y="292980"/>
                  <a:pt x="2643151" y="286187"/>
                </a:cubicBezTo>
                <a:cubicBezTo>
                  <a:pt x="2566403" y="276594"/>
                  <a:pt x="2605954" y="281278"/>
                  <a:pt x="2524488" y="272227"/>
                </a:cubicBezTo>
                <a:cubicBezTo>
                  <a:pt x="2515181" y="269900"/>
                  <a:pt x="2505975" y="267128"/>
                  <a:pt x="2496568" y="265247"/>
                </a:cubicBezTo>
                <a:cubicBezTo>
                  <a:pt x="2482690" y="262471"/>
                  <a:pt x="2468503" y="261337"/>
                  <a:pt x="2454687" y="258267"/>
                </a:cubicBezTo>
                <a:cubicBezTo>
                  <a:pt x="2447504" y="256671"/>
                  <a:pt x="2440856" y="253182"/>
                  <a:pt x="2433746" y="251286"/>
                </a:cubicBezTo>
                <a:cubicBezTo>
                  <a:pt x="2405938" y="243870"/>
                  <a:pt x="2378542" y="233916"/>
                  <a:pt x="2349984" y="230346"/>
                </a:cubicBezTo>
                <a:cubicBezTo>
                  <a:pt x="2270941" y="220466"/>
                  <a:pt x="2312808" y="225233"/>
                  <a:pt x="2224342" y="216386"/>
                </a:cubicBezTo>
                <a:cubicBezTo>
                  <a:pt x="2210382" y="211732"/>
                  <a:pt x="2197063" y="204250"/>
                  <a:pt x="2182461" y="202425"/>
                </a:cubicBezTo>
                <a:lnTo>
                  <a:pt x="2126619" y="195445"/>
                </a:lnTo>
                <a:cubicBezTo>
                  <a:pt x="2112609" y="193444"/>
                  <a:pt x="2098833" y="189746"/>
                  <a:pt x="2084739" y="188465"/>
                </a:cubicBezTo>
                <a:cubicBezTo>
                  <a:pt x="2047592" y="185088"/>
                  <a:pt x="2010284" y="183812"/>
                  <a:pt x="1973056" y="181485"/>
                </a:cubicBezTo>
                <a:lnTo>
                  <a:pt x="1917215" y="174505"/>
                </a:lnTo>
                <a:cubicBezTo>
                  <a:pt x="1896290" y="172043"/>
                  <a:pt x="1875251" y="170505"/>
                  <a:pt x="1854394" y="167525"/>
                </a:cubicBezTo>
                <a:cubicBezTo>
                  <a:pt x="1842649" y="165847"/>
                  <a:pt x="1831285" y="161854"/>
                  <a:pt x="1819493" y="160544"/>
                </a:cubicBezTo>
                <a:cubicBezTo>
                  <a:pt x="1789342" y="157194"/>
                  <a:pt x="1758998" y="155891"/>
                  <a:pt x="1728751" y="153564"/>
                </a:cubicBezTo>
                <a:cubicBezTo>
                  <a:pt x="1565987" y="169840"/>
                  <a:pt x="1760405" y="154397"/>
                  <a:pt x="1463505" y="146584"/>
                </a:cubicBezTo>
                <a:lnTo>
                  <a:pt x="1198259" y="139604"/>
                </a:lnTo>
                <a:cubicBezTo>
                  <a:pt x="1181972" y="137277"/>
                  <a:pt x="1165750" y="134441"/>
                  <a:pt x="1149398" y="132624"/>
                </a:cubicBezTo>
                <a:cubicBezTo>
                  <a:pt x="1123856" y="129786"/>
                  <a:pt x="1098057" y="129279"/>
                  <a:pt x="1072616" y="125644"/>
                </a:cubicBezTo>
                <a:cubicBezTo>
                  <a:pt x="1065332" y="124603"/>
                  <a:pt x="1058891" y="120106"/>
                  <a:pt x="1051676" y="118663"/>
                </a:cubicBezTo>
                <a:cubicBezTo>
                  <a:pt x="1035543" y="115436"/>
                  <a:pt x="1019102" y="114010"/>
                  <a:pt x="1002815" y="111683"/>
                </a:cubicBezTo>
                <a:cubicBezTo>
                  <a:pt x="967914" y="114010"/>
                  <a:pt x="933072" y="119828"/>
                  <a:pt x="898113" y="118663"/>
                </a:cubicBezTo>
                <a:cubicBezTo>
                  <a:pt x="862923" y="117490"/>
                  <a:pt x="828141" y="110491"/>
                  <a:pt x="793410" y="104703"/>
                </a:cubicBezTo>
                <a:cubicBezTo>
                  <a:pt x="786153" y="103493"/>
                  <a:pt x="779685" y="99166"/>
                  <a:pt x="772470" y="97723"/>
                </a:cubicBezTo>
                <a:cubicBezTo>
                  <a:pt x="715657" y="86361"/>
                  <a:pt x="686673" y="83509"/>
                  <a:pt x="632867" y="76783"/>
                </a:cubicBezTo>
                <a:cubicBezTo>
                  <a:pt x="623560" y="74456"/>
                  <a:pt x="614327" y="71812"/>
                  <a:pt x="604946" y="69802"/>
                </a:cubicBezTo>
                <a:cubicBezTo>
                  <a:pt x="581745" y="64830"/>
                  <a:pt x="557655" y="63345"/>
                  <a:pt x="535145" y="55842"/>
                </a:cubicBezTo>
                <a:cubicBezTo>
                  <a:pt x="515188" y="49190"/>
                  <a:pt x="508193" y="46264"/>
                  <a:pt x="486284" y="41882"/>
                </a:cubicBezTo>
                <a:cubicBezTo>
                  <a:pt x="472406" y="39106"/>
                  <a:pt x="458281" y="37678"/>
                  <a:pt x="444403" y="34902"/>
                </a:cubicBezTo>
                <a:cubicBezTo>
                  <a:pt x="434996" y="33020"/>
                  <a:pt x="425706" y="30557"/>
                  <a:pt x="416482" y="27921"/>
                </a:cubicBezTo>
                <a:cubicBezTo>
                  <a:pt x="409408" y="25900"/>
                  <a:pt x="402799" y="22151"/>
                  <a:pt x="395542" y="20941"/>
                </a:cubicBezTo>
                <a:cubicBezTo>
                  <a:pt x="374759" y="17477"/>
                  <a:pt x="353661" y="16288"/>
                  <a:pt x="332720" y="13961"/>
                </a:cubicBezTo>
                <a:cubicBezTo>
                  <a:pt x="325740" y="11634"/>
                  <a:pt x="319135" y="6802"/>
                  <a:pt x="311780" y="6981"/>
                </a:cubicBezTo>
                <a:cubicBezTo>
                  <a:pt x="223269" y="9140"/>
                  <a:pt x="46534" y="20941"/>
                  <a:pt x="46534" y="20941"/>
                </a:cubicBezTo>
                <a:cubicBezTo>
                  <a:pt x="2358" y="28303"/>
                  <a:pt x="9306" y="0"/>
                  <a:pt x="4653" y="2792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02405" name="Прямая соединительная линия 155"/>
          <p:cNvCxnSpPr>
            <a:cxnSpLocks noChangeShapeType="1"/>
          </p:cNvCxnSpPr>
          <p:nvPr/>
        </p:nvCxnSpPr>
        <p:spPr bwMode="auto">
          <a:xfrm rot="5400000" flipH="1" flipV="1">
            <a:off x="3357562" y="3214688"/>
            <a:ext cx="3571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02406" name="Прямая соединительная линия 156"/>
          <p:cNvCxnSpPr>
            <a:cxnSpLocks noChangeShapeType="1"/>
          </p:cNvCxnSpPr>
          <p:nvPr/>
        </p:nvCxnSpPr>
        <p:spPr bwMode="auto">
          <a:xfrm rot="5400000" flipH="1" flipV="1">
            <a:off x="5857875" y="3500438"/>
            <a:ext cx="4714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02407" name="Прямая соединительная линия 157"/>
          <p:cNvCxnSpPr>
            <a:cxnSpLocks noChangeShapeType="1"/>
          </p:cNvCxnSpPr>
          <p:nvPr/>
        </p:nvCxnSpPr>
        <p:spPr bwMode="auto">
          <a:xfrm rot="5400000" flipH="1" flipV="1">
            <a:off x="-321469" y="2321719"/>
            <a:ext cx="3214688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sp>
        <p:nvSpPr>
          <p:cNvPr id="161" name="Прямоугольник 160"/>
          <p:cNvSpPr/>
          <p:nvPr/>
        </p:nvSpPr>
        <p:spPr bwMode="auto">
          <a:xfrm>
            <a:off x="1285875" y="3000375"/>
            <a:ext cx="71438" cy="642938"/>
          </a:xfrm>
          <a:prstGeom prst="rect">
            <a:avLst/>
          </a:prstGeom>
          <a:solidFill>
            <a:schemeClr val="accent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174"/>
          <p:cNvGrpSpPr>
            <a:grpSpLocks/>
          </p:cNvGrpSpPr>
          <p:nvPr/>
        </p:nvGrpSpPr>
        <p:grpSpPr bwMode="auto">
          <a:xfrm>
            <a:off x="6429375" y="3429000"/>
            <a:ext cx="561975" cy="1000125"/>
            <a:chOff x="6429388" y="3429000"/>
            <a:chExt cx="561980" cy="1000132"/>
          </a:xfrm>
        </p:grpSpPr>
        <p:cxnSp>
          <p:nvCxnSpPr>
            <p:cNvPr id="102424" name="Прямая соединительная линия 164"/>
            <p:cNvCxnSpPr>
              <a:cxnSpLocks noChangeShapeType="1"/>
            </p:cNvCxnSpPr>
            <p:nvPr/>
          </p:nvCxnSpPr>
          <p:spPr bwMode="auto">
            <a:xfrm rot="16200000" flipH="1">
              <a:off x="6679421" y="4321975"/>
              <a:ext cx="142876" cy="71438"/>
            </a:xfrm>
            <a:prstGeom prst="line">
              <a:avLst/>
            </a:prstGeom>
            <a:noFill/>
            <a:ln w="28575" algn="ctr">
              <a:solidFill>
                <a:srgbClr val="8C641C"/>
              </a:solidFill>
              <a:round/>
              <a:headEnd/>
              <a:tailEnd/>
            </a:ln>
          </p:spPr>
        </p:cxnSp>
        <p:grpSp>
          <p:nvGrpSpPr>
            <p:cNvPr id="3" name="Группа 173"/>
            <p:cNvGrpSpPr>
              <a:grpSpLocks/>
            </p:cNvGrpSpPr>
            <p:nvPr/>
          </p:nvGrpSpPr>
          <p:grpSpPr bwMode="auto">
            <a:xfrm>
              <a:off x="6429388" y="3429000"/>
              <a:ext cx="561980" cy="866780"/>
              <a:chOff x="6429388" y="3429001"/>
              <a:chExt cx="561980" cy="866780"/>
            </a:xfrm>
          </p:grpSpPr>
          <p:cxnSp>
            <p:nvCxnSpPr>
              <p:cNvPr id="102426" name="Прямая соединительная линия 162"/>
              <p:cNvCxnSpPr>
                <a:cxnSpLocks noChangeShapeType="1"/>
              </p:cNvCxnSpPr>
              <p:nvPr/>
            </p:nvCxnSpPr>
            <p:spPr bwMode="auto">
              <a:xfrm rot="5400000">
                <a:off x="6322231" y="3821909"/>
                <a:ext cx="642942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2427" name="Прямая соединительная линия 163"/>
              <p:cNvCxnSpPr>
                <a:cxnSpLocks noChangeShapeType="1"/>
              </p:cNvCxnSpPr>
              <p:nvPr/>
            </p:nvCxnSpPr>
            <p:spPr bwMode="auto">
              <a:xfrm rot="5400000">
                <a:off x="6429388" y="3857628"/>
                <a:ext cx="714380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2428" name="Прямая соединительная линия 168"/>
              <p:cNvCxnSpPr>
                <a:cxnSpLocks noChangeShapeType="1"/>
              </p:cNvCxnSpPr>
              <p:nvPr/>
            </p:nvCxnSpPr>
            <p:spPr bwMode="auto">
              <a:xfrm rot="16200000" flipH="1">
                <a:off x="6607983" y="3464720"/>
                <a:ext cx="142876" cy="71438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2429" name="Прямая соединительная линия 169"/>
              <p:cNvCxnSpPr>
                <a:cxnSpLocks noChangeShapeType="1"/>
              </p:cNvCxnSpPr>
              <p:nvPr/>
            </p:nvCxnSpPr>
            <p:spPr bwMode="auto">
              <a:xfrm flipV="1">
                <a:off x="6858016" y="350043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2430" name="Прямая соединительная линия 171"/>
              <p:cNvCxnSpPr>
                <a:cxnSpLocks noChangeShapeType="1"/>
              </p:cNvCxnSpPr>
              <p:nvPr/>
            </p:nvCxnSpPr>
            <p:spPr bwMode="auto">
              <a:xfrm flipV="1">
                <a:off x="6429388" y="421481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</p:grpSp>
      </p:grpSp>
      <p:sp>
        <p:nvSpPr>
          <p:cNvPr id="102410" name="Полилиния 185"/>
          <p:cNvSpPr>
            <a:spLocks/>
          </p:cNvSpPr>
          <p:nvPr/>
        </p:nvSpPr>
        <p:spPr bwMode="auto">
          <a:xfrm rot="-3227318">
            <a:off x="6119019" y="2537619"/>
            <a:ext cx="2743200" cy="160338"/>
          </a:xfrm>
          <a:custGeom>
            <a:avLst/>
            <a:gdLst>
              <a:gd name="T0" fmla="*/ 2147483647 w 909191"/>
              <a:gd name="T1" fmla="*/ 85880 h 163055"/>
              <a:gd name="T2" fmla="*/ 2147483647 w 909191"/>
              <a:gd name="T3" fmla="*/ 82767 h 163055"/>
              <a:gd name="T4" fmla="*/ 2147483647 w 909191"/>
              <a:gd name="T5" fmla="*/ 64072 h 163055"/>
              <a:gd name="T6" fmla="*/ 2147483647 w 909191"/>
              <a:gd name="T7" fmla="*/ 54724 h 163055"/>
              <a:gd name="T8" fmla="*/ 2147483647 w 909191"/>
              <a:gd name="T9" fmla="*/ 48493 h 163055"/>
              <a:gd name="T10" fmla="*/ 2147483647 w 909191"/>
              <a:gd name="T11" fmla="*/ 42262 h 163055"/>
              <a:gd name="T12" fmla="*/ 2147483647 w 909191"/>
              <a:gd name="T13" fmla="*/ 39146 h 163055"/>
              <a:gd name="T14" fmla="*/ 2147483647 w 909191"/>
              <a:gd name="T15" fmla="*/ 32914 h 163055"/>
              <a:gd name="T16" fmla="*/ 2147483647 w 909191"/>
              <a:gd name="T17" fmla="*/ 29800 h 163055"/>
              <a:gd name="T18" fmla="*/ 2147483647 w 909191"/>
              <a:gd name="T19" fmla="*/ 26682 h 163055"/>
              <a:gd name="T20" fmla="*/ 2147483647 w 909191"/>
              <a:gd name="T21" fmla="*/ 20453 h 163055"/>
              <a:gd name="T22" fmla="*/ 2147483647 w 909191"/>
              <a:gd name="T23" fmla="*/ 17336 h 163055"/>
              <a:gd name="T24" fmla="*/ 2147483647 w 909191"/>
              <a:gd name="T25" fmla="*/ 11106 h 163055"/>
              <a:gd name="T26" fmla="*/ 2147483647 w 909191"/>
              <a:gd name="T27" fmla="*/ 7991 h 163055"/>
              <a:gd name="T28" fmla="*/ 2147483647 w 909191"/>
              <a:gd name="T29" fmla="*/ 11106 h 163055"/>
              <a:gd name="T30" fmla="*/ 2147483647 w 909191"/>
              <a:gd name="T31" fmla="*/ 54724 h 163055"/>
              <a:gd name="T32" fmla="*/ 2147483647 w 909191"/>
              <a:gd name="T33" fmla="*/ 54724 h 163055"/>
              <a:gd name="T34" fmla="*/ 2147483647 w 909191"/>
              <a:gd name="T35" fmla="*/ 57841 h 163055"/>
              <a:gd name="T36" fmla="*/ 2147483647 w 909191"/>
              <a:gd name="T37" fmla="*/ 60956 h 163055"/>
              <a:gd name="T38" fmla="*/ 2147483647 w 909191"/>
              <a:gd name="T39" fmla="*/ 73419 h 163055"/>
              <a:gd name="T40" fmla="*/ 2147483647 w 909191"/>
              <a:gd name="T41" fmla="*/ 79648 h 163055"/>
              <a:gd name="T42" fmla="*/ 2147483647 w 909191"/>
              <a:gd name="T43" fmla="*/ 88997 h 163055"/>
              <a:gd name="T44" fmla="*/ 2147483647 w 909191"/>
              <a:gd name="T45" fmla="*/ 98344 h 163055"/>
              <a:gd name="T46" fmla="*/ 2147483647 w 909191"/>
              <a:gd name="T47" fmla="*/ 104576 h 163055"/>
              <a:gd name="T48" fmla="*/ 2147483647 w 909191"/>
              <a:gd name="T49" fmla="*/ 107690 h 163055"/>
              <a:gd name="T50" fmla="*/ 2147483647 w 909191"/>
              <a:gd name="T51" fmla="*/ 117036 h 163055"/>
              <a:gd name="T52" fmla="*/ 2147483647 w 909191"/>
              <a:gd name="T53" fmla="*/ 132616 h 163055"/>
              <a:gd name="T54" fmla="*/ 2147483647 w 909191"/>
              <a:gd name="T55" fmla="*/ 123269 h 163055"/>
              <a:gd name="T56" fmla="*/ 2147483647 w 909191"/>
              <a:gd name="T57" fmla="*/ 113922 h 163055"/>
              <a:gd name="T58" fmla="*/ 2147483647 w 909191"/>
              <a:gd name="T59" fmla="*/ 104576 h 163055"/>
              <a:gd name="T60" fmla="*/ 2147483647 w 909191"/>
              <a:gd name="T61" fmla="*/ 85880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11" name="Полилиния 186"/>
          <p:cNvSpPr>
            <a:spLocks/>
          </p:cNvSpPr>
          <p:nvPr/>
        </p:nvSpPr>
        <p:spPr bwMode="auto">
          <a:xfrm rot="9022679">
            <a:off x="5713413" y="4256088"/>
            <a:ext cx="1112837" cy="288925"/>
          </a:xfrm>
          <a:custGeom>
            <a:avLst/>
            <a:gdLst>
              <a:gd name="T0" fmla="*/ 50215 w 909191"/>
              <a:gd name="T1" fmla="*/ 100774563 h 163055"/>
              <a:gd name="T2" fmla="*/ 394573 w 909191"/>
              <a:gd name="T3" fmla="*/ 97118284 h 163055"/>
              <a:gd name="T4" fmla="*/ 825008 w 909191"/>
              <a:gd name="T5" fmla="*/ 75182709 h 163055"/>
              <a:gd name="T6" fmla="*/ 1083279 w 909191"/>
              <a:gd name="T7" fmla="*/ 64215290 h 163055"/>
              <a:gd name="T8" fmla="*/ 1341537 w 909191"/>
              <a:gd name="T9" fmla="*/ 56903200 h 163055"/>
              <a:gd name="T10" fmla="*/ 1470666 w 909191"/>
              <a:gd name="T11" fmla="*/ 49591323 h 163055"/>
              <a:gd name="T12" fmla="*/ 1815023 w 909191"/>
              <a:gd name="T13" fmla="*/ 45934987 h 163055"/>
              <a:gd name="T14" fmla="*/ 2073284 w 909191"/>
              <a:gd name="T15" fmla="*/ 38623790 h 163055"/>
              <a:gd name="T16" fmla="*/ 2202424 w 909191"/>
              <a:gd name="T17" fmla="*/ 34967455 h 163055"/>
              <a:gd name="T18" fmla="*/ 2460684 w 909191"/>
              <a:gd name="T19" fmla="*/ 31311771 h 163055"/>
              <a:gd name="T20" fmla="*/ 2891124 w 909191"/>
              <a:gd name="T21" fmla="*/ 23999887 h 163055"/>
              <a:gd name="T22" fmla="*/ 6377668 w 909191"/>
              <a:gd name="T23" fmla="*/ 20343523 h 163055"/>
              <a:gd name="T24" fmla="*/ 8099433 w 909191"/>
              <a:gd name="T25" fmla="*/ 13031982 h 163055"/>
              <a:gd name="T26" fmla="*/ 8917257 w 909191"/>
              <a:gd name="T27" fmla="*/ 9376008 h 163055"/>
              <a:gd name="T28" fmla="*/ 9692039 w 909191"/>
              <a:gd name="T29" fmla="*/ 13031982 h 163055"/>
              <a:gd name="T30" fmla="*/ 9605964 w 909191"/>
              <a:gd name="T31" fmla="*/ 64215290 h 163055"/>
              <a:gd name="T32" fmla="*/ 5129397 w 909191"/>
              <a:gd name="T33" fmla="*/ 64215290 h 163055"/>
              <a:gd name="T34" fmla="*/ 4268526 w 909191"/>
              <a:gd name="T35" fmla="*/ 67870888 h 163055"/>
              <a:gd name="T36" fmla="*/ 2159369 w 909191"/>
              <a:gd name="T37" fmla="*/ 71526600 h 163055"/>
              <a:gd name="T38" fmla="*/ 1901112 w 909191"/>
              <a:gd name="T39" fmla="*/ 86150525 h 163055"/>
              <a:gd name="T40" fmla="*/ 1642848 w 909191"/>
              <a:gd name="T41" fmla="*/ 93462686 h 163055"/>
              <a:gd name="T42" fmla="*/ 1341537 w 909191"/>
              <a:gd name="T43" fmla="*/ 104430275 h 163055"/>
              <a:gd name="T44" fmla="*/ 1083279 w 909191"/>
              <a:gd name="T45" fmla="*/ 115397807 h 163055"/>
              <a:gd name="T46" fmla="*/ 954134 w 909191"/>
              <a:gd name="T47" fmla="*/ 122709883 h 163055"/>
              <a:gd name="T48" fmla="*/ 825008 w 909191"/>
              <a:gd name="T49" fmla="*/ 126366049 h 163055"/>
              <a:gd name="T50" fmla="*/ 566756 w 909191"/>
              <a:gd name="T51" fmla="*/ 137333751 h 163055"/>
              <a:gd name="T52" fmla="*/ 308484 w 909191"/>
              <a:gd name="T53" fmla="*/ 155612991 h 163055"/>
              <a:gd name="T54" fmla="*/ 222401 w 909191"/>
              <a:gd name="T55" fmla="*/ 144645515 h 163055"/>
              <a:gd name="T56" fmla="*/ 179352 w 909191"/>
              <a:gd name="T57" fmla="*/ 133678039 h 163055"/>
              <a:gd name="T58" fmla="*/ 93260 w 909191"/>
              <a:gd name="T59" fmla="*/ 122709883 h 163055"/>
              <a:gd name="T60" fmla="*/ 50215 w 909191"/>
              <a:gd name="T61" fmla="*/ 100774563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8" name="Полилиния 187"/>
          <p:cNvSpPr/>
          <p:nvPr/>
        </p:nvSpPr>
        <p:spPr bwMode="auto">
          <a:xfrm>
            <a:off x="225425" y="1444625"/>
            <a:ext cx="1093788" cy="3914775"/>
          </a:xfrm>
          <a:custGeom>
            <a:avLst/>
            <a:gdLst>
              <a:gd name="connsiteX0" fmla="*/ 1083733 w 1092653"/>
              <a:gd name="connsiteY0" fmla="*/ 1580444 h 3914704"/>
              <a:gd name="connsiteX1" fmla="*/ 1061155 w 1092653"/>
              <a:gd name="connsiteY1" fmla="*/ 1490133 h 3914704"/>
              <a:gd name="connsiteX2" fmla="*/ 1004711 w 1092653"/>
              <a:gd name="connsiteY2" fmla="*/ 1433689 h 3914704"/>
              <a:gd name="connsiteX3" fmla="*/ 993422 w 1092653"/>
              <a:gd name="connsiteY3" fmla="*/ 1399822 h 3914704"/>
              <a:gd name="connsiteX4" fmla="*/ 982133 w 1092653"/>
              <a:gd name="connsiteY4" fmla="*/ 1343378 h 3914704"/>
              <a:gd name="connsiteX5" fmla="*/ 925689 w 1092653"/>
              <a:gd name="connsiteY5" fmla="*/ 1219200 h 3914704"/>
              <a:gd name="connsiteX6" fmla="*/ 857955 w 1092653"/>
              <a:gd name="connsiteY6" fmla="*/ 1117600 h 3914704"/>
              <a:gd name="connsiteX7" fmla="*/ 824089 w 1092653"/>
              <a:gd name="connsiteY7" fmla="*/ 1016000 h 3914704"/>
              <a:gd name="connsiteX8" fmla="*/ 812800 w 1092653"/>
              <a:gd name="connsiteY8" fmla="*/ 982133 h 3914704"/>
              <a:gd name="connsiteX9" fmla="*/ 801511 w 1092653"/>
              <a:gd name="connsiteY9" fmla="*/ 880533 h 3914704"/>
              <a:gd name="connsiteX10" fmla="*/ 790222 w 1092653"/>
              <a:gd name="connsiteY10" fmla="*/ 846666 h 3914704"/>
              <a:gd name="connsiteX11" fmla="*/ 756355 w 1092653"/>
              <a:gd name="connsiteY11" fmla="*/ 756355 h 3914704"/>
              <a:gd name="connsiteX12" fmla="*/ 745066 w 1092653"/>
              <a:gd name="connsiteY12" fmla="*/ 699911 h 3914704"/>
              <a:gd name="connsiteX13" fmla="*/ 722489 w 1092653"/>
              <a:gd name="connsiteY13" fmla="*/ 620889 h 3914704"/>
              <a:gd name="connsiteX14" fmla="*/ 688622 w 1092653"/>
              <a:gd name="connsiteY14" fmla="*/ 530578 h 3914704"/>
              <a:gd name="connsiteX15" fmla="*/ 632178 w 1092653"/>
              <a:gd name="connsiteY15" fmla="*/ 440266 h 3914704"/>
              <a:gd name="connsiteX16" fmla="*/ 587022 w 1092653"/>
              <a:gd name="connsiteY16" fmla="*/ 361244 h 3914704"/>
              <a:gd name="connsiteX17" fmla="*/ 564444 w 1092653"/>
              <a:gd name="connsiteY17" fmla="*/ 316089 h 3914704"/>
              <a:gd name="connsiteX18" fmla="*/ 485422 w 1092653"/>
              <a:gd name="connsiteY18" fmla="*/ 225778 h 3914704"/>
              <a:gd name="connsiteX19" fmla="*/ 451555 w 1092653"/>
              <a:gd name="connsiteY19" fmla="*/ 180622 h 3914704"/>
              <a:gd name="connsiteX20" fmla="*/ 406400 w 1092653"/>
              <a:gd name="connsiteY20" fmla="*/ 135466 h 3914704"/>
              <a:gd name="connsiteX21" fmla="*/ 383822 w 1092653"/>
              <a:gd name="connsiteY21" fmla="*/ 101600 h 3914704"/>
              <a:gd name="connsiteX22" fmla="*/ 225778 w 1092653"/>
              <a:gd name="connsiteY22" fmla="*/ 67733 h 3914704"/>
              <a:gd name="connsiteX23" fmla="*/ 191911 w 1092653"/>
              <a:gd name="connsiteY23" fmla="*/ 33866 h 3914704"/>
              <a:gd name="connsiteX24" fmla="*/ 112889 w 1092653"/>
              <a:gd name="connsiteY24" fmla="*/ 11289 h 3914704"/>
              <a:gd name="connsiteX25" fmla="*/ 79022 w 1092653"/>
              <a:gd name="connsiteY25" fmla="*/ 0 h 3914704"/>
              <a:gd name="connsiteX26" fmla="*/ 56444 w 1092653"/>
              <a:gd name="connsiteY26" fmla="*/ 112889 h 3914704"/>
              <a:gd name="connsiteX27" fmla="*/ 45155 w 1092653"/>
              <a:gd name="connsiteY27" fmla="*/ 169333 h 3914704"/>
              <a:gd name="connsiteX28" fmla="*/ 22578 w 1092653"/>
              <a:gd name="connsiteY28" fmla="*/ 259644 h 3914704"/>
              <a:gd name="connsiteX29" fmla="*/ 11289 w 1092653"/>
              <a:gd name="connsiteY29" fmla="*/ 428978 h 3914704"/>
              <a:gd name="connsiteX30" fmla="*/ 0 w 1092653"/>
              <a:gd name="connsiteY30" fmla="*/ 519289 h 3914704"/>
              <a:gd name="connsiteX31" fmla="*/ 11289 w 1092653"/>
              <a:gd name="connsiteY31" fmla="*/ 869244 h 3914704"/>
              <a:gd name="connsiteX32" fmla="*/ 33866 w 1092653"/>
              <a:gd name="connsiteY32" fmla="*/ 959555 h 3914704"/>
              <a:gd name="connsiteX33" fmla="*/ 56444 w 1092653"/>
              <a:gd name="connsiteY33" fmla="*/ 1049866 h 3914704"/>
              <a:gd name="connsiteX34" fmla="*/ 90311 w 1092653"/>
              <a:gd name="connsiteY34" fmla="*/ 1128889 h 3914704"/>
              <a:gd name="connsiteX35" fmla="*/ 124178 w 1092653"/>
              <a:gd name="connsiteY35" fmla="*/ 1343378 h 3914704"/>
              <a:gd name="connsiteX36" fmla="*/ 124178 w 1092653"/>
              <a:gd name="connsiteY36" fmla="*/ 1659466 h 3914704"/>
              <a:gd name="connsiteX37" fmla="*/ 135466 w 1092653"/>
              <a:gd name="connsiteY37" fmla="*/ 2325511 h 3914704"/>
              <a:gd name="connsiteX38" fmla="*/ 124178 w 1092653"/>
              <a:gd name="connsiteY38" fmla="*/ 3601155 h 3914704"/>
              <a:gd name="connsiteX39" fmla="*/ 135466 w 1092653"/>
              <a:gd name="connsiteY39" fmla="*/ 3804355 h 3914704"/>
              <a:gd name="connsiteX40" fmla="*/ 259644 w 1092653"/>
              <a:gd name="connsiteY40" fmla="*/ 3872089 h 3914704"/>
              <a:gd name="connsiteX41" fmla="*/ 293511 w 1092653"/>
              <a:gd name="connsiteY41" fmla="*/ 3905955 h 3914704"/>
              <a:gd name="connsiteX42" fmla="*/ 474133 w 1092653"/>
              <a:gd name="connsiteY42" fmla="*/ 3883378 h 3914704"/>
              <a:gd name="connsiteX43" fmla="*/ 519289 w 1092653"/>
              <a:gd name="connsiteY43" fmla="*/ 3860800 h 3914704"/>
              <a:gd name="connsiteX44" fmla="*/ 553155 w 1092653"/>
              <a:gd name="connsiteY44" fmla="*/ 3849511 h 3914704"/>
              <a:gd name="connsiteX45" fmla="*/ 587022 w 1092653"/>
              <a:gd name="connsiteY45" fmla="*/ 3815644 h 3914704"/>
              <a:gd name="connsiteX46" fmla="*/ 620889 w 1092653"/>
              <a:gd name="connsiteY46" fmla="*/ 3793066 h 3914704"/>
              <a:gd name="connsiteX47" fmla="*/ 688622 w 1092653"/>
              <a:gd name="connsiteY47" fmla="*/ 3725333 h 3914704"/>
              <a:gd name="connsiteX48" fmla="*/ 722489 w 1092653"/>
              <a:gd name="connsiteY48" fmla="*/ 3691466 h 3914704"/>
              <a:gd name="connsiteX49" fmla="*/ 767644 w 1092653"/>
              <a:gd name="connsiteY49" fmla="*/ 3623733 h 3914704"/>
              <a:gd name="connsiteX50" fmla="*/ 778933 w 1092653"/>
              <a:gd name="connsiteY50" fmla="*/ 3578578 h 3914704"/>
              <a:gd name="connsiteX51" fmla="*/ 801511 w 1092653"/>
              <a:gd name="connsiteY51" fmla="*/ 3544711 h 3914704"/>
              <a:gd name="connsiteX52" fmla="*/ 857955 w 1092653"/>
              <a:gd name="connsiteY52" fmla="*/ 3431822 h 3914704"/>
              <a:gd name="connsiteX53" fmla="*/ 914400 w 1092653"/>
              <a:gd name="connsiteY53" fmla="*/ 3285066 h 3914704"/>
              <a:gd name="connsiteX54" fmla="*/ 925689 w 1092653"/>
              <a:gd name="connsiteY54" fmla="*/ 3251200 h 3914704"/>
              <a:gd name="connsiteX55" fmla="*/ 959555 w 1092653"/>
              <a:gd name="connsiteY55" fmla="*/ 3206044 h 3914704"/>
              <a:gd name="connsiteX56" fmla="*/ 970844 w 1092653"/>
              <a:gd name="connsiteY56" fmla="*/ 3149600 h 3914704"/>
              <a:gd name="connsiteX57" fmla="*/ 982133 w 1092653"/>
              <a:gd name="connsiteY57" fmla="*/ 3115733 h 3914704"/>
              <a:gd name="connsiteX58" fmla="*/ 993422 w 1092653"/>
              <a:gd name="connsiteY58" fmla="*/ 3036711 h 3914704"/>
              <a:gd name="connsiteX59" fmla="*/ 1016000 w 1092653"/>
              <a:gd name="connsiteY59" fmla="*/ 2686755 h 3914704"/>
              <a:gd name="connsiteX60" fmla="*/ 1027289 w 1092653"/>
              <a:gd name="connsiteY60" fmla="*/ 2291644 h 3914704"/>
              <a:gd name="connsiteX61" fmla="*/ 1061155 w 1092653"/>
              <a:gd name="connsiteY61" fmla="*/ 2190044 h 3914704"/>
              <a:gd name="connsiteX62" fmla="*/ 1072444 w 1092653"/>
              <a:gd name="connsiteY62" fmla="*/ 2156178 h 3914704"/>
              <a:gd name="connsiteX63" fmla="*/ 1083733 w 1092653"/>
              <a:gd name="connsiteY63" fmla="*/ 1580444 h 3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92653" h="3914704">
                <a:moveTo>
                  <a:pt x="1083733" y="1580444"/>
                </a:moveTo>
                <a:cubicBezTo>
                  <a:pt x="1081852" y="1469437"/>
                  <a:pt x="1070622" y="1502756"/>
                  <a:pt x="1061155" y="1490133"/>
                </a:cubicBezTo>
                <a:cubicBezTo>
                  <a:pt x="1045190" y="1468847"/>
                  <a:pt x="1023526" y="1452504"/>
                  <a:pt x="1004711" y="1433689"/>
                </a:cubicBezTo>
                <a:cubicBezTo>
                  <a:pt x="1000948" y="1422400"/>
                  <a:pt x="996308" y="1411366"/>
                  <a:pt x="993422" y="1399822"/>
                </a:cubicBezTo>
                <a:cubicBezTo>
                  <a:pt x="988768" y="1381208"/>
                  <a:pt x="988870" y="1361344"/>
                  <a:pt x="982133" y="1343378"/>
                </a:cubicBezTo>
                <a:cubicBezTo>
                  <a:pt x="966168" y="1300805"/>
                  <a:pt x="947601" y="1259040"/>
                  <a:pt x="925689" y="1219200"/>
                </a:cubicBezTo>
                <a:cubicBezTo>
                  <a:pt x="906074" y="1183536"/>
                  <a:pt x="857955" y="1117600"/>
                  <a:pt x="857955" y="1117600"/>
                </a:cubicBezTo>
                <a:lnTo>
                  <a:pt x="824089" y="1016000"/>
                </a:lnTo>
                <a:lnTo>
                  <a:pt x="812800" y="982133"/>
                </a:lnTo>
                <a:cubicBezTo>
                  <a:pt x="809037" y="948266"/>
                  <a:pt x="807113" y="914144"/>
                  <a:pt x="801511" y="880533"/>
                </a:cubicBezTo>
                <a:cubicBezTo>
                  <a:pt x="799555" y="868795"/>
                  <a:pt x="794400" y="857808"/>
                  <a:pt x="790222" y="846666"/>
                </a:cubicBezTo>
                <a:cubicBezTo>
                  <a:pt x="782451" y="825944"/>
                  <a:pt x="762762" y="781981"/>
                  <a:pt x="756355" y="756355"/>
                </a:cubicBezTo>
                <a:cubicBezTo>
                  <a:pt x="751701" y="737741"/>
                  <a:pt x="749228" y="718641"/>
                  <a:pt x="745066" y="699911"/>
                </a:cubicBezTo>
                <a:cubicBezTo>
                  <a:pt x="727418" y="620491"/>
                  <a:pt x="741349" y="686899"/>
                  <a:pt x="722489" y="620889"/>
                </a:cubicBezTo>
                <a:cubicBezTo>
                  <a:pt x="685825" y="492566"/>
                  <a:pt x="741235" y="662109"/>
                  <a:pt x="688622" y="530578"/>
                </a:cubicBezTo>
                <a:cubicBezTo>
                  <a:pt x="654425" y="445087"/>
                  <a:pt x="690024" y="478831"/>
                  <a:pt x="632178" y="440266"/>
                </a:cubicBezTo>
                <a:cubicBezTo>
                  <a:pt x="610313" y="352809"/>
                  <a:pt x="638758" y="433673"/>
                  <a:pt x="587022" y="361244"/>
                </a:cubicBezTo>
                <a:cubicBezTo>
                  <a:pt x="577241" y="347550"/>
                  <a:pt x="573779" y="330091"/>
                  <a:pt x="564444" y="316089"/>
                </a:cubicBezTo>
                <a:cubicBezTo>
                  <a:pt x="512241" y="237784"/>
                  <a:pt x="534389" y="282905"/>
                  <a:pt x="485422" y="225778"/>
                </a:cubicBezTo>
                <a:cubicBezTo>
                  <a:pt x="473177" y="211493"/>
                  <a:pt x="463945" y="194782"/>
                  <a:pt x="451555" y="180622"/>
                </a:cubicBezTo>
                <a:cubicBezTo>
                  <a:pt x="437538" y="164602"/>
                  <a:pt x="420253" y="151628"/>
                  <a:pt x="406400" y="135466"/>
                </a:cubicBezTo>
                <a:cubicBezTo>
                  <a:pt x="397570" y="125165"/>
                  <a:pt x="395327" y="108791"/>
                  <a:pt x="383822" y="101600"/>
                </a:cubicBezTo>
                <a:cubicBezTo>
                  <a:pt x="343607" y="76466"/>
                  <a:pt x="267937" y="73003"/>
                  <a:pt x="225778" y="67733"/>
                </a:cubicBezTo>
                <a:cubicBezTo>
                  <a:pt x="214489" y="56444"/>
                  <a:pt x="206191" y="41006"/>
                  <a:pt x="191911" y="33866"/>
                </a:cubicBezTo>
                <a:cubicBezTo>
                  <a:pt x="167408" y="21615"/>
                  <a:pt x="139128" y="19161"/>
                  <a:pt x="112889" y="11289"/>
                </a:cubicBezTo>
                <a:cubicBezTo>
                  <a:pt x="101491" y="7870"/>
                  <a:pt x="90311" y="3763"/>
                  <a:pt x="79022" y="0"/>
                </a:cubicBezTo>
                <a:cubicBezTo>
                  <a:pt x="56901" y="132722"/>
                  <a:pt x="78898" y="11849"/>
                  <a:pt x="56444" y="112889"/>
                </a:cubicBezTo>
                <a:cubicBezTo>
                  <a:pt x="52282" y="131619"/>
                  <a:pt x="49469" y="150637"/>
                  <a:pt x="45155" y="169333"/>
                </a:cubicBezTo>
                <a:cubicBezTo>
                  <a:pt x="38178" y="199568"/>
                  <a:pt x="22578" y="259644"/>
                  <a:pt x="22578" y="259644"/>
                </a:cubicBezTo>
                <a:cubicBezTo>
                  <a:pt x="18815" y="316089"/>
                  <a:pt x="16190" y="372621"/>
                  <a:pt x="11289" y="428978"/>
                </a:cubicBezTo>
                <a:cubicBezTo>
                  <a:pt x="8661" y="459202"/>
                  <a:pt x="0" y="488951"/>
                  <a:pt x="0" y="519289"/>
                </a:cubicBezTo>
                <a:cubicBezTo>
                  <a:pt x="0" y="636001"/>
                  <a:pt x="4815" y="752711"/>
                  <a:pt x="11289" y="869244"/>
                </a:cubicBezTo>
                <a:cubicBezTo>
                  <a:pt x="14261" y="922737"/>
                  <a:pt x="23116" y="916553"/>
                  <a:pt x="33866" y="959555"/>
                </a:cubicBezTo>
                <a:cubicBezTo>
                  <a:pt x="44467" y="1001962"/>
                  <a:pt x="40961" y="1013739"/>
                  <a:pt x="56444" y="1049866"/>
                </a:cubicBezTo>
                <a:cubicBezTo>
                  <a:pt x="70213" y="1081993"/>
                  <a:pt x="83692" y="1095796"/>
                  <a:pt x="90311" y="1128889"/>
                </a:cubicBezTo>
                <a:cubicBezTo>
                  <a:pt x="103788" y="1196273"/>
                  <a:pt x="114248" y="1273865"/>
                  <a:pt x="124178" y="1343378"/>
                </a:cubicBezTo>
                <a:cubicBezTo>
                  <a:pt x="82554" y="1468247"/>
                  <a:pt x="116858" y="1352020"/>
                  <a:pt x="124178" y="1659466"/>
                </a:cubicBezTo>
                <a:cubicBezTo>
                  <a:pt x="129463" y="1881450"/>
                  <a:pt x="131703" y="2103496"/>
                  <a:pt x="135466" y="2325511"/>
                </a:cubicBezTo>
                <a:cubicBezTo>
                  <a:pt x="131703" y="2750726"/>
                  <a:pt x="124178" y="3175924"/>
                  <a:pt x="124178" y="3601155"/>
                </a:cubicBezTo>
                <a:cubicBezTo>
                  <a:pt x="124178" y="3668993"/>
                  <a:pt x="114897" y="3739711"/>
                  <a:pt x="135466" y="3804355"/>
                </a:cubicBezTo>
                <a:cubicBezTo>
                  <a:pt x="143690" y="3830203"/>
                  <a:pt x="235037" y="3862246"/>
                  <a:pt x="259644" y="3872089"/>
                </a:cubicBezTo>
                <a:cubicBezTo>
                  <a:pt x="270933" y="3883378"/>
                  <a:pt x="277686" y="3903845"/>
                  <a:pt x="293511" y="3905955"/>
                </a:cubicBezTo>
                <a:cubicBezTo>
                  <a:pt x="359129" y="3914704"/>
                  <a:pt x="414229" y="3898353"/>
                  <a:pt x="474133" y="3883378"/>
                </a:cubicBezTo>
                <a:cubicBezTo>
                  <a:pt x="489185" y="3875852"/>
                  <a:pt x="503821" y="3867429"/>
                  <a:pt x="519289" y="3860800"/>
                </a:cubicBezTo>
                <a:cubicBezTo>
                  <a:pt x="530226" y="3856113"/>
                  <a:pt x="543254" y="3856112"/>
                  <a:pt x="553155" y="3849511"/>
                </a:cubicBezTo>
                <a:cubicBezTo>
                  <a:pt x="566439" y="3840655"/>
                  <a:pt x="574757" y="3825865"/>
                  <a:pt x="587022" y="3815644"/>
                </a:cubicBezTo>
                <a:cubicBezTo>
                  <a:pt x="597445" y="3806958"/>
                  <a:pt x="610748" y="3802080"/>
                  <a:pt x="620889" y="3793066"/>
                </a:cubicBezTo>
                <a:cubicBezTo>
                  <a:pt x="644754" y="3771853"/>
                  <a:pt x="666044" y="3747911"/>
                  <a:pt x="688622" y="3725333"/>
                </a:cubicBezTo>
                <a:cubicBezTo>
                  <a:pt x="699911" y="3714044"/>
                  <a:pt x="713633" y="3704750"/>
                  <a:pt x="722489" y="3691466"/>
                </a:cubicBezTo>
                <a:lnTo>
                  <a:pt x="767644" y="3623733"/>
                </a:lnTo>
                <a:cubicBezTo>
                  <a:pt x="771407" y="3608681"/>
                  <a:pt x="772821" y="3592838"/>
                  <a:pt x="778933" y="3578578"/>
                </a:cubicBezTo>
                <a:cubicBezTo>
                  <a:pt x="784278" y="3566107"/>
                  <a:pt x="796874" y="3557462"/>
                  <a:pt x="801511" y="3544711"/>
                </a:cubicBezTo>
                <a:cubicBezTo>
                  <a:pt x="842901" y="3430890"/>
                  <a:pt x="791484" y="3476137"/>
                  <a:pt x="857955" y="3431822"/>
                </a:cubicBezTo>
                <a:cubicBezTo>
                  <a:pt x="896498" y="3354736"/>
                  <a:pt x="875211" y="3402632"/>
                  <a:pt x="914400" y="3285066"/>
                </a:cubicBezTo>
                <a:cubicBezTo>
                  <a:pt x="918163" y="3273777"/>
                  <a:pt x="918550" y="3260720"/>
                  <a:pt x="925689" y="3251200"/>
                </a:cubicBezTo>
                <a:lnTo>
                  <a:pt x="959555" y="3206044"/>
                </a:lnTo>
                <a:cubicBezTo>
                  <a:pt x="963318" y="3187229"/>
                  <a:pt x="966190" y="3168214"/>
                  <a:pt x="970844" y="3149600"/>
                </a:cubicBezTo>
                <a:cubicBezTo>
                  <a:pt x="973730" y="3138056"/>
                  <a:pt x="979799" y="3127402"/>
                  <a:pt x="982133" y="3115733"/>
                </a:cubicBezTo>
                <a:cubicBezTo>
                  <a:pt x="987351" y="3089642"/>
                  <a:pt x="989659" y="3063052"/>
                  <a:pt x="993422" y="3036711"/>
                </a:cubicBezTo>
                <a:cubicBezTo>
                  <a:pt x="1000381" y="2939285"/>
                  <a:pt x="1012402" y="2780291"/>
                  <a:pt x="1016000" y="2686755"/>
                </a:cubicBezTo>
                <a:cubicBezTo>
                  <a:pt x="1021064" y="2555095"/>
                  <a:pt x="1017674" y="2423050"/>
                  <a:pt x="1027289" y="2291644"/>
                </a:cubicBezTo>
                <a:cubicBezTo>
                  <a:pt x="1027289" y="2291642"/>
                  <a:pt x="1055510" y="2206978"/>
                  <a:pt x="1061155" y="2190044"/>
                </a:cubicBezTo>
                <a:lnTo>
                  <a:pt x="1072444" y="2156178"/>
                </a:lnTo>
                <a:cubicBezTo>
                  <a:pt x="1092653" y="1832841"/>
                  <a:pt x="1085614" y="1691451"/>
                  <a:pt x="1083733" y="158044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0" name="Полилиния 189"/>
          <p:cNvSpPr/>
          <p:nvPr/>
        </p:nvSpPr>
        <p:spPr bwMode="auto">
          <a:xfrm>
            <a:off x="1214438" y="2000250"/>
            <a:ext cx="6926262" cy="3500438"/>
          </a:xfrm>
          <a:custGeom>
            <a:avLst/>
            <a:gdLst>
              <a:gd name="connsiteX0" fmla="*/ 84667 w 6925734"/>
              <a:gd name="connsiteY0" fmla="*/ 869245 h 3048000"/>
              <a:gd name="connsiteX1" fmla="*/ 547512 w 6925734"/>
              <a:gd name="connsiteY1" fmla="*/ 846667 h 3048000"/>
              <a:gd name="connsiteX2" fmla="*/ 581378 w 6925734"/>
              <a:gd name="connsiteY2" fmla="*/ 824089 h 3048000"/>
              <a:gd name="connsiteX3" fmla="*/ 660401 w 6925734"/>
              <a:gd name="connsiteY3" fmla="*/ 790223 h 3048000"/>
              <a:gd name="connsiteX4" fmla="*/ 863601 w 6925734"/>
              <a:gd name="connsiteY4" fmla="*/ 767645 h 3048000"/>
              <a:gd name="connsiteX5" fmla="*/ 908756 w 6925734"/>
              <a:gd name="connsiteY5" fmla="*/ 756356 h 3048000"/>
              <a:gd name="connsiteX6" fmla="*/ 1032934 w 6925734"/>
              <a:gd name="connsiteY6" fmla="*/ 711200 h 3048000"/>
              <a:gd name="connsiteX7" fmla="*/ 1066801 w 6925734"/>
              <a:gd name="connsiteY7" fmla="*/ 699911 h 3048000"/>
              <a:gd name="connsiteX8" fmla="*/ 1123245 w 6925734"/>
              <a:gd name="connsiteY8" fmla="*/ 666045 h 3048000"/>
              <a:gd name="connsiteX9" fmla="*/ 1190978 w 6925734"/>
              <a:gd name="connsiteY9" fmla="*/ 643467 h 3048000"/>
              <a:gd name="connsiteX10" fmla="*/ 1270001 w 6925734"/>
              <a:gd name="connsiteY10" fmla="*/ 609600 h 3048000"/>
              <a:gd name="connsiteX11" fmla="*/ 1326445 w 6925734"/>
              <a:gd name="connsiteY11" fmla="*/ 598311 h 3048000"/>
              <a:gd name="connsiteX12" fmla="*/ 1439334 w 6925734"/>
              <a:gd name="connsiteY12" fmla="*/ 564445 h 3048000"/>
              <a:gd name="connsiteX13" fmla="*/ 1473201 w 6925734"/>
              <a:gd name="connsiteY13" fmla="*/ 553156 h 3048000"/>
              <a:gd name="connsiteX14" fmla="*/ 1507067 w 6925734"/>
              <a:gd name="connsiteY14" fmla="*/ 541867 h 3048000"/>
              <a:gd name="connsiteX15" fmla="*/ 1552223 w 6925734"/>
              <a:gd name="connsiteY15" fmla="*/ 508000 h 3048000"/>
              <a:gd name="connsiteX16" fmla="*/ 1619956 w 6925734"/>
              <a:gd name="connsiteY16" fmla="*/ 485423 h 3048000"/>
              <a:gd name="connsiteX17" fmla="*/ 1665112 w 6925734"/>
              <a:gd name="connsiteY17" fmla="*/ 462845 h 3048000"/>
              <a:gd name="connsiteX18" fmla="*/ 1732845 w 6925734"/>
              <a:gd name="connsiteY18" fmla="*/ 440267 h 3048000"/>
              <a:gd name="connsiteX19" fmla="*/ 1800578 w 6925734"/>
              <a:gd name="connsiteY19" fmla="*/ 417689 h 3048000"/>
              <a:gd name="connsiteX20" fmla="*/ 1834445 w 6925734"/>
              <a:gd name="connsiteY20" fmla="*/ 395111 h 3048000"/>
              <a:gd name="connsiteX21" fmla="*/ 1890889 w 6925734"/>
              <a:gd name="connsiteY21" fmla="*/ 383823 h 3048000"/>
              <a:gd name="connsiteX22" fmla="*/ 1936045 w 6925734"/>
              <a:gd name="connsiteY22" fmla="*/ 372534 h 3048000"/>
              <a:gd name="connsiteX23" fmla="*/ 1969912 w 6925734"/>
              <a:gd name="connsiteY23" fmla="*/ 361245 h 3048000"/>
              <a:gd name="connsiteX24" fmla="*/ 2060223 w 6925734"/>
              <a:gd name="connsiteY24" fmla="*/ 338667 h 3048000"/>
              <a:gd name="connsiteX25" fmla="*/ 2094089 w 6925734"/>
              <a:gd name="connsiteY25" fmla="*/ 327378 h 3048000"/>
              <a:gd name="connsiteX26" fmla="*/ 2376312 w 6925734"/>
              <a:gd name="connsiteY26" fmla="*/ 304800 h 3048000"/>
              <a:gd name="connsiteX27" fmla="*/ 2974623 w 6925734"/>
              <a:gd name="connsiteY27" fmla="*/ 270934 h 3048000"/>
              <a:gd name="connsiteX28" fmla="*/ 3482623 w 6925734"/>
              <a:gd name="connsiteY28" fmla="*/ 259645 h 3048000"/>
              <a:gd name="connsiteX29" fmla="*/ 3798712 w 6925734"/>
              <a:gd name="connsiteY29" fmla="*/ 214489 h 3048000"/>
              <a:gd name="connsiteX30" fmla="*/ 3877734 w 6925734"/>
              <a:gd name="connsiteY30" fmla="*/ 203200 h 3048000"/>
              <a:gd name="connsiteX31" fmla="*/ 3968045 w 6925734"/>
              <a:gd name="connsiteY31" fmla="*/ 191911 h 3048000"/>
              <a:gd name="connsiteX32" fmla="*/ 4013201 w 6925734"/>
              <a:gd name="connsiteY32" fmla="*/ 169334 h 3048000"/>
              <a:gd name="connsiteX33" fmla="*/ 4126089 w 6925734"/>
              <a:gd name="connsiteY33" fmla="*/ 135467 h 3048000"/>
              <a:gd name="connsiteX34" fmla="*/ 4205112 w 6925734"/>
              <a:gd name="connsiteY34" fmla="*/ 101600 h 3048000"/>
              <a:gd name="connsiteX35" fmla="*/ 4284134 w 6925734"/>
              <a:gd name="connsiteY35" fmla="*/ 90311 h 3048000"/>
              <a:gd name="connsiteX36" fmla="*/ 4498623 w 6925734"/>
              <a:gd name="connsiteY36" fmla="*/ 67734 h 3048000"/>
              <a:gd name="connsiteX37" fmla="*/ 4634089 w 6925734"/>
              <a:gd name="connsiteY37" fmla="*/ 79023 h 3048000"/>
              <a:gd name="connsiteX38" fmla="*/ 4679245 w 6925734"/>
              <a:gd name="connsiteY38" fmla="*/ 90311 h 3048000"/>
              <a:gd name="connsiteX39" fmla="*/ 5006623 w 6925734"/>
              <a:gd name="connsiteY39" fmla="*/ 67734 h 3048000"/>
              <a:gd name="connsiteX40" fmla="*/ 5130801 w 6925734"/>
              <a:gd name="connsiteY40" fmla="*/ 45156 h 3048000"/>
              <a:gd name="connsiteX41" fmla="*/ 5830712 w 6925734"/>
              <a:gd name="connsiteY41" fmla="*/ 0 h 3048000"/>
              <a:gd name="connsiteX42" fmla="*/ 6767689 w 6925734"/>
              <a:gd name="connsiteY42" fmla="*/ 22578 h 3048000"/>
              <a:gd name="connsiteX43" fmla="*/ 6891867 w 6925734"/>
              <a:gd name="connsiteY43" fmla="*/ 33867 h 3048000"/>
              <a:gd name="connsiteX44" fmla="*/ 6914445 w 6925734"/>
              <a:gd name="connsiteY44" fmla="*/ 135467 h 3048000"/>
              <a:gd name="connsiteX45" fmla="*/ 6925734 w 6925734"/>
              <a:gd name="connsiteY45" fmla="*/ 169334 h 3048000"/>
              <a:gd name="connsiteX46" fmla="*/ 6914445 w 6925734"/>
              <a:gd name="connsiteY46" fmla="*/ 587023 h 3048000"/>
              <a:gd name="connsiteX47" fmla="*/ 6903156 w 6925734"/>
              <a:gd name="connsiteY47" fmla="*/ 620889 h 3048000"/>
              <a:gd name="connsiteX48" fmla="*/ 6891867 w 6925734"/>
              <a:gd name="connsiteY48" fmla="*/ 666045 h 3048000"/>
              <a:gd name="connsiteX49" fmla="*/ 6880578 w 6925734"/>
              <a:gd name="connsiteY49" fmla="*/ 767645 h 3048000"/>
              <a:gd name="connsiteX50" fmla="*/ 6869289 w 6925734"/>
              <a:gd name="connsiteY50" fmla="*/ 835378 h 3048000"/>
              <a:gd name="connsiteX51" fmla="*/ 6835423 w 6925734"/>
              <a:gd name="connsiteY51" fmla="*/ 1230489 h 3048000"/>
              <a:gd name="connsiteX52" fmla="*/ 6846712 w 6925734"/>
              <a:gd name="connsiteY52" fmla="*/ 1478845 h 3048000"/>
              <a:gd name="connsiteX53" fmla="*/ 6858001 w 6925734"/>
              <a:gd name="connsiteY53" fmla="*/ 1772356 h 3048000"/>
              <a:gd name="connsiteX54" fmla="*/ 6891867 w 6925734"/>
              <a:gd name="connsiteY54" fmla="*/ 1998134 h 3048000"/>
              <a:gd name="connsiteX55" fmla="*/ 6903156 w 6925734"/>
              <a:gd name="connsiteY55" fmla="*/ 2212623 h 3048000"/>
              <a:gd name="connsiteX56" fmla="*/ 6891867 w 6925734"/>
              <a:gd name="connsiteY56" fmla="*/ 2731911 h 3048000"/>
              <a:gd name="connsiteX57" fmla="*/ 6880578 w 6925734"/>
              <a:gd name="connsiteY57" fmla="*/ 2788356 h 3048000"/>
              <a:gd name="connsiteX58" fmla="*/ 6846712 w 6925734"/>
              <a:gd name="connsiteY58" fmla="*/ 2867378 h 3048000"/>
              <a:gd name="connsiteX59" fmla="*/ 6801556 w 6925734"/>
              <a:gd name="connsiteY59" fmla="*/ 2935111 h 3048000"/>
              <a:gd name="connsiteX60" fmla="*/ 6778978 w 6925734"/>
              <a:gd name="connsiteY60" fmla="*/ 2968978 h 3048000"/>
              <a:gd name="connsiteX61" fmla="*/ 6711245 w 6925734"/>
              <a:gd name="connsiteY61" fmla="*/ 3002845 h 3048000"/>
              <a:gd name="connsiteX62" fmla="*/ 6677378 w 6925734"/>
              <a:gd name="connsiteY62" fmla="*/ 3014134 h 3048000"/>
              <a:gd name="connsiteX63" fmla="*/ 6643512 w 6925734"/>
              <a:gd name="connsiteY63" fmla="*/ 3036711 h 3048000"/>
              <a:gd name="connsiteX64" fmla="*/ 6587067 w 6925734"/>
              <a:gd name="connsiteY64" fmla="*/ 3048000 h 3048000"/>
              <a:gd name="connsiteX65" fmla="*/ 6180667 w 6925734"/>
              <a:gd name="connsiteY65" fmla="*/ 3036711 h 3048000"/>
              <a:gd name="connsiteX66" fmla="*/ 6135512 w 6925734"/>
              <a:gd name="connsiteY66" fmla="*/ 3025423 h 3048000"/>
              <a:gd name="connsiteX67" fmla="*/ 6033912 w 6925734"/>
              <a:gd name="connsiteY67" fmla="*/ 2980267 h 3048000"/>
              <a:gd name="connsiteX68" fmla="*/ 5954889 w 6925734"/>
              <a:gd name="connsiteY68" fmla="*/ 2957689 h 3048000"/>
              <a:gd name="connsiteX69" fmla="*/ 5875867 w 6925734"/>
              <a:gd name="connsiteY69" fmla="*/ 2912534 h 3048000"/>
              <a:gd name="connsiteX70" fmla="*/ 5842001 w 6925734"/>
              <a:gd name="connsiteY70" fmla="*/ 2889956 h 3048000"/>
              <a:gd name="connsiteX71" fmla="*/ 5796845 w 6925734"/>
              <a:gd name="connsiteY71" fmla="*/ 2878667 h 3048000"/>
              <a:gd name="connsiteX72" fmla="*/ 5762978 w 6925734"/>
              <a:gd name="connsiteY72" fmla="*/ 2844800 h 3048000"/>
              <a:gd name="connsiteX73" fmla="*/ 5729112 w 6925734"/>
              <a:gd name="connsiteY73" fmla="*/ 2833511 h 3048000"/>
              <a:gd name="connsiteX74" fmla="*/ 5672667 w 6925734"/>
              <a:gd name="connsiteY74" fmla="*/ 2810934 h 3048000"/>
              <a:gd name="connsiteX75" fmla="*/ 5616223 w 6925734"/>
              <a:gd name="connsiteY75" fmla="*/ 2777067 h 3048000"/>
              <a:gd name="connsiteX76" fmla="*/ 5582356 w 6925734"/>
              <a:gd name="connsiteY76" fmla="*/ 2754489 h 3048000"/>
              <a:gd name="connsiteX77" fmla="*/ 5514623 w 6925734"/>
              <a:gd name="connsiteY77" fmla="*/ 2731911 h 3048000"/>
              <a:gd name="connsiteX78" fmla="*/ 5435601 w 6925734"/>
              <a:gd name="connsiteY78" fmla="*/ 2675467 h 3048000"/>
              <a:gd name="connsiteX79" fmla="*/ 5367867 w 6925734"/>
              <a:gd name="connsiteY79" fmla="*/ 2652889 h 3048000"/>
              <a:gd name="connsiteX80" fmla="*/ 5288845 w 6925734"/>
              <a:gd name="connsiteY80" fmla="*/ 2607734 h 3048000"/>
              <a:gd name="connsiteX81" fmla="*/ 5209823 w 6925734"/>
              <a:gd name="connsiteY81" fmla="*/ 2585156 h 3048000"/>
              <a:gd name="connsiteX82" fmla="*/ 5175956 w 6925734"/>
              <a:gd name="connsiteY82" fmla="*/ 2562578 h 3048000"/>
              <a:gd name="connsiteX83" fmla="*/ 5063067 w 6925734"/>
              <a:gd name="connsiteY83" fmla="*/ 2528711 h 3048000"/>
              <a:gd name="connsiteX84" fmla="*/ 5029201 w 6925734"/>
              <a:gd name="connsiteY84" fmla="*/ 2506134 h 3048000"/>
              <a:gd name="connsiteX85" fmla="*/ 4905023 w 6925734"/>
              <a:gd name="connsiteY85" fmla="*/ 2472267 h 3048000"/>
              <a:gd name="connsiteX86" fmla="*/ 4859867 w 6925734"/>
              <a:gd name="connsiteY86" fmla="*/ 2460978 h 3048000"/>
              <a:gd name="connsiteX87" fmla="*/ 4769556 w 6925734"/>
              <a:gd name="connsiteY87" fmla="*/ 2438400 h 3048000"/>
              <a:gd name="connsiteX88" fmla="*/ 4476045 w 6925734"/>
              <a:gd name="connsiteY88" fmla="*/ 2427111 h 3048000"/>
              <a:gd name="connsiteX89" fmla="*/ 4397023 w 6925734"/>
              <a:gd name="connsiteY89" fmla="*/ 2415823 h 3048000"/>
              <a:gd name="connsiteX90" fmla="*/ 4363156 w 6925734"/>
              <a:gd name="connsiteY90" fmla="*/ 2404534 h 3048000"/>
              <a:gd name="connsiteX91" fmla="*/ 4250267 w 6925734"/>
              <a:gd name="connsiteY91" fmla="*/ 2381956 h 3048000"/>
              <a:gd name="connsiteX92" fmla="*/ 4092223 w 6925734"/>
              <a:gd name="connsiteY92" fmla="*/ 2370667 h 3048000"/>
              <a:gd name="connsiteX93" fmla="*/ 4013201 w 6925734"/>
              <a:gd name="connsiteY93" fmla="*/ 2359378 h 3048000"/>
              <a:gd name="connsiteX94" fmla="*/ 3821289 w 6925734"/>
              <a:gd name="connsiteY94" fmla="*/ 2348089 h 3048000"/>
              <a:gd name="connsiteX95" fmla="*/ 3708401 w 6925734"/>
              <a:gd name="connsiteY95" fmla="*/ 2325511 h 3048000"/>
              <a:gd name="connsiteX96" fmla="*/ 3640667 w 6925734"/>
              <a:gd name="connsiteY96" fmla="*/ 2314223 h 3048000"/>
              <a:gd name="connsiteX97" fmla="*/ 3561645 w 6925734"/>
              <a:gd name="connsiteY97" fmla="*/ 2302934 h 3048000"/>
              <a:gd name="connsiteX98" fmla="*/ 3516489 w 6925734"/>
              <a:gd name="connsiteY98" fmla="*/ 2291645 h 3048000"/>
              <a:gd name="connsiteX99" fmla="*/ 3358445 w 6925734"/>
              <a:gd name="connsiteY99" fmla="*/ 2280356 h 3048000"/>
              <a:gd name="connsiteX100" fmla="*/ 3302001 w 6925734"/>
              <a:gd name="connsiteY100" fmla="*/ 2269067 h 3048000"/>
              <a:gd name="connsiteX101" fmla="*/ 3155245 w 6925734"/>
              <a:gd name="connsiteY101" fmla="*/ 2235200 h 3048000"/>
              <a:gd name="connsiteX102" fmla="*/ 3031067 w 6925734"/>
              <a:gd name="connsiteY102" fmla="*/ 2223911 h 3048000"/>
              <a:gd name="connsiteX103" fmla="*/ 2906889 w 6925734"/>
              <a:gd name="connsiteY103" fmla="*/ 2178756 h 3048000"/>
              <a:gd name="connsiteX104" fmla="*/ 2816578 w 6925734"/>
              <a:gd name="connsiteY104" fmla="*/ 2156178 h 3048000"/>
              <a:gd name="connsiteX105" fmla="*/ 2771423 w 6925734"/>
              <a:gd name="connsiteY105" fmla="*/ 2144889 h 3048000"/>
              <a:gd name="connsiteX106" fmla="*/ 2647245 w 6925734"/>
              <a:gd name="connsiteY106" fmla="*/ 2099734 h 3048000"/>
              <a:gd name="connsiteX107" fmla="*/ 2602089 w 6925734"/>
              <a:gd name="connsiteY107" fmla="*/ 2088445 h 3048000"/>
              <a:gd name="connsiteX108" fmla="*/ 2511778 w 6925734"/>
              <a:gd name="connsiteY108" fmla="*/ 2054578 h 3048000"/>
              <a:gd name="connsiteX109" fmla="*/ 2466623 w 6925734"/>
              <a:gd name="connsiteY109" fmla="*/ 2032000 h 3048000"/>
              <a:gd name="connsiteX110" fmla="*/ 2387601 w 6925734"/>
              <a:gd name="connsiteY110" fmla="*/ 2009423 h 3048000"/>
              <a:gd name="connsiteX111" fmla="*/ 2342445 w 6925734"/>
              <a:gd name="connsiteY111" fmla="*/ 1986845 h 3048000"/>
              <a:gd name="connsiteX112" fmla="*/ 2195689 w 6925734"/>
              <a:gd name="connsiteY112" fmla="*/ 1964267 h 3048000"/>
              <a:gd name="connsiteX113" fmla="*/ 2105378 w 6925734"/>
              <a:gd name="connsiteY113" fmla="*/ 1919111 h 3048000"/>
              <a:gd name="connsiteX114" fmla="*/ 2060223 w 6925734"/>
              <a:gd name="connsiteY114" fmla="*/ 1896534 h 3048000"/>
              <a:gd name="connsiteX115" fmla="*/ 1958623 w 6925734"/>
              <a:gd name="connsiteY115" fmla="*/ 1840089 h 3048000"/>
              <a:gd name="connsiteX116" fmla="*/ 1890889 w 6925734"/>
              <a:gd name="connsiteY116" fmla="*/ 1817511 h 3048000"/>
              <a:gd name="connsiteX117" fmla="*/ 1857023 w 6925734"/>
              <a:gd name="connsiteY117" fmla="*/ 1806223 h 3048000"/>
              <a:gd name="connsiteX118" fmla="*/ 1823156 w 6925734"/>
              <a:gd name="connsiteY118" fmla="*/ 1794934 h 3048000"/>
              <a:gd name="connsiteX119" fmla="*/ 1744134 w 6925734"/>
              <a:gd name="connsiteY119" fmla="*/ 1783645 h 3048000"/>
              <a:gd name="connsiteX120" fmla="*/ 1710267 w 6925734"/>
              <a:gd name="connsiteY120" fmla="*/ 1772356 h 3048000"/>
              <a:gd name="connsiteX121" fmla="*/ 1665112 w 6925734"/>
              <a:gd name="connsiteY121" fmla="*/ 1749778 h 3048000"/>
              <a:gd name="connsiteX122" fmla="*/ 1586089 w 6925734"/>
              <a:gd name="connsiteY122" fmla="*/ 1738489 h 3048000"/>
              <a:gd name="connsiteX123" fmla="*/ 1540934 w 6925734"/>
              <a:gd name="connsiteY123" fmla="*/ 1715911 h 3048000"/>
              <a:gd name="connsiteX124" fmla="*/ 1315156 w 6925734"/>
              <a:gd name="connsiteY124" fmla="*/ 1693334 h 3048000"/>
              <a:gd name="connsiteX125" fmla="*/ 1247423 w 6925734"/>
              <a:gd name="connsiteY125" fmla="*/ 1670756 h 3048000"/>
              <a:gd name="connsiteX126" fmla="*/ 886178 w 6925734"/>
              <a:gd name="connsiteY126" fmla="*/ 1648178 h 3048000"/>
              <a:gd name="connsiteX127" fmla="*/ 637823 w 6925734"/>
              <a:gd name="connsiteY127" fmla="*/ 1625600 h 3048000"/>
              <a:gd name="connsiteX128" fmla="*/ 570089 w 6925734"/>
              <a:gd name="connsiteY128" fmla="*/ 1603023 h 3048000"/>
              <a:gd name="connsiteX129" fmla="*/ 445912 w 6925734"/>
              <a:gd name="connsiteY129" fmla="*/ 1580445 h 3048000"/>
              <a:gd name="connsiteX130" fmla="*/ 321734 w 6925734"/>
              <a:gd name="connsiteY130" fmla="*/ 1535289 h 3048000"/>
              <a:gd name="connsiteX131" fmla="*/ 287867 w 6925734"/>
              <a:gd name="connsiteY131" fmla="*/ 1512711 h 3048000"/>
              <a:gd name="connsiteX132" fmla="*/ 197556 w 6925734"/>
              <a:gd name="connsiteY132" fmla="*/ 1444978 h 3048000"/>
              <a:gd name="connsiteX133" fmla="*/ 174978 w 6925734"/>
              <a:gd name="connsiteY133" fmla="*/ 1411111 h 3048000"/>
              <a:gd name="connsiteX134" fmla="*/ 95956 w 6925734"/>
              <a:gd name="connsiteY134" fmla="*/ 1354667 h 3048000"/>
              <a:gd name="connsiteX135" fmla="*/ 62089 w 6925734"/>
              <a:gd name="connsiteY135" fmla="*/ 1286934 h 3048000"/>
              <a:gd name="connsiteX136" fmla="*/ 50801 w 6925734"/>
              <a:gd name="connsiteY136" fmla="*/ 1241778 h 3048000"/>
              <a:gd name="connsiteX137" fmla="*/ 39512 w 6925734"/>
              <a:gd name="connsiteY137" fmla="*/ 1207911 h 3048000"/>
              <a:gd name="connsiteX138" fmla="*/ 84667 w 6925734"/>
              <a:gd name="connsiteY138" fmla="*/ 869245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925734" h="3048000">
                <a:moveTo>
                  <a:pt x="84667" y="869245"/>
                </a:moveTo>
                <a:cubicBezTo>
                  <a:pt x="169334" y="809038"/>
                  <a:pt x="393681" y="860652"/>
                  <a:pt x="547512" y="846667"/>
                </a:cubicBezTo>
                <a:cubicBezTo>
                  <a:pt x="561024" y="845439"/>
                  <a:pt x="569598" y="830820"/>
                  <a:pt x="581378" y="824089"/>
                </a:cubicBezTo>
                <a:cubicBezTo>
                  <a:pt x="611487" y="806884"/>
                  <a:pt x="628734" y="799270"/>
                  <a:pt x="660401" y="790223"/>
                </a:cubicBezTo>
                <a:cubicBezTo>
                  <a:pt x="740735" y="767271"/>
                  <a:pt x="744751" y="776134"/>
                  <a:pt x="863601" y="767645"/>
                </a:cubicBezTo>
                <a:cubicBezTo>
                  <a:pt x="878653" y="763882"/>
                  <a:pt x="893838" y="760618"/>
                  <a:pt x="908756" y="756356"/>
                </a:cubicBezTo>
                <a:cubicBezTo>
                  <a:pt x="939267" y="747638"/>
                  <a:pt x="1022956" y="714828"/>
                  <a:pt x="1032934" y="711200"/>
                </a:cubicBezTo>
                <a:cubicBezTo>
                  <a:pt x="1044117" y="707133"/>
                  <a:pt x="1056158" y="705233"/>
                  <a:pt x="1066801" y="699911"/>
                </a:cubicBezTo>
                <a:cubicBezTo>
                  <a:pt x="1086426" y="690099"/>
                  <a:pt x="1103270" y="675124"/>
                  <a:pt x="1123245" y="666045"/>
                </a:cubicBezTo>
                <a:cubicBezTo>
                  <a:pt x="1144911" y="656197"/>
                  <a:pt x="1169103" y="652842"/>
                  <a:pt x="1190978" y="643467"/>
                </a:cubicBezTo>
                <a:cubicBezTo>
                  <a:pt x="1217319" y="632178"/>
                  <a:pt x="1242814" y="618663"/>
                  <a:pt x="1270001" y="609600"/>
                </a:cubicBezTo>
                <a:cubicBezTo>
                  <a:pt x="1288204" y="603532"/>
                  <a:pt x="1307715" y="602473"/>
                  <a:pt x="1326445" y="598311"/>
                </a:cubicBezTo>
                <a:cubicBezTo>
                  <a:pt x="1377640" y="586935"/>
                  <a:pt x="1383035" y="583212"/>
                  <a:pt x="1439334" y="564445"/>
                </a:cubicBezTo>
                <a:lnTo>
                  <a:pt x="1473201" y="553156"/>
                </a:lnTo>
                <a:lnTo>
                  <a:pt x="1507067" y="541867"/>
                </a:lnTo>
                <a:cubicBezTo>
                  <a:pt x="1522119" y="530578"/>
                  <a:pt x="1535394" y="516414"/>
                  <a:pt x="1552223" y="508000"/>
                </a:cubicBezTo>
                <a:cubicBezTo>
                  <a:pt x="1573509" y="497357"/>
                  <a:pt x="1597859" y="494262"/>
                  <a:pt x="1619956" y="485423"/>
                </a:cubicBezTo>
                <a:cubicBezTo>
                  <a:pt x="1635581" y="479173"/>
                  <a:pt x="1649487" y="469095"/>
                  <a:pt x="1665112" y="462845"/>
                </a:cubicBezTo>
                <a:cubicBezTo>
                  <a:pt x="1687209" y="454006"/>
                  <a:pt x="1710267" y="447793"/>
                  <a:pt x="1732845" y="440267"/>
                </a:cubicBezTo>
                <a:cubicBezTo>
                  <a:pt x="1755423" y="432741"/>
                  <a:pt x="1780776" y="430890"/>
                  <a:pt x="1800578" y="417689"/>
                </a:cubicBezTo>
                <a:cubicBezTo>
                  <a:pt x="1811867" y="410163"/>
                  <a:pt x="1821741" y="399875"/>
                  <a:pt x="1834445" y="395111"/>
                </a:cubicBezTo>
                <a:cubicBezTo>
                  <a:pt x="1852411" y="388374"/>
                  <a:pt x="1872159" y="387985"/>
                  <a:pt x="1890889" y="383823"/>
                </a:cubicBezTo>
                <a:cubicBezTo>
                  <a:pt x="1906035" y="380457"/>
                  <a:pt x="1921127" y="376796"/>
                  <a:pt x="1936045" y="372534"/>
                </a:cubicBezTo>
                <a:cubicBezTo>
                  <a:pt x="1947487" y="369265"/>
                  <a:pt x="1958432" y="364376"/>
                  <a:pt x="1969912" y="361245"/>
                </a:cubicBezTo>
                <a:cubicBezTo>
                  <a:pt x="1999849" y="353080"/>
                  <a:pt x="2030785" y="348480"/>
                  <a:pt x="2060223" y="338667"/>
                </a:cubicBezTo>
                <a:cubicBezTo>
                  <a:pt x="2071512" y="334904"/>
                  <a:pt x="2082257" y="328646"/>
                  <a:pt x="2094089" y="327378"/>
                </a:cubicBezTo>
                <a:cubicBezTo>
                  <a:pt x="2187927" y="317324"/>
                  <a:pt x="2282308" y="313156"/>
                  <a:pt x="2376312" y="304800"/>
                </a:cubicBezTo>
                <a:cubicBezTo>
                  <a:pt x="2766968" y="270075"/>
                  <a:pt x="2458717" y="284162"/>
                  <a:pt x="2974623" y="270934"/>
                </a:cubicBezTo>
                <a:lnTo>
                  <a:pt x="3482623" y="259645"/>
                </a:lnTo>
                <a:lnTo>
                  <a:pt x="3798712" y="214489"/>
                </a:lnTo>
                <a:lnTo>
                  <a:pt x="3877734" y="203200"/>
                </a:lnTo>
                <a:lnTo>
                  <a:pt x="3968045" y="191911"/>
                </a:lnTo>
                <a:cubicBezTo>
                  <a:pt x="3983097" y="184385"/>
                  <a:pt x="3997386" y="175085"/>
                  <a:pt x="4013201" y="169334"/>
                </a:cubicBezTo>
                <a:cubicBezTo>
                  <a:pt x="4044901" y="157807"/>
                  <a:pt x="4091759" y="149199"/>
                  <a:pt x="4126089" y="135467"/>
                </a:cubicBezTo>
                <a:cubicBezTo>
                  <a:pt x="4152697" y="124824"/>
                  <a:pt x="4177557" y="109473"/>
                  <a:pt x="4205112" y="101600"/>
                </a:cubicBezTo>
                <a:cubicBezTo>
                  <a:pt x="4230696" y="94290"/>
                  <a:pt x="4257672" y="93096"/>
                  <a:pt x="4284134" y="90311"/>
                </a:cubicBezTo>
                <a:cubicBezTo>
                  <a:pt x="4540607" y="63315"/>
                  <a:pt x="4319258" y="93358"/>
                  <a:pt x="4498623" y="67734"/>
                </a:cubicBezTo>
                <a:cubicBezTo>
                  <a:pt x="4543778" y="71497"/>
                  <a:pt x="4589127" y="73403"/>
                  <a:pt x="4634089" y="79023"/>
                </a:cubicBezTo>
                <a:cubicBezTo>
                  <a:pt x="4649484" y="80947"/>
                  <a:pt x="4663730" y="90311"/>
                  <a:pt x="4679245" y="90311"/>
                </a:cubicBezTo>
                <a:cubicBezTo>
                  <a:pt x="4749008" y="90311"/>
                  <a:pt x="4925654" y="74481"/>
                  <a:pt x="5006623" y="67734"/>
                </a:cubicBezTo>
                <a:cubicBezTo>
                  <a:pt x="5069731" y="51957"/>
                  <a:pt x="5049901" y="55269"/>
                  <a:pt x="5130801" y="45156"/>
                </a:cubicBezTo>
                <a:cubicBezTo>
                  <a:pt x="5458170" y="4235"/>
                  <a:pt x="5344892" y="21592"/>
                  <a:pt x="5830712" y="0"/>
                </a:cubicBezTo>
                <a:cubicBezTo>
                  <a:pt x="5939731" y="327058"/>
                  <a:pt x="5826291" y="22578"/>
                  <a:pt x="6767689" y="22578"/>
                </a:cubicBezTo>
                <a:cubicBezTo>
                  <a:pt x="6809252" y="22578"/>
                  <a:pt x="6850474" y="30104"/>
                  <a:pt x="6891867" y="33867"/>
                </a:cubicBezTo>
                <a:cubicBezTo>
                  <a:pt x="6917280" y="110107"/>
                  <a:pt x="6887954" y="16260"/>
                  <a:pt x="6914445" y="135467"/>
                </a:cubicBezTo>
                <a:cubicBezTo>
                  <a:pt x="6917026" y="147083"/>
                  <a:pt x="6921971" y="158045"/>
                  <a:pt x="6925734" y="169334"/>
                </a:cubicBezTo>
                <a:cubicBezTo>
                  <a:pt x="6921971" y="308564"/>
                  <a:pt x="6921400" y="447916"/>
                  <a:pt x="6914445" y="587023"/>
                </a:cubicBezTo>
                <a:cubicBezTo>
                  <a:pt x="6913851" y="598907"/>
                  <a:pt x="6906425" y="609448"/>
                  <a:pt x="6903156" y="620889"/>
                </a:cubicBezTo>
                <a:cubicBezTo>
                  <a:pt x="6898894" y="635807"/>
                  <a:pt x="6895630" y="650993"/>
                  <a:pt x="6891867" y="666045"/>
                </a:cubicBezTo>
                <a:cubicBezTo>
                  <a:pt x="6888104" y="699912"/>
                  <a:pt x="6885082" y="733869"/>
                  <a:pt x="6880578" y="767645"/>
                </a:cubicBezTo>
                <a:cubicBezTo>
                  <a:pt x="6877553" y="790333"/>
                  <a:pt x="6871361" y="812583"/>
                  <a:pt x="6869289" y="835378"/>
                </a:cubicBezTo>
                <a:cubicBezTo>
                  <a:pt x="6823789" y="1335886"/>
                  <a:pt x="6865507" y="989817"/>
                  <a:pt x="6835423" y="1230489"/>
                </a:cubicBezTo>
                <a:cubicBezTo>
                  <a:pt x="6839186" y="1313274"/>
                  <a:pt x="6843262" y="1396046"/>
                  <a:pt x="6846712" y="1478845"/>
                </a:cubicBezTo>
                <a:cubicBezTo>
                  <a:pt x="6850788" y="1576669"/>
                  <a:pt x="6852415" y="1674606"/>
                  <a:pt x="6858001" y="1772356"/>
                </a:cubicBezTo>
                <a:cubicBezTo>
                  <a:pt x="6862352" y="1848508"/>
                  <a:pt x="6876950" y="1923549"/>
                  <a:pt x="6891867" y="1998134"/>
                </a:cubicBezTo>
                <a:cubicBezTo>
                  <a:pt x="6895630" y="2069630"/>
                  <a:pt x="6903156" y="2141028"/>
                  <a:pt x="6903156" y="2212623"/>
                </a:cubicBezTo>
                <a:cubicBezTo>
                  <a:pt x="6903156" y="2385760"/>
                  <a:pt x="6898652" y="2558907"/>
                  <a:pt x="6891867" y="2731911"/>
                </a:cubicBezTo>
                <a:cubicBezTo>
                  <a:pt x="6891115" y="2751084"/>
                  <a:pt x="6885232" y="2769741"/>
                  <a:pt x="6880578" y="2788356"/>
                </a:cubicBezTo>
                <a:cubicBezTo>
                  <a:pt x="6873905" y="2815048"/>
                  <a:pt x="6860557" y="2844303"/>
                  <a:pt x="6846712" y="2867378"/>
                </a:cubicBezTo>
                <a:cubicBezTo>
                  <a:pt x="6832751" y="2890646"/>
                  <a:pt x="6816608" y="2912533"/>
                  <a:pt x="6801556" y="2935111"/>
                </a:cubicBezTo>
                <a:cubicBezTo>
                  <a:pt x="6794030" y="2946400"/>
                  <a:pt x="6791849" y="2964687"/>
                  <a:pt x="6778978" y="2968978"/>
                </a:cubicBezTo>
                <a:cubicBezTo>
                  <a:pt x="6693852" y="2997354"/>
                  <a:pt x="6798783" y="2959076"/>
                  <a:pt x="6711245" y="3002845"/>
                </a:cubicBezTo>
                <a:cubicBezTo>
                  <a:pt x="6700602" y="3008167"/>
                  <a:pt x="6688021" y="3008812"/>
                  <a:pt x="6677378" y="3014134"/>
                </a:cubicBezTo>
                <a:cubicBezTo>
                  <a:pt x="6665243" y="3020201"/>
                  <a:pt x="6656215" y="3031947"/>
                  <a:pt x="6643512" y="3036711"/>
                </a:cubicBezTo>
                <a:cubicBezTo>
                  <a:pt x="6625546" y="3043448"/>
                  <a:pt x="6605882" y="3044237"/>
                  <a:pt x="6587067" y="3048000"/>
                </a:cubicBezTo>
                <a:cubicBezTo>
                  <a:pt x="6451600" y="3044237"/>
                  <a:pt x="6316017" y="3043478"/>
                  <a:pt x="6180667" y="3036711"/>
                </a:cubicBezTo>
                <a:cubicBezTo>
                  <a:pt x="6165172" y="3035936"/>
                  <a:pt x="6150231" y="3030329"/>
                  <a:pt x="6135512" y="3025423"/>
                </a:cubicBezTo>
                <a:cubicBezTo>
                  <a:pt x="6056742" y="2999167"/>
                  <a:pt x="6102756" y="3009772"/>
                  <a:pt x="6033912" y="2980267"/>
                </a:cubicBezTo>
                <a:cubicBezTo>
                  <a:pt x="6011239" y="2970550"/>
                  <a:pt x="5977803" y="2963417"/>
                  <a:pt x="5954889" y="2957689"/>
                </a:cubicBezTo>
                <a:cubicBezTo>
                  <a:pt x="5872380" y="2902681"/>
                  <a:pt x="5976125" y="2969824"/>
                  <a:pt x="5875867" y="2912534"/>
                </a:cubicBezTo>
                <a:cubicBezTo>
                  <a:pt x="5864087" y="2905803"/>
                  <a:pt x="5854471" y="2895301"/>
                  <a:pt x="5842001" y="2889956"/>
                </a:cubicBezTo>
                <a:cubicBezTo>
                  <a:pt x="5827740" y="2883844"/>
                  <a:pt x="5811897" y="2882430"/>
                  <a:pt x="5796845" y="2878667"/>
                </a:cubicBezTo>
                <a:cubicBezTo>
                  <a:pt x="5785556" y="2867378"/>
                  <a:pt x="5776262" y="2853656"/>
                  <a:pt x="5762978" y="2844800"/>
                </a:cubicBezTo>
                <a:cubicBezTo>
                  <a:pt x="5753077" y="2838199"/>
                  <a:pt x="5740254" y="2837689"/>
                  <a:pt x="5729112" y="2833511"/>
                </a:cubicBezTo>
                <a:cubicBezTo>
                  <a:pt x="5710138" y="2826396"/>
                  <a:pt x="5690792" y="2819996"/>
                  <a:pt x="5672667" y="2810934"/>
                </a:cubicBezTo>
                <a:cubicBezTo>
                  <a:pt x="5653042" y="2801121"/>
                  <a:pt x="5634829" y="2788696"/>
                  <a:pt x="5616223" y="2777067"/>
                </a:cubicBezTo>
                <a:cubicBezTo>
                  <a:pt x="5604718" y="2769876"/>
                  <a:pt x="5594754" y="2759999"/>
                  <a:pt x="5582356" y="2754489"/>
                </a:cubicBezTo>
                <a:cubicBezTo>
                  <a:pt x="5560608" y="2744823"/>
                  <a:pt x="5514623" y="2731911"/>
                  <a:pt x="5514623" y="2731911"/>
                </a:cubicBezTo>
                <a:cubicBezTo>
                  <a:pt x="5478255" y="2695544"/>
                  <a:pt x="5485128" y="2695278"/>
                  <a:pt x="5435601" y="2675467"/>
                </a:cubicBezTo>
                <a:cubicBezTo>
                  <a:pt x="5413504" y="2666628"/>
                  <a:pt x="5367867" y="2652889"/>
                  <a:pt x="5367867" y="2652889"/>
                </a:cubicBezTo>
                <a:cubicBezTo>
                  <a:pt x="5333852" y="2630212"/>
                  <a:pt x="5328953" y="2624923"/>
                  <a:pt x="5288845" y="2607734"/>
                </a:cubicBezTo>
                <a:cubicBezTo>
                  <a:pt x="5266171" y="2598017"/>
                  <a:pt x="5232738" y="2590885"/>
                  <a:pt x="5209823" y="2585156"/>
                </a:cubicBezTo>
                <a:cubicBezTo>
                  <a:pt x="5198534" y="2577630"/>
                  <a:pt x="5188427" y="2567923"/>
                  <a:pt x="5175956" y="2562578"/>
                </a:cubicBezTo>
                <a:cubicBezTo>
                  <a:pt x="5131781" y="2543646"/>
                  <a:pt x="5108599" y="2559065"/>
                  <a:pt x="5063067" y="2528711"/>
                </a:cubicBezTo>
                <a:cubicBezTo>
                  <a:pt x="5051778" y="2521185"/>
                  <a:pt x="5041599" y="2511644"/>
                  <a:pt x="5029201" y="2506134"/>
                </a:cubicBezTo>
                <a:cubicBezTo>
                  <a:pt x="4976337" y="2482639"/>
                  <a:pt x="4958141" y="2484071"/>
                  <a:pt x="4905023" y="2472267"/>
                </a:cubicBezTo>
                <a:cubicBezTo>
                  <a:pt x="4889877" y="2468901"/>
                  <a:pt x="4874785" y="2465240"/>
                  <a:pt x="4859867" y="2460978"/>
                </a:cubicBezTo>
                <a:cubicBezTo>
                  <a:pt x="4822460" y="2450290"/>
                  <a:pt x="4814028" y="2441269"/>
                  <a:pt x="4769556" y="2438400"/>
                </a:cubicBezTo>
                <a:cubicBezTo>
                  <a:pt x="4671850" y="2432096"/>
                  <a:pt x="4573882" y="2430874"/>
                  <a:pt x="4476045" y="2427111"/>
                </a:cubicBezTo>
                <a:cubicBezTo>
                  <a:pt x="4449704" y="2423348"/>
                  <a:pt x="4423114" y="2421041"/>
                  <a:pt x="4397023" y="2415823"/>
                </a:cubicBezTo>
                <a:cubicBezTo>
                  <a:pt x="4385354" y="2413489"/>
                  <a:pt x="4374751" y="2407210"/>
                  <a:pt x="4363156" y="2404534"/>
                </a:cubicBezTo>
                <a:cubicBezTo>
                  <a:pt x="4325764" y="2395905"/>
                  <a:pt x="4288346" y="2386716"/>
                  <a:pt x="4250267" y="2381956"/>
                </a:cubicBezTo>
                <a:cubicBezTo>
                  <a:pt x="4197859" y="2375405"/>
                  <a:pt x="4144801" y="2375674"/>
                  <a:pt x="4092223" y="2370667"/>
                </a:cubicBezTo>
                <a:cubicBezTo>
                  <a:pt x="4065735" y="2368144"/>
                  <a:pt x="4039717" y="2361588"/>
                  <a:pt x="4013201" y="2359378"/>
                </a:cubicBezTo>
                <a:cubicBezTo>
                  <a:pt x="3949341" y="2354056"/>
                  <a:pt x="3885260" y="2351852"/>
                  <a:pt x="3821289" y="2348089"/>
                </a:cubicBezTo>
                <a:cubicBezTo>
                  <a:pt x="3759696" y="2327557"/>
                  <a:pt x="3804758" y="2340335"/>
                  <a:pt x="3708401" y="2325511"/>
                </a:cubicBezTo>
                <a:cubicBezTo>
                  <a:pt x="3685778" y="2322031"/>
                  <a:pt x="3663290" y="2317703"/>
                  <a:pt x="3640667" y="2314223"/>
                </a:cubicBezTo>
                <a:cubicBezTo>
                  <a:pt x="3614368" y="2310177"/>
                  <a:pt x="3587824" y="2307694"/>
                  <a:pt x="3561645" y="2302934"/>
                </a:cubicBezTo>
                <a:cubicBezTo>
                  <a:pt x="3546380" y="2300159"/>
                  <a:pt x="3531909" y="2293358"/>
                  <a:pt x="3516489" y="2291645"/>
                </a:cubicBezTo>
                <a:cubicBezTo>
                  <a:pt x="3463996" y="2285812"/>
                  <a:pt x="3411126" y="2284119"/>
                  <a:pt x="3358445" y="2280356"/>
                </a:cubicBezTo>
                <a:cubicBezTo>
                  <a:pt x="3339630" y="2276593"/>
                  <a:pt x="3320697" y="2273381"/>
                  <a:pt x="3302001" y="2269067"/>
                </a:cubicBezTo>
                <a:cubicBezTo>
                  <a:pt x="3272896" y="2262351"/>
                  <a:pt x="3192760" y="2239889"/>
                  <a:pt x="3155245" y="2235200"/>
                </a:cubicBezTo>
                <a:cubicBezTo>
                  <a:pt x="3114003" y="2230045"/>
                  <a:pt x="3072460" y="2227674"/>
                  <a:pt x="3031067" y="2223911"/>
                </a:cubicBezTo>
                <a:cubicBezTo>
                  <a:pt x="2989674" y="2208859"/>
                  <a:pt x="2948889" y="2192019"/>
                  <a:pt x="2906889" y="2178756"/>
                </a:cubicBezTo>
                <a:cubicBezTo>
                  <a:pt x="2877299" y="2169412"/>
                  <a:pt x="2846682" y="2163704"/>
                  <a:pt x="2816578" y="2156178"/>
                </a:cubicBezTo>
                <a:lnTo>
                  <a:pt x="2771423" y="2144889"/>
                </a:lnTo>
                <a:cubicBezTo>
                  <a:pt x="2711737" y="2105098"/>
                  <a:pt x="2750719" y="2125602"/>
                  <a:pt x="2647245" y="2099734"/>
                </a:cubicBezTo>
                <a:lnTo>
                  <a:pt x="2602089" y="2088445"/>
                </a:lnTo>
                <a:cubicBezTo>
                  <a:pt x="2476373" y="2025586"/>
                  <a:pt x="2634740" y="2100689"/>
                  <a:pt x="2511778" y="2054578"/>
                </a:cubicBezTo>
                <a:cubicBezTo>
                  <a:pt x="2496021" y="2048669"/>
                  <a:pt x="2482091" y="2038629"/>
                  <a:pt x="2466623" y="2032000"/>
                </a:cubicBezTo>
                <a:cubicBezTo>
                  <a:pt x="2443948" y="2022282"/>
                  <a:pt x="2410518" y="2015152"/>
                  <a:pt x="2387601" y="2009423"/>
                </a:cubicBezTo>
                <a:cubicBezTo>
                  <a:pt x="2372549" y="2001897"/>
                  <a:pt x="2358410" y="1992167"/>
                  <a:pt x="2342445" y="1986845"/>
                </a:cubicBezTo>
                <a:cubicBezTo>
                  <a:pt x="2311415" y="1976501"/>
                  <a:pt x="2217819" y="1967033"/>
                  <a:pt x="2195689" y="1964267"/>
                </a:cubicBezTo>
                <a:lnTo>
                  <a:pt x="2105378" y="1919111"/>
                </a:lnTo>
                <a:cubicBezTo>
                  <a:pt x="2090326" y="1911585"/>
                  <a:pt x="2074933" y="1904707"/>
                  <a:pt x="2060223" y="1896534"/>
                </a:cubicBezTo>
                <a:cubicBezTo>
                  <a:pt x="2026356" y="1877719"/>
                  <a:pt x="1993730" y="1856473"/>
                  <a:pt x="1958623" y="1840089"/>
                </a:cubicBezTo>
                <a:cubicBezTo>
                  <a:pt x="1937056" y="1830025"/>
                  <a:pt x="1913467" y="1825037"/>
                  <a:pt x="1890889" y="1817511"/>
                </a:cubicBezTo>
                <a:lnTo>
                  <a:pt x="1857023" y="1806223"/>
                </a:lnTo>
                <a:cubicBezTo>
                  <a:pt x="1845734" y="1802460"/>
                  <a:pt x="1834936" y="1796617"/>
                  <a:pt x="1823156" y="1794934"/>
                </a:cubicBezTo>
                <a:lnTo>
                  <a:pt x="1744134" y="1783645"/>
                </a:lnTo>
                <a:cubicBezTo>
                  <a:pt x="1732845" y="1779882"/>
                  <a:pt x="1721204" y="1777044"/>
                  <a:pt x="1710267" y="1772356"/>
                </a:cubicBezTo>
                <a:cubicBezTo>
                  <a:pt x="1694799" y="1765727"/>
                  <a:pt x="1681347" y="1754206"/>
                  <a:pt x="1665112" y="1749778"/>
                </a:cubicBezTo>
                <a:cubicBezTo>
                  <a:pt x="1639441" y="1742777"/>
                  <a:pt x="1612430" y="1742252"/>
                  <a:pt x="1586089" y="1738489"/>
                </a:cubicBezTo>
                <a:cubicBezTo>
                  <a:pt x="1571037" y="1730963"/>
                  <a:pt x="1557533" y="1718678"/>
                  <a:pt x="1540934" y="1715911"/>
                </a:cubicBezTo>
                <a:cubicBezTo>
                  <a:pt x="1466328" y="1703477"/>
                  <a:pt x="1315156" y="1693334"/>
                  <a:pt x="1315156" y="1693334"/>
                </a:cubicBezTo>
                <a:cubicBezTo>
                  <a:pt x="1292578" y="1685808"/>
                  <a:pt x="1270898" y="1674669"/>
                  <a:pt x="1247423" y="1670756"/>
                </a:cubicBezTo>
                <a:cubicBezTo>
                  <a:pt x="1083112" y="1643371"/>
                  <a:pt x="1202562" y="1660347"/>
                  <a:pt x="886178" y="1648178"/>
                </a:cubicBezTo>
                <a:cubicBezTo>
                  <a:pt x="803393" y="1640652"/>
                  <a:pt x="716684" y="1651886"/>
                  <a:pt x="637823" y="1625600"/>
                </a:cubicBezTo>
                <a:cubicBezTo>
                  <a:pt x="615245" y="1618074"/>
                  <a:pt x="593564" y="1606936"/>
                  <a:pt x="570089" y="1603023"/>
                </a:cubicBezTo>
                <a:cubicBezTo>
                  <a:pt x="547960" y="1599335"/>
                  <a:pt x="470706" y="1587207"/>
                  <a:pt x="445912" y="1580445"/>
                </a:cubicBezTo>
                <a:cubicBezTo>
                  <a:pt x="422727" y="1574122"/>
                  <a:pt x="345975" y="1547410"/>
                  <a:pt x="321734" y="1535289"/>
                </a:cubicBezTo>
                <a:cubicBezTo>
                  <a:pt x="309599" y="1529221"/>
                  <a:pt x="298840" y="1520691"/>
                  <a:pt x="287867" y="1512711"/>
                </a:cubicBezTo>
                <a:cubicBezTo>
                  <a:pt x="257435" y="1490578"/>
                  <a:pt x="218429" y="1476288"/>
                  <a:pt x="197556" y="1444978"/>
                </a:cubicBezTo>
                <a:cubicBezTo>
                  <a:pt x="190030" y="1433689"/>
                  <a:pt x="184572" y="1420705"/>
                  <a:pt x="174978" y="1411111"/>
                </a:cubicBezTo>
                <a:cubicBezTo>
                  <a:pt x="160977" y="1397110"/>
                  <a:pt x="115185" y="1367486"/>
                  <a:pt x="95956" y="1354667"/>
                </a:cubicBezTo>
                <a:cubicBezTo>
                  <a:pt x="48381" y="1211943"/>
                  <a:pt x="127747" y="1440139"/>
                  <a:pt x="62089" y="1286934"/>
                </a:cubicBezTo>
                <a:cubicBezTo>
                  <a:pt x="55977" y="1272673"/>
                  <a:pt x="55063" y="1256696"/>
                  <a:pt x="50801" y="1241778"/>
                </a:cubicBezTo>
                <a:cubicBezTo>
                  <a:pt x="47532" y="1230336"/>
                  <a:pt x="39884" y="1219805"/>
                  <a:pt x="39512" y="1207911"/>
                </a:cubicBezTo>
                <a:cubicBezTo>
                  <a:pt x="36103" y="1098839"/>
                  <a:pt x="0" y="929452"/>
                  <a:pt x="84667" y="86924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1" name="Пятно 2 190"/>
          <p:cNvSpPr>
            <a:spLocks noChangeArrowheads="1"/>
          </p:cNvSpPr>
          <p:nvPr/>
        </p:nvSpPr>
        <p:spPr bwMode="auto">
          <a:xfrm>
            <a:off x="857250" y="2857500"/>
            <a:ext cx="928688" cy="1000125"/>
          </a:xfrm>
          <a:prstGeom prst="irregularSeal2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2415" name="Прямоугольник 191"/>
          <p:cNvSpPr>
            <a:spLocks noChangeArrowheads="1"/>
          </p:cNvSpPr>
          <p:nvPr/>
        </p:nvSpPr>
        <p:spPr bwMode="auto">
          <a:xfrm>
            <a:off x="55721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2416" name="Прямоугольник 192"/>
          <p:cNvSpPr>
            <a:spLocks noChangeArrowheads="1"/>
          </p:cNvSpPr>
          <p:nvPr/>
        </p:nvSpPr>
        <p:spPr bwMode="auto">
          <a:xfrm>
            <a:off x="585787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2417" name="Прямоугольник 193"/>
          <p:cNvSpPr>
            <a:spLocks noChangeArrowheads="1"/>
          </p:cNvSpPr>
          <p:nvPr/>
        </p:nvSpPr>
        <p:spPr bwMode="auto">
          <a:xfrm>
            <a:off x="61436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2418" name="Прямоугольник 194"/>
          <p:cNvSpPr>
            <a:spLocks noChangeArrowheads="1"/>
          </p:cNvSpPr>
          <p:nvPr/>
        </p:nvSpPr>
        <p:spPr bwMode="auto">
          <a:xfrm>
            <a:off x="571500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2419" name="Прямоугольник 195"/>
          <p:cNvSpPr>
            <a:spLocks noChangeArrowheads="1"/>
          </p:cNvSpPr>
          <p:nvPr/>
        </p:nvSpPr>
        <p:spPr bwMode="auto">
          <a:xfrm>
            <a:off x="600075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2420" name="TextBox 196"/>
          <p:cNvSpPr txBox="1">
            <a:spLocks noChangeArrowheads="1"/>
          </p:cNvSpPr>
          <p:nvPr/>
        </p:nvSpPr>
        <p:spPr bwMode="auto">
          <a:xfrm>
            <a:off x="4214813" y="4857750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Н.П. Маркино</a:t>
            </a:r>
          </a:p>
        </p:txBody>
      </p:sp>
      <p:sp>
        <p:nvSpPr>
          <p:cNvPr id="30" name="TextBox 29"/>
          <p:cNvSpPr txBox="1"/>
          <p:nvPr/>
        </p:nvSpPr>
        <p:spPr>
          <a:xfrm rot="16200000">
            <a:off x="764857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709613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450532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</a:t>
            </a:r>
            <a:endParaRPr lang="ru-RU" sz="12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58E6007-A95F-4471-8226-12089B04F058}" type="slidenum">
              <a:rPr lang="ru-RU" b="0">
                <a:solidFill>
                  <a:schemeClr val="tx1"/>
                </a:solidFill>
              </a:rPr>
              <a:pPr algn="r"/>
              <a:t>13</a:t>
            </a:fld>
            <a:endParaRPr lang="ru-RU" b="0">
              <a:solidFill>
                <a:schemeClr val="tx1"/>
              </a:solidFill>
            </a:endParaRPr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ОБЪЕКТ  ЭКОНОМИКИ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643063"/>
            <a:ext cx="8715436" cy="4452937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  <a:defRPr/>
            </a:pPr>
            <a:r>
              <a:rPr lang="ru-RU" dirty="0" smtClean="0"/>
              <a:t>            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Объект экономики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–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это самостоятельный хозяйствующий субъект (предприятие, организация), созданный в порядке, установленном законодательством РФ  для </a:t>
            </a:r>
            <a:r>
              <a:rPr lang="ru-RU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произодства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продукции, выполнения работ и оказания услуг в целях удовлетворения общественных потребностей и получения прибыли.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107157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ОБЪЕКТ ЭКОНОМИКИ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(ВАРИАНТ)</a:t>
            </a:r>
            <a:endParaRPr lang="ru-RU" altLang="ru-RU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03427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pic>
        <p:nvPicPr>
          <p:cNvPr id="103428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8563" y="0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TextBox 38"/>
          <p:cNvSpPr txBox="1">
            <a:spLocks noChangeArrowheads="1"/>
          </p:cNvSpPr>
          <p:nvPr/>
        </p:nvSpPr>
        <p:spPr bwMode="auto">
          <a:xfrm>
            <a:off x="8286750" y="5929313"/>
            <a:ext cx="571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1200" b="1">
                <a:solidFill>
                  <a:srgbClr val="009900"/>
                </a:solidFill>
              </a:rPr>
              <a:t>L</a:t>
            </a:r>
            <a:r>
              <a:rPr lang="ru-RU" altLang="ru-RU" sz="1200" b="1">
                <a:solidFill>
                  <a:srgbClr val="009900"/>
                </a:solidFill>
              </a:rPr>
              <a:t>, км</a:t>
            </a:r>
          </a:p>
        </p:txBody>
      </p:sp>
      <p:grpSp>
        <p:nvGrpSpPr>
          <p:cNvPr id="2" name="Группа 55"/>
          <p:cNvGrpSpPr>
            <a:grpSpLocks/>
          </p:cNvGrpSpPr>
          <p:nvPr/>
        </p:nvGrpSpPr>
        <p:grpSpPr bwMode="auto">
          <a:xfrm>
            <a:off x="8215313" y="642938"/>
            <a:ext cx="642937" cy="5214937"/>
            <a:chOff x="8215338" y="642918"/>
            <a:chExt cx="642942" cy="5214974"/>
          </a:xfrm>
        </p:grpSpPr>
        <p:cxnSp>
          <p:nvCxnSpPr>
            <p:cNvPr id="103508" name="Прямая соединительная линия 26"/>
            <p:cNvCxnSpPr>
              <a:cxnSpLocks noChangeShapeType="1"/>
            </p:cNvCxnSpPr>
            <p:nvPr/>
          </p:nvCxnSpPr>
          <p:spPr bwMode="auto">
            <a:xfrm rot="5400000">
              <a:off x="6036479" y="3393281"/>
              <a:ext cx="4929222" cy="0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</p:spPr>
        </p:cxnSp>
        <p:grpSp>
          <p:nvGrpSpPr>
            <p:cNvPr id="3" name="Группа 54"/>
            <p:cNvGrpSpPr>
              <a:grpSpLocks/>
            </p:cNvGrpSpPr>
            <p:nvPr/>
          </p:nvGrpSpPr>
          <p:grpSpPr bwMode="auto">
            <a:xfrm>
              <a:off x="8215338" y="642918"/>
              <a:ext cx="642942" cy="4920469"/>
              <a:chOff x="8215338" y="642918"/>
              <a:chExt cx="642942" cy="4920469"/>
            </a:xfrm>
          </p:grpSpPr>
          <p:sp>
            <p:nvSpPr>
              <p:cNvPr id="103510" name="TextBox 39"/>
              <p:cNvSpPr txBox="1">
                <a:spLocks noChangeArrowheads="1"/>
              </p:cNvSpPr>
              <p:nvPr/>
            </p:nvSpPr>
            <p:spPr bwMode="auto">
              <a:xfrm>
                <a:off x="8572528" y="5286388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1" name="TextBox 40"/>
              <p:cNvSpPr txBox="1">
                <a:spLocks noChangeArrowheads="1"/>
              </p:cNvSpPr>
              <p:nvPr/>
            </p:nvSpPr>
            <p:spPr bwMode="auto">
              <a:xfrm>
                <a:off x="8572528" y="4509323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3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2" name="TextBox 41"/>
              <p:cNvSpPr txBox="1">
                <a:spLocks noChangeArrowheads="1"/>
              </p:cNvSpPr>
              <p:nvPr/>
            </p:nvSpPr>
            <p:spPr bwMode="auto">
              <a:xfrm>
                <a:off x="8572528" y="4143380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4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3" name="TextBox 42"/>
              <p:cNvSpPr txBox="1">
                <a:spLocks noChangeArrowheads="1"/>
              </p:cNvSpPr>
              <p:nvPr/>
            </p:nvSpPr>
            <p:spPr bwMode="auto">
              <a:xfrm>
                <a:off x="8572528" y="4929198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2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4" name="TextBox 43"/>
              <p:cNvSpPr txBox="1">
                <a:spLocks noChangeArrowheads="1"/>
              </p:cNvSpPr>
              <p:nvPr/>
            </p:nvSpPr>
            <p:spPr bwMode="auto">
              <a:xfrm>
                <a:off x="8572528" y="335756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6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5" name="TextBox 44"/>
              <p:cNvSpPr txBox="1">
                <a:spLocks noChangeArrowheads="1"/>
              </p:cNvSpPr>
              <p:nvPr/>
            </p:nvSpPr>
            <p:spPr bwMode="auto">
              <a:xfrm>
                <a:off x="8572528" y="300037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7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6" name="TextBox 45"/>
              <p:cNvSpPr txBox="1">
                <a:spLocks noChangeArrowheads="1"/>
              </p:cNvSpPr>
              <p:nvPr/>
            </p:nvSpPr>
            <p:spPr bwMode="auto">
              <a:xfrm>
                <a:off x="8572528" y="3714752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5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7" name="TextBox 46"/>
              <p:cNvSpPr txBox="1">
                <a:spLocks noChangeArrowheads="1"/>
              </p:cNvSpPr>
              <p:nvPr/>
            </p:nvSpPr>
            <p:spPr bwMode="auto">
              <a:xfrm>
                <a:off x="8572528" y="2214554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9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8" name="TextBox 47"/>
              <p:cNvSpPr txBox="1">
                <a:spLocks noChangeArrowheads="1"/>
              </p:cNvSpPr>
              <p:nvPr/>
            </p:nvSpPr>
            <p:spPr bwMode="auto">
              <a:xfrm>
                <a:off x="8572528" y="2571744"/>
                <a:ext cx="21431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8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19" name="TextBox 49"/>
              <p:cNvSpPr txBox="1">
                <a:spLocks noChangeArrowheads="1"/>
              </p:cNvSpPr>
              <p:nvPr/>
            </p:nvSpPr>
            <p:spPr bwMode="auto">
              <a:xfrm>
                <a:off x="8501090" y="1785926"/>
                <a:ext cx="35719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10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20" name="TextBox 50"/>
              <p:cNvSpPr txBox="1">
                <a:spLocks noChangeArrowheads="1"/>
              </p:cNvSpPr>
              <p:nvPr/>
            </p:nvSpPr>
            <p:spPr bwMode="auto">
              <a:xfrm>
                <a:off x="8501090" y="1428736"/>
                <a:ext cx="35719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11</a:t>
                </a:r>
                <a:endParaRPr lang="ru-RU" altLang="ru-RU" sz="12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03521" name="TextBox 51"/>
              <p:cNvSpPr txBox="1">
                <a:spLocks noChangeArrowheads="1"/>
              </p:cNvSpPr>
              <p:nvPr/>
            </p:nvSpPr>
            <p:spPr bwMode="auto">
              <a:xfrm>
                <a:off x="8215338" y="642918"/>
                <a:ext cx="57150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ru-RU" sz="1200" b="1">
                    <a:solidFill>
                      <a:srgbClr val="FF0000"/>
                    </a:solidFill>
                  </a:rPr>
                  <a:t>t</a:t>
                </a:r>
                <a:r>
                  <a:rPr lang="ru-RU" altLang="ru-RU" sz="1200" b="1">
                    <a:solidFill>
                      <a:srgbClr val="FF0000"/>
                    </a:solidFill>
                  </a:rPr>
                  <a:t> час</a:t>
                </a:r>
              </a:p>
            </p:txBody>
          </p:sp>
        </p:grpSp>
      </p:grpSp>
      <p:cxnSp>
        <p:nvCxnSpPr>
          <p:cNvPr id="103431" name="Прямая соединительная линия 78"/>
          <p:cNvCxnSpPr>
            <a:cxnSpLocks noChangeShapeType="1"/>
          </p:cNvCxnSpPr>
          <p:nvPr/>
        </p:nvCxnSpPr>
        <p:spPr bwMode="auto">
          <a:xfrm>
            <a:off x="1285875" y="5857875"/>
            <a:ext cx="6929438" cy="0"/>
          </a:xfrm>
          <a:prstGeom prst="line">
            <a:avLst/>
          </a:prstGeom>
          <a:noFill/>
          <a:ln w="25400" algn="ctr">
            <a:solidFill>
              <a:srgbClr val="009900"/>
            </a:solidFill>
            <a:round/>
            <a:headEnd/>
            <a:tailEnd/>
          </a:ln>
        </p:spPr>
      </p:cxnSp>
      <p:cxnSp>
        <p:nvCxnSpPr>
          <p:cNvPr id="103432" name="Прямая соединительная линия 87"/>
          <p:cNvCxnSpPr>
            <a:cxnSpLocks noChangeShapeType="1"/>
          </p:cNvCxnSpPr>
          <p:nvPr/>
        </p:nvCxnSpPr>
        <p:spPr bwMode="auto">
          <a:xfrm rot="10800000">
            <a:off x="1143000" y="2214563"/>
            <a:ext cx="142875" cy="0"/>
          </a:xfrm>
          <a:prstGeom prst="line">
            <a:avLst/>
          </a:prstGeom>
          <a:noFill/>
          <a:ln w="25400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113" name="Прямая соединительная линия 112"/>
          <p:cNvCxnSpPr/>
          <p:nvPr/>
        </p:nvCxnSpPr>
        <p:spPr bwMode="auto">
          <a:xfrm>
            <a:off x="785813" y="2000250"/>
            <a:ext cx="500062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</p:cxnSp>
      <p:grpSp>
        <p:nvGrpSpPr>
          <p:cNvPr id="4" name="Группа 133"/>
          <p:cNvGrpSpPr>
            <a:grpSpLocks/>
          </p:cNvGrpSpPr>
          <p:nvPr/>
        </p:nvGrpSpPr>
        <p:grpSpPr bwMode="auto">
          <a:xfrm>
            <a:off x="214313" y="1714500"/>
            <a:ext cx="8001000" cy="4286250"/>
            <a:chOff x="214282" y="1714488"/>
            <a:chExt cx="8001056" cy="4286280"/>
          </a:xfrm>
        </p:grpSpPr>
        <p:cxnSp>
          <p:nvCxnSpPr>
            <p:cNvPr id="91" name="Прямая соединительная линия 90"/>
            <p:cNvCxnSpPr/>
            <p:nvPr/>
          </p:nvCxnSpPr>
          <p:spPr bwMode="auto">
            <a:xfrm>
              <a:off x="1285851" y="3714752"/>
              <a:ext cx="6929487" cy="1785951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</p:cxnSp>
        <p:grpSp>
          <p:nvGrpSpPr>
            <p:cNvPr id="5" name="Группа 132"/>
            <p:cNvGrpSpPr>
              <a:grpSpLocks/>
            </p:cNvGrpSpPr>
            <p:nvPr/>
          </p:nvGrpSpPr>
          <p:grpSpPr bwMode="auto">
            <a:xfrm>
              <a:off x="214282" y="1714488"/>
              <a:ext cx="8001056" cy="4286280"/>
              <a:chOff x="214282" y="1714488"/>
              <a:chExt cx="8001056" cy="4286280"/>
            </a:xfrm>
          </p:grpSpPr>
          <p:cxnSp>
            <p:nvCxnSpPr>
              <p:cNvPr id="103469" name="Прямая соединительная линия 76"/>
              <p:cNvCxnSpPr>
                <a:cxnSpLocks noChangeShapeType="1"/>
              </p:cNvCxnSpPr>
              <p:nvPr/>
            </p:nvCxnSpPr>
            <p:spPr bwMode="auto">
              <a:xfrm>
                <a:off x="642910" y="3786190"/>
                <a:ext cx="7572428" cy="2000264"/>
              </a:xfrm>
              <a:prstGeom prst="line">
                <a:avLst/>
              </a:prstGeom>
              <a:noFill/>
              <a:ln w="25400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grpSp>
            <p:nvGrpSpPr>
              <p:cNvPr id="6" name="Группа 130"/>
              <p:cNvGrpSpPr>
                <a:grpSpLocks/>
              </p:cNvGrpSpPr>
              <p:nvPr/>
            </p:nvGrpSpPr>
            <p:grpSpPr bwMode="auto">
              <a:xfrm>
                <a:off x="214282" y="1714488"/>
                <a:ext cx="2286016" cy="4286280"/>
                <a:chOff x="214282" y="1714488"/>
                <a:chExt cx="2286016" cy="4286280"/>
              </a:xfrm>
            </p:grpSpPr>
            <p:grpSp>
              <p:nvGrpSpPr>
                <p:cNvPr id="7" name="Группа 127"/>
                <p:cNvGrpSpPr>
                  <a:grpSpLocks/>
                </p:cNvGrpSpPr>
                <p:nvPr/>
              </p:nvGrpSpPr>
              <p:grpSpPr bwMode="auto">
                <a:xfrm>
                  <a:off x="1000100" y="2214554"/>
                  <a:ext cx="285752" cy="1714512"/>
                  <a:chOff x="1000100" y="2214554"/>
                  <a:chExt cx="285752" cy="1714512"/>
                </a:xfrm>
              </p:grpSpPr>
              <p:cxnSp>
                <p:nvCxnSpPr>
                  <p:cNvPr id="103506" name="Прямая соединительная линия 83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50001" y="2964653"/>
                    <a:ext cx="1643074" cy="142876"/>
                  </a:xfrm>
                  <a:prstGeom prst="line">
                    <a:avLst/>
                  </a:prstGeom>
                  <a:noFill/>
                  <a:ln w="25400" algn="ctr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3507" name="Прямая соединительная линия 84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428596" y="3071810"/>
                    <a:ext cx="1714512" cy="0"/>
                  </a:xfrm>
                  <a:prstGeom prst="line">
                    <a:avLst/>
                  </a:prstGeom>
                  <a:noFill/>
                  <a:ln w="25400" algn="ctr">
                    <a:solidFill>
                      <a:schemeClr val="tx2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110" name="TextBox 109"/>
                <p:cNvSpPr txBox="1"/>
                <p:nvPr/>
              </p:nvSpPr>
              <p:spPr>
                <a:xfrm>
                  <a:off x="714347" y="1714488"/>
                  <a:ext cx="857256" cy="27622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" b="1" dirty="0">
                      <a:solidFill>
                        <a:schemeClr val="accent6"/>
                      </a:solidFill>
                    </a:rPr>
                    <a:t>122 НПУ</a:t>
                  </a:r>
                </a:p>
              </p:txBody>
            </p:sp>
            <p:grpSp>
              <p:nvGrpSpPr>
                <p:cNvPr id="8" name="Группа 129"/>
                <p:cNvGrpSpPr>
                  <a:grpSpLocks/>
                </p:cNvGrpSpPr>
                <p:nvPr/>
              </p:nvGrpSpPr>
              <p:grpSpPr bwMode="auto">
                <a:xfrm>
                  <a:off x="214282" y="2000240"/>
                  <a:ext cx="2286016" cy="4000528"/>
                  <a:chOff x="214282" y="2000240"/>
                  <a:chExt cx="2286016" cy="4000528"/>
                </a:xfrm>
              </p:grpSpPr>
              <p:grpSp>
                <p:nvGrpSpPr>
                  <p:cNvPr id="9" name="Группа 126"/>
                  <p:cNvGrpSpPr>
                    <a:grpSpLocks/>
                  </p:cNvGrpSpPr>
                  <p:nvPr/>
                </p:nvGrpSpPr>
                <p:grpSpPr bwMode="auto">
                  <a:xfrm>
                    <a:off x="714348" y="2285992"/>
                    <a:ext cx="1785950" cy="1644662"/>
                    <a:chOff x="714348" y="2285992"/>
                    <a:chExt cx="1785950" cy="1644662"/>
                  </a:xfrm>
                </p:grpSpPr>
                <p:sp>
                  <p:nvSpPr>
                    <p:cNvPr id="57" name="TextBox 56"/>
                    <p:cNvSpPr txBox="1"/>
                    <p:nvPr/>
                  </p:nvSpPr>
                  <p:spPr>
                    <a:xfrm rot="16200000">
                      <a:off x="423834" y="2862258"/>
                      <a:ext cx="857256" cy="276227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H = 42 </a:t>
                      </a:r>
                      <a:r>
                        <a:rPr lang="ru-RU" sz="1200" b="1" dirty="0">
                          <a:solidFill>
                            <a:schemeClr val="accent6"/>
                          </a:solidFill>
                        </a:rPr>
                        <a:t>м</a:t>
                      </a:r>
                    </a:p>
                  </p:txBody>
                </p:sp>
                <p:cxnSp>
                  <p:nvCxnSpPr>
                    <p:cNvPr id="62" name="Прямая со стрелкой 61"/>
                    <p:cNvCxnSpPr/>
                    <p:nvPr/>
                  </p:nvCxnSpPr>
                  <p:spPr bwMode="auto">
                    <a:xfrm rot="5400000">
                      <a:off x="143638" y="3071017"/>
                      <a:ext cx="1571636" cy="1587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arrow"/>
                      <a:tailEnd type="arrow"/>
                    </a:ln>
                    <a:effectLst/>
                    <a:extLst/>
                  </p:spPr>
                </p:cxnSp>
                <p:sp>
                  <p:nvSpPr>
                    <p:cNvPr id="94" name="TextBox 93"/>
                    <p:cNvSpPr txBox="1"/>
                    <p:nvPr/>
                  </p:nvSpPr>
                  <p:spPr>
                    <a:xfrm>
                      <a:off x="1643042" y="3500439"/>
                      <a:ext cx="857256" cy="276227"/>
                    </a:xfrm>
                    <a:prstGeom prst="rect">
                      <a:avLst/>
                    </a:prstGeom>
                    <a:noFill/>
                  </p:spPr>
                  <p:txBody>
                    <a:bodyPr>
                      <a:spAutoFit/>
                    </a:bodyPr>
                    <a:lstStyle/>
                    <a:p>
                      <a:pPr>
                        <a:defRPr/>
                      </a:pP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H </a:t>
                      </a:r>
                      <a:r>
                        <a:rPr lang="ru-RU" sz="1000" b="1" dirty="0">
                          <a:solidFill>
                            <a:schemeClr val="accent6"/>
                          </a:solidFill>
                        </a:rPr>
                        <a:t>в1</a:t>
                      </a:r>
                      <a:r>
                        <a:rPr lang="en-US" sz="1200" b="1" dirty="0">
                          <a:solidFill>
                            <a:schemeClr val="accent6"/>
                          </a:solidFill>
                        </a:rPr>
                        <a:t>=</a:t>
                      </a:r>
                      <a:r>
                        <a:rPr lang="ru-RU" sz="1200" b="1" dirty="0">
                          <a:solidFill>
                            <a:schemeClr val="accent6"/>
                          </a:solidFill>
                        </a:rPr>
                        <a:t>3,2м</a:t>
                      </a:r>
                    </a:p>
                  </p:txBody>
                </p:sp>
                <p:cxnSp>
                  <p:nvCxnSpPr>
                    <p:cNvPr id="96" name="Прямая соединительная линия 95"/>
                    <p:cNvCxnSpPr/>
                    <p:nvPr/>
                  </p:nvCxnSpPr>
                  <p:spPr bwMode="auto">
                    <a:xfrm>
                      <a:off x="1285852" y="3929067"/>
                      <a:ext cx="35719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cxnSp>
                  <p:nvCxnSpPr>
                    <p:cNvPr id="97" name="Прямая соединительная линия 96"/>
                    <p:cNvCxnSpPr/>
                    <p:nvPr/>
                  </p:nvCxnSpPr>
                  <p:spPr bwMode="auto">
                    <a:xfrm>
                      <a:off x="1285852" y="3714752"/>
                      <a:ext cx="357190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cxnSp>
                  <p:nvCxnSpPr>
                    <p:cNvPr id="98" name="Прямая со стрелкой 97"/>
                    <p:cNvCxnSpPr/>
                    <p:nvPr/>
                  </p:nvCxnSpPr>
                  <p:spPr bwMode="auto">
                    <a:xfrm rot="5400000">
                      <a:off x="1392215" y="3821115"/>
                      <a:ext cx="215902" cy="317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arrow"/>
                      <a:tailEnd type="arrow"/>
                    </a:ln>
                    <a:effectLst/>
                    <a:extLst/>
                  </p:spPr>
                </p:cxnSp>
              </p:grpSp>
              <p:grpSp>
                <p:nvGrpSpPr>
                  <p:cNvPr id="10" name="Группа 128"/>
                  <p:cNvGrpSpPr>
                    <a:grpSpLocks/>
                  </p:cNvGrpSpPr>
                  <p:nvPr/>
                </p:nvGrpSpPr>
                <p:grpSpPr bwMode="auto">
                  <a:xfrm>
                    <a:off x="214282" y="2000240"/>
                    <a:ext cx="928694" cy="4000528"/>
                    <a:chOff x="214282" y="2000240"/>
                    <a:chExt cx="928694" cy="4000528"/>
                  </a:xfrm>
                </p:grpSpPr>
                <p:cxnSp>
                  <p:nvCxnSpPr>
                    <p:cNvPr id="70" name="Прямая соединительная линия 69"/>
                    <p:cNvCxnSpPr/>
                    <p:nvPr/>
                  </p:nvCxnSpPr>
                  <p:spPr bwMode="auto">
                    <a:xfrm>
                      <a:off x="642910" y="2285992"/>
                      <a:ext cx="500065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/>
                  </p:spPr>
                </p:cxnSp>
                <p:grpSp>
                  <p:nvGrpSpPr>
                    <p:cNvPr id="11" name="Группа 1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4282" y="2000240"/>
                      <a:ext cx="572298" cy="4000528"/>
                      <a:chOff x="214282" y="2000240"/>
                      <a:chExt cx="572298" cy="4000528"/>
                    </a:xfrm>
                  </p:grpSpPr>
                  <p:cxnSp>
                    <p:nvCxnSpPr>
                      <p:cNvPr id="75" name="Прямая соединительная линия 74"/>
                      <p:cNvCxnSpPr/>
                      <p:nvPr/>
                    </p:nvCxnSpPr>
                    <p:spPr bwMode="auto">
                      <a:xfrm rot="5400000">
                        <a:off x="-1285917" y="3929067"/>
                        <a:ext cx="3857652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sp>
                    <p:nvSpPr>
                      <p:cNvPr id="100" name="TextBox 99"/>
                      <p:cNvSpPr txBox="1"/>
                      <p:nvPr/>
                    </p:nvSpPr>
                    <p:spPr>
                      <a:xfrm>
                        <a:off x="214282" y="5724541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30</a:t>
                        </a:r>
                      </a:p>
                    </p:txBody>
                  </p:sp>
                  <p:sp>
                    <p:nvSpPr>
                      <p:cNvPr id="101" name="TextBox 100"/>
                      <p:cNvSpPr txBox="1"/>
                      <p:nvPr/>
                    </p:nvSpPr>
                    <p:spPr>
                      <a:xfrm>
                        <a:off x="214282" y="5286388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40</a:t>
                        </a:r>
                      </a:p>
                    </p:txBody>
                  </p:sp>
                  <p:sp>
                    <p:nvSpPr>
                      <p:cNvPr id="102" name="TextBox 101"/>
                      <p:cNvSpPr txBox="1"/>
                      <p:nvPr/>
                    </p:nvSpPr>
                    <p:spPr>
                      <a:xfrm>
                        <a:off x="214282" y="4572008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60</a:t>
                        </a:r>
                      </a:p>
                    </p:txBody>
                  </p:sp>
                  <p:sp>
                    <p:nvSpPr>
                      <p:cNvPr id="103" name="TextBox 102"/>
                      <p:cNvSpPr txBox="1"/>
                      <p:nvPr/>
                    </p:nvSpPr>
                    <p:spPr>
                      <a:xfrm>
                        <a:off x="214282" y="4929199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50</a:t>
                        </a:r>
                      </a:p>
                    </p:txBody>
                  </p:sp>
                  <p:sp>
                    <p:nvSpPr>
                      <p:cNvPr id="104" name="TextBox 103"/>
                      <p:cNvSpPr txBox="1"/>
                      <p:nvPr/>
                    </p:nvSpPr>
                    <p:spPr>
                      <a:xfrm>
                        <a:off x="214282" y="3786191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80</a:t>
                        </a:r>
                      </a:p>
                    </p:txBody>
                  </p:sp>
                  <p:sp>
                    <p:nvSpPr>
                      <p:cNvPr id="105" name="TextBox 104"/>
                      <p:cNvSpPr txBox="1"/>
                      <p:nvPr/>
                    </p:nvSpPr>
                    <p:spPr>
                      <a:xfrm>
                        <a:off x="214282" y="4143380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70</a:t>
                        </a:r>
                      </a:p>
                    </p:txBody>
                  </p:sp>
                  <p:sp>
                    <p:nvSpPr>
                      <p:cNvPr id="106" name="TextBox 105"/>
                      <p:cNvSpPr txBox="1"/>
                      <p:nvPr/>
                    </p:nvSpPr>
                    <p:spPr>
                      <a:xfrm>
                        <a:off x="214282" y="3000372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100</a:t>
                        </a:r>
                      </a:p>
                    </p:txBody>
                  </p:sp>
                  <p:sp>
                    <p:nvSpPr>
                      <p:cNvPr id="107" name="TextBox 106"/>
                      <p:cNvSpPr txBox="1"/>
                      <p:nvPr/>
                    </p:nvSpPr>
                    <p:spPr>
                      <a:xfrm>
                        <a:off x="214282" y="3357563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90</a:t>
                        </a:r>
                      </a:p>
                    </p:txBody>
                  </p:sp>
                  <p:sp>
                    <p:nvSpPr>
                      <p:cNvPr id="108" name="TextBox 107"/>
                      <p:cNvSpPr txBox="1"/>
                      <p:nvPr/>
                    </p:nvSpPr>
                    <p:spPr>
                      <a:xfrm>
                        <a:off x="214282" y="2571744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110</a:t>
                        </a:r>
                      </a:p>
                    </p:txBody>
                  </p:sp>
                  <p:sp>
                    <p:nvSpPr>
                      <p:cNvPr id="109" name="TextBox 108"/>
                      <p:cNvSpPr txBox="1"/>
                      <p:nvPr/>
                    </p:nvSpPr>
                    <p:spPr>
                      <a:xfrm>
                        <a:off x="214282" y="2143116"/>
                        <a:ext cx="428628" cy="27622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defRPr/>
                        </a:pPr>
                        <a:r>
                          <a:rPr lang="ru-RU" sz="1200" b="1" dirty="0">
                            <a:solidFill>
                              <a:schemeClr val="accent6"/>
                            </a:solidFill>
                          </a:rPr>
                          <a:t>120</a:t>
                        </a:r>
                      </a:p>
                    </p:txBody>
                  </p:sp>
                  <p:cxnSp>
                    <p:nvCxnSpPr>
                      <p:cNvPr id="112" name="Прямая со стрелкой 111"/>
                      <p:cNvCxnSpPr/>
                      <p:nvPr/>
                    </p:nvCxnSpPr>
                    <p:spPr bwMode="auto">
                      <a:xfrm rot="5400000">
                        <a:off x="652435" y="2135179"/>
                        <a:ext cx="285752" cy="1905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arrow"/>
                      </a:ln>
                      <a:effectLst/>
                      <a:extLst/>
                    </p:spPr>
                  </p:cxnSp>
                  <p:cxnSp>
                    <p:nvCxnSpPr>
                      <p:cNvPr id="115" name="Прямая соединительная линия 114"/>
                      <p:cNvCxnSpPr/>
                      <p:nvPr/>
                    </p:nvCxnSpPr>
                    <p:spPr bwMode="auto">
                      <a:xfrm>
                        <a:off x="571471" y="2357431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7" name="Прямая соединительная линия 116"/>
                      <p:cNvCxnSpPr/>
                      <p:nvPr/>
                    </p:nvCxnSpPr>
                    <p:spPr bwMode="auto">
                      <a:xfrm>
                        <a:off x="571471" y="2714620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8" name="Прямая соединительная линия 117"/>
                      <p:cNvCxnSpPr/>
                      <p:nvPr/>
                    </p:nvCxnSpPr>
                    <p:spPr bwMode="auto">
                      <a:xfrm>
                        <a:off x="571471" y="3143248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19" name="Прямая соединительная линия 118"/>
                      <p:cNvCxnSpPr/>
                      <p:nvPr/>
                    </p:nvCxnSpPr>
                    <p:spPr bwMode="auto">
                      <a:xfrm>
                        <a:off x="571471" y="3500439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0" name="Прямая соединительная линия 119"/>
                      <p:cNvCxnSpPr/>
                      <p:nvPr/>
                    </p:nvCxnSpPr>
                    <p:spPr bwMode="auto">
                      <a:xfrm>
                        <a:off x="571471" y="3929067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1" name="Прямая соединительная линия 120"/>
                      <p:cNvCxnSpPr/>
                      <p:nvPr/>
                    </p:nvCxnSpPr>
                    <p:spPr bwMode="auto">
                      <a:xfrm>
                        <a:off x="571471" y="4286256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2" name="Прямая соединительная линия 121"/>
                      <p:cNvCxnSpPr/>
                      <p:nvPr/>
                    </p:nvCxnSpPr>
                    <p:spPr bwMode="auto">
                      <a:xfrm>
                        <a:off x="571471" y="4714884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3" name="Прямая соединительная линия 122"/>
                      <p:cNvCxnSpPr/>
                      <p:nvPr/>
                    </p:nvCxnSpPr>
                    <p:spPr bwMode="auto">
                      <a:xfrm>
                        <a:off x="571471" y="5072075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4" name="Прямая соединительная линия 123"/>
                      <p:cNvCxnSpPr/>
                      <p:nvPr/>
                    </p:nvCxnSpPr>
                    <p:spPr bwMode="auto">
                      <a:xfrm>
                        <a:off x="571471" y="5857892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  <p:cxnSp>
                    <p:nvCxnSpPr>
                      <p:cNvPr id="125" name="Прямая соединительная линия 124"/>
                      <p:cNvCxnSpPr/>
                      <p:nvPr/>
                    </p:nvCxnSpPr>
                    <p:spPr bwMode="auto">
                      <a:xfrm>
                        <a:off x="571471" y="5429264"/>
                        <a:ext cx="142876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254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/>
                    </p:spPr>
                  </p:cxnSp>
                </p:grpSp>
              </p:grpSp>
            </p:grpSp>
          </p:grpSp>
        </p:grpSp>
      </p:grpSp>
      <p:sp>
        <p:nvSpPr>
          <p:cNvPr id="103435" name="TextBox 134"/>
          <p:cNvSpPr txBox="1">
            <a:spLocks noChangeArrowheads="1"/>
          </p:cNvSpPr>
          <p:nvPr/>
        </p:nvSpPr>
        <p:spPr bwMode="auto">
          <a:xfrm>
            <a:off x="1143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0</a:t>
            </a:r>
          </a:p>
        </p:txBody>
      </p:sp>
      <p:sp>
        <p:nvSpPr>
          <p:cNvPr id="103436" name="TextBox 135"/>
          <p:cNvSpPr txBox="1">
            <a:spLocks noChangeArrowheads="1"/>
          </p:cNvSpPr>
          <p:nvPr/>
        </p:nvSpPr>
        <p:spPr bwMode="auto">
          <a:xfrm>
            <a:off x="1928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5</a:t>
            </a:r>
          </a:p>
        </p:txBody>
      </p:sp>
      <p:sp>
        <p:nvSpPr>
          <p:cNvPr id="103437" name="TextBox 136"/>
          <p:cNvSpPr txBox="1">
            <a:spLocks noChangeArrowheads="1"/>
          </p:cNvSpPr>
          <p:nvPr/>
        </p:nvSpPr>
        <p:spPr bwMode="auto">
          <a:xfrm>
            <a:off x="3429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15</a:t>
            </a:r>
          </a:p>
        </p:txBody>
      </p:sp>
      <p:sp>
        <p:nvSpPr>
          <p:cNvPr id="103438" name="TextBox 137"/>
          <p:cNvSpPr txBox="1">
            <a:spLocks noChangeArrowheads="1"/>
          </p:cNvSpPr>
          <p:nvPr/>
        </p:nvSpPr>
        <p:spPr bwMode="auto">
          <a:xfrm>
            <a:off x="2643188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10</a:t>
            </a:r>
          </a:p>
        </p:txBody>
      </p:sp>
      <p:sp>
        <p:nvSpPr>
          <p:cNvPr id="103439" name="TextBox 138"/>
          <p:cNvSpPr txBox="1">
            <a:spLocks noChangeArrowheads="1"/>
          </p:cNvSpPr>
          <p:nvPr/>
        </p:nvSpPr>
        <p:spPr bwMode="auto">
          <a:xfrm>
            <a:off x="5000625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25</a:t>
            </a:r>
          </a:p>
        </p:txBody>
      </p:sp>
      <p:sp>
        <p:nvSpPr>
          <p:cNvPr id="103440" name="TextBox 139"/>
          <p:cNvSpPr txBox="1">
            <a:spLocks noChangeArrowheads="1"/>
          </p:cNvSpPr>
          <p:nvPr/>
        </p:nvSpPr>
        <p:spPr bwMode="auto">
          <a:xfrm>
            <a:off x="4214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20</a:t>
            </a:r>
          </a:p>
        </p:txBody>
      </p:sp>
      <p:sp>
        <p:nvSpPr>
          <p:cNvPr id="103441" name="TextBox 140"/>
          <p:cNvSpPr txBox="1">
            <a:spLocks noChangeArrowheads="1"/>
          </p:cNvSpPr>
          <p:nvPr/>
        </p:nvSpPr>
        <p:spPr bwMode="auto">
          <a:xfrm>
            <a:off x="7286625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40</a:t>
            </a:r>
          </a:p>
        </p:txBody>
      </p:sp>
      <p:sp>
        <p:nvSpPr>
          <p:cNvPr id="103442" name="TextBox 141"/>
          <p:cNvSpPr txBox="1">
            <a:spLocks noChangeArrowheads="1"/>
          </p:cNvSpPr>
          <p:nvPr/>
        </p:nvSpPr>
        <p:spPr bwMode="auto">
          <a:xfrm>
            <a:off x="6500813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35</a:t>
            </a:r>
          </a:p>
        </p:txBody>
      </p:sp>
      <p:sp>
        <p:nvSpPr>
          <p:cNvPr id="103443" name="TextBox 142"/>
          <p:cNvSpPr txBox="1">
            <a:spLocks noChangeArrowheads="1"/>
          </p:cNvSpPr>
          <p:nvPr/>
        </p:nvSpPr>
        <p:spPr bwMode="auto">
          <a:xfrm>
            <a:off x="5786438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30</a:t>
            </a:r>
          </a:p>
        </p:txBody>
      </p:sp>
      <p:sp>
        <p:nvSpPr>
          <p:cNvPr id="103444" name="TextBox 143"/>
          <p:cNvSpPr txBox="1">
            <a:spLocks noChangeArrowheads="1"/>
          </p:cNvSpPr>
          <p:nvPr/>
        </p:nvSpPr>
        <p:spPr bwMode="auto">
          <a:xfrm>
            <a:off x="8001000" y="5857875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9900"/>
                </a:solidFill>
              </a:rPr>
              <a:t>45</a:t>
            </a:r>
          </a:p>
        </p:txBody>
      </p:sp>
      <p:sp>
        <p:nvSpPr>
          <p:cNvPr id="103445" name="Прямоугольник 144"/>
          <p:cNvSpPr>
            <a:spLocks noChangeArrowheads="1"/>
          </p:cNvSpPr>
          <p:nvPr/>
        </p:nvSpPr>
        <p:spPr bwMode="auto">
          <a:xfrm>
            <a:off x="557212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3446" name="Прямоугольник 145"/>
          <p:cNvSpPr>
            <a:spLocks noChangeArrowheads="1"/>
          </p:cNvSpPr>
          <p:nvPr/>
        </p:nvSpPr>
        <p:spPr bwMode="auto">
          <a:xfrm>
            <a:off x="585787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3447" name="Прямоугольник 146"/>
          <p:cNvSpPr>
            <a:spLocks noChangeArrowheads="1"/>
          </p:cNvSpPr>
          <p:nvPr/>
        </p:nvSpPr>
        <p:spPr bwMode="auto">
          <a:xfrm>
            <a:off x="6143625" y="614362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3448" name="Прямоугольник 147"/>
          <p:cNvSpPr>
            <a:spLocks noChangeArrowheads="1"/>
          </p:cNvSpPr>
          <p:nvPr/>
        </p:nvSpPr>
        <p:spPr bwMode="auto">
          <a:xfrm>
            <a:off x="5715000" y="65008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3449" name="Прямоугольник 148"/>
          <p:cNvSpPr>
            <a:spLocks noChangeArrowheads="1"/>
          </p:cNvSpPr>
          <p:nvPr/>
        </p:nvSpPr>
        <p:spPr bwMode="auto">
          <a:xfrm>
            <a:off x="6000750" y="65008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3450" name="Прямоугольник 150"/>
          <p:cNvSpPr>
            <a:spLocks noChangeArrowheads="1"/>
          </p:cNvSpPr>
          <p:nvPr/>
        </p:nvSpPr>
        <p:spPr bwMode="auto">
          <a:xfrm>
            <a:off x="6643688" y="6072188"/>
            <a:ext cx="142875" cy="5715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cxnSp>
        <p:nvCxnSpPr>
          <p:cNvPr id="103451" name="Прямая соединительная линия 152"/>
          <p:cNvCxnSpPr>
            <a:cxnSpLocks noChangeShapeType="1"/>
          </p:cNvCxnSpPr>
          <p:nvPr/>
        </p:nvCxnSpPr>
        <p:spPr bwMode="auto">
          <a:xfrm rot="5400000" flipH="1" flipV="1">
            <a:off x="7580313" y="6350000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3452" name="TextBox 160"/>
          <p:cNvSpPr txBox="1">
            <a:spLocks noChangeArrowheads="1"/>
          </p:cNvSpPr>
          <p:nvPr/>
        </p:nvSpPr>
        <p:spPr bwMode="auto">
          <a:xfrm>
            <a:off x="4214813" y="6215063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Н.П. Маркино</a:t>
            </a:r>
          </a:p>
        </p:txBody>
      </p:sp>
      <p:sp>
        <p:nvSpPr>
          <p:cNvPr id="103453" name="TextBox 161"/>
          <p:cNvSpPr txBox="1">
            <a:spLocks noChangeArrowheads="1"/>
          </p:cNvSpPr>
          <p:nvPr/>
        </p:nvSpPr>
        <p:spPr bwMode="auto">
          <a:xfrm>
            <a:off x="6858000" y="6215063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Деревянный мост</a:t>
            </a:r>
          </a:p>
        </p:txBody>
      </p:sp>
      <p:cxnSp>
        <p:nvCxnSpPr>
          <p:cNvPr id="103454" name="Прямая соединительная линия 113"/>
          <p:cNvCxnSpPr>
            <a:cxnSpLocks noChangeShapeType="1"/>
          </p:cNvCxnSpPr>
          <p:nvPr/>
        </p:nvCxnSpPr>
        <p:spPr bwMode="auto">
          <a:xfrm rot="5400000" flipH="1" flipV="1">
            <a:off x="3357562" y="3214688"/>
            <a:ext cx="3571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03455" name="Прямая соединительная линия 115"/>
          <p:cNvCxnSpPr>
            <a:cxnSpLocks noChangeShapeType="1"/>
          </p:cNvCxnSpPr>
          <p:nvPr/>
        </p:nvCxnSpPr>
        <p:spPr bwMode="auto">
          <a:xfrm rot="5400000" flipH="1" flipV="1">
            <a:off x="5857875" y="3500438"/>
            <a:ext cx="4714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sp>
        <p:nvSpPr>
          <p:cNvPr id="128" name="TextBox 127"/>
          <p:cNvSpPr txBox="1"/>
          <p:nvPr/>
        </p:nvSpPr>
        <p:spPr>
          <a:xfrm rot="16200000">
            <a:off x="764857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 rot="16200000">
            <a:off x="709613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 rot="16200000">
            <a:off x="450532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cxnSp>
        <p:nvCxnSpPr>
          <p:cNvPr id="103459" name="Прямая соединительная линия 131"/>
          <p:cNvCxnSpPr>
            <a:cxnSpLocks noChangeShapeType="1"/>
          </p:cNvCxnSpPr>
          <p:nvPr/>
        </p:nvCxnSpPr>
        <p:spPr bwMode="auto">
          <a:xfrm rot="5400000" flipH="1" flipV="1">
            <a:off x="-321469" y="2321719"/>
            <a:ext cx="3214688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60" name="Прямая соединительная линия 159"/>
          <p:cNvCxnSpPr>
            <a:cxnSpLocks noChangeShapeType="1"/>
          </p:cNvCxnSpPr>
          <p:nvPr/>
        </p:nvCxnSpPr>
        <p:spPr bwMode="auto">
          <a:xfrm flipV="1">
            <a:off x="1285875" y="4357688"/>
            <a:ext cx="6929438" cy="1428750"/>
          </a:xfrm>
          <a:prstGeom prst="line">
            <a:avLst/>
          </a:prstGeom>
          <a:noFill/>
          <a:ln w="28575" algn="ctr">
            <a:solidFill>
              <a:srgbClr val="CC00CC"/>
            </a:solidFill>
            <a:prstDash val="dashDot"/>
            <a:round/>
            <a:headEnd/>
            <a:tailEnd/>
          </a:ln>
        </p:spPr>
      </p:cxnSp>
      <p:cxnSp>
        <p:nvCxnSpPr>
          <p:cNvPr id="163" name="Прямая соединительная линия 162"/>
          <p:cNvCxnSpPr>
            <a:cxnSpLocks noChangeShapeType="1"/>
          </p:cNvCxnSpPr>
          <p:nvPr/>
        </p:nvCxnSpPr>
        <p:spPr bwMode="auto">
          <a:xfrm flipV="1">
            <a:off x="1285875" y="1357313"/>
            <a:ext cx="6929438" cy="3571875"/>
          </a:xfrm>
          <a:prstGeom prst="line">
            <a:avLst/>
          </a:prstGeom>
          <a:noFill/>
          <a:ln w="28575" algn="ctr">
            <a:solidFill>
              <a:srgbClr val="CC00CC"/>
            </a:solidFill>
            <a:prstDash val="dashDot"/>
            <a:round/>
            <a:headEnd/>
            <a:tailEnd/>
          </a:ln>
        </p:spPr>
      </p:cxnSp>
      <p:sp>
        <p:nvSpPr>
          <p:cNvPr id="165" name="TextBox 164"/>
          <p:cNvSpPr txBox="1">
            <a:spLocks noChangeArrowheads="1"/>
          </p:cNvSpPr>
          <p:nvPr/>
        </p:nvSpPr>
        <p:spPr bwMode="auto">
          <a:xfrm rot="-1545382">
            <a:off x="3305175" y="2173288"/>
            <a:ext cx="5133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График движения хвоста волны</a:t>
            </a:r>
          </a:p>
        </p:txBody>
      </p:sp>
      <p:cxnSp>
        <p:nvCxnSpPr>
          <p:cNvPr id="167" name="Прямая соединительная линия 166"/>
          <p:cNvCxnSpPr>
            <a:cxnSpLocks noChangeShapeType="1"/>
          </p:cNvCxnSpPr>
          <p:nvPr/>
        </p:nvCxnSpPr>
        <p:spPr bwMode="auto">
          <a:xfrm>
            <a:off x="1285875" y="2857500"/>
            <a:ext cx="3929063" cy="1643063"/>
          </a:xfrm>
          <a:prstGeom prst="line">
            <a:avLst/>
          </a:prstGeom>
          <a:noFill/>
          <a:ln w="2540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168" name="Прямая соединительная линия 167"/>
          <p:cNvCxnSpPr>
            <a:cxnSpLocks noChangeShapeType="1"/>
          </p:cNvCxnSpPr>
          <p:nvPr/>
        </p:nvCxnSpPr>
        <p:spPr bwMode="auto">
          <a:xfrm>
            <a:off x="5214938" y="4500563"/>
            <a:ext cx="3000375" cy="785812"/>
          </a:xfrm>
          <a:prstGeom prst="line">
            <a:avLst/>
          </a:prstGeom>
          <a:noFill/>
          <a:ln w="25400" algn="ctr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170" name="TextBox 169"/>
          <p:cNvSpPr txBox="1">
            <a:spLocks noChangeArrowheads="1"/>
          </p:cNvSpPr>
          <p:nvPr/>
        </p:nvSpPr>
        <p:spPr bwMode="auto">
          <a:xfrm rot="-788044">
            <a:off x="2166938" y="4999038"/>
            <a:ext cx="513238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График движения фронта  волны</a:t>
            </a:r>
          </a:p>
        </p:txBody>
      </p:sp>
      <p:sp>
        <p:nvSpPr>
          <p:cNvPr id="171" name="TextBox 170"/>
          <p:cNvSpPr txBox="1"/>
          <p:nvPr/>
        </p:nvSpPr>
        <p:spPr>
          <a:xfrm rot="1238866">
            <a:off x="1565275" y="3681413"/>
            <a:ext cx="5132388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6"/>
                </a:solidFill>
              </a:rPr>
              <a:t>График движения волны прорыва по высоте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70" grpId="0"/>
      <p:bldP spid="171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04451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sp>
        <p:nvSpPr>
          <p:cNvPr id="57" name="Полилиния 56"/>
          <p:cNvSpPr/>
          <p:nvPr/>
        </p:nvSpPr>
        <p:spPr bwMode="auto">
          <a:xfrm>
            <a:off x="1285875" y="3148013"/>
            <a:ext cx="6929438" cy="1052512"/>
          </a:xfrm>
          <a:custGeom>
            <a:avLst/>
            <a:gdLst>
              <a:gd name="connsiteX0" fmla="*/ 4653 w 6426394"/>
              <a:gd name="connsiteY0" fmla="*/ 27921 h 1051908"/>
              <a:gd name="connsiteX1" fmla="*/ 18613 w 6426394"/>
              <a:gd name="connsiteY1" fmla="*/ 188465 h 1051908"/>
              <a:gd name="connsiteX2" fmla="*/ 25594 w 6426394"/>
              <a:gd name="connsiteY2" fmla="*/ 223366 h 1051908"/>
              <a:gd name="connsiteX3" fmla="*/ 32574 w 6426394"/>
              <a:gd name="connsiteY3" fmla="*/ 342028 h 1051908"/>
              <a:gd name="connsiteX4" fmla="*/ 109355 w 6426394"/>
              <a:gd name="connsiteY4" fmla="*/ 307128 h 1051908"/>
              <a:gd name="connsiteX5" fmla="*/ 395542 w 6426394"/>
              <a:gd name="connsiteY5" fmla="*/ 300147 h 1051908"/>
              <a:gd name="connsiteX6" fmla="*/ 479303 w 6426394"/>
              <a:gd name="connsiteY6" fmla="*/ 286187 h 1051908"/>
              <a:gd name="connsiteX7" fmla="*/ 556085 w 6426394"/>
              <a:gd name="connsiteY7" fmla="*/ 265247 h 1051908"/>
              <a:gd name="connsiteX8" fmla="*/ 751529 w 6426394"/>
              <a:gd name="connsiteY8" fmla="*/ 286187 h 1051908"/>
              <a:gd name="connsiteX9" fmla="*/ 821331 w 6426394"/>
              <a:gd name="connsiteY9" fmla="*/ 335048 h 1051908"/>
              <a:gd name="connsiteX10" fmla="*/ 842271 w 6426394"/>
              <a:gd name="connsiteY10" fmla="*/ 328068 h 1051908"/>
              <a:gd name="connsiteX11" fmla="*/ 1142418 w 6426394"/>
              <a:gd name="connsiteY11" fmla="*/ 328068 h 1051908"/>
              <a:gd name="connsiteX12" fmla="*/ 1212219 w 6426394"/>
              <a:gd name="connsiteY12" fmla="*/ 349008 h 1051908"/>
              <a:gd name="connsiteX13" fmla="*/ 1240140 w 6426394"/>
              <a:gd name="connsiteY13" fmla="*/ 355989 h 1051908"/>
              <a:gd name="connsiteX14" fmla="*/ 1295981 w 6426394"/>
              <a:gd name="connsiteY14" fmla="*/ 390889 h 1051908"/>
              <a:gd name="connsiteX15" fmla="*/ 1330882 w 6426394"/>
              <a:gd name="connsiteY15" fmla="*/ 397870 h 1051908"/>
              <a:gd name="connsiteX16" fmla="*/ 1589148 w 6426394"/>
              <a:gd name="connsiteY16" fmla="*/ 390889 h 1051908"/>
              <a:gd name="connsiteX17" fmla="*/ 1805532 w 6426394"/>
              <a:gd name="connsiteY17" fmla="*/ 397870 h 1051908"/>
              <a:gd name="connsiteX18" fmla="*/ 1847413 w 6426394"/>
              <a:gd name="connsiteY18" fmla="*/ 404850 h 1051908"/>
              <a:gd name="connsiteX19" fmla="*/ 1973056 w 6426394"/>
              <a:gd name="connsiteY19" fmla="*/ 411830 h 1051908"/>
              <a:gd name="connsiteX20" fmla="*/ 1993997 w 6426394"/>
              <a:gd name="connsiteY20" fmla="*/ 418810 h 1051908"/>
              <a:gd name="connsiteX21" fmla="*/ 2035877 w 6426394"/>
              <a:gd name="connsiteY21" fmla="*/ 439750 h 1051908"/>
              <a:gd name="connsiteX22" fmla="*/ 2112659 w 6426394"/>
              <a:gd name="connsiteY22" fmla="*/ 446731 h 1051908"/>
              <a:gd name="connsiteX23" fmla="*/ 2189441 w 6426394"/>
              <a:gd name="connsiteY23" fmla="*/ 467671 h 1051908"/>
              <a:gd name="connsiteX24" fmla="*/ 2273203 w 6426394"/>
              <a:gd name="connsiteY24" fmla="*/ 474651 h 1051908"/>
              <a:gd name="connsiteX25" fmla="*/ 2412806 w 6426394"/>
              <a:gd name="connsiteY25" fmla="*/ 488612 h 1051908"/>
              <a:gd name="connsiteX26" fmla="*/ 2510528 w 6426394"/>
              <a:gd name="connsiteY26" fmla="*/ 502572 h 1051908"/>
              <a:gd name="connsiteX27" fmla="*/ 2559389 w 6426394"/>
              <a:gd name="connsiteY27" fmla="*/ 509552 h 1051908"/>
              <a:gd name="connsiteX28" fmla="*/ 2664091 w 6426394"/>
              <a:gd name="connsiteY28" fmla="*/ 523512 h 1051908"/>
              <a:gd name="connsiteX29" fmla="*/ 2761813 w 6426394"/>
              <a:gd name="connsiteY29" fmla="*/ 551433 h 1051908"/>
              <a:gd name="connsiteX30" fmla="*/ 2796714 w 6426394"/>
              <a:gd name="connsiteY30" fmla="*/ 558413 h 1051908"/>
              <a:gd name="connsiteX31" fmla="*/ 2817655 w 6426394"/>
              <a:gd name="connsiteY31" fmla="*/ 565393 h 1051908"/>
              <a:gd name="connsiteX32" fmla="*/ 2929337 w 6426394"/>
              <a:gd name="connsiteY32" fmla="*/ 572373 h 1051908"/>
              <a:gd name="connsiteX33" fmla="*/ 3027059 w 6426394"/>
              <a:gd name="connsiteY33" fmla="*/ 586334 h 1051908"/>
              <a:gd name="connsiteX34" fmla="*/ 3110821 w 6426394"/>
              <a:gd name="connsiteY34" fmla="*/ 600294 h 1051908"/>
              <a:gd name="connsiteX35" fmla="*/ 3166662 w 6426394"/>
              <a:gd name="connsiteY35" fmla="*/ 607274 h 1051908"/>
              <a:gd name="connsiteX36" fmla="*/ 3250424 w 6426394"/>
              <a:gd name="connsiteY36" fmla="*/ 621234 h 1051908"/>
              <a:gd name="connsiteX37" fmla="*/ 3494729 w 6426394"/>
              <a:gd name="connsiteY37" fmla="*/ 607274 h 1051908"/>
              <a:gd name="connsiteX38" fmla="*/ 3515670 w 6426394"/>
              <a:gd name="connsiteY38" fmla="*/ 600294 h 1051908"/>
              <a:gd name="connsiteX39" fmla="*/ 3529630 w 6426394"/>
              <a:gd name="connsiteY39" fmla="*/ 579354 h 1051908"/>
              <a:gd name="connsiteX40" fmla="*/ 3550571 w 6426394"/>
              <a:gd name="connsiteY40" fmla="*/ 572373 h 1051908"/>
              <a:gd name="connsiteX41" fmla="*/ 3662253 w 6426394"/>
              <a:gd name="connsiteY41" fmla="*/ 551433 h 1051908"/>
              <a:gd name="connsiteX42" fmla="*/ 3704134 w 6426394"/>
              <a:gd name="connsiteY42" fmla="*/ 544453 h 1051908"/>
              <a:gd name="connsiteX43" fmla="*/ 3725074 w 6426394"/>
              <a:gd name="connsiteY43" fmla="*/ 558413 h 1051908"/>
              <a:gd name="connsiteX44" fmla="*/ 3752995 w 6426394"/>
              <a:gd name="connsiteY44" fmla="*/ 572373 h 1051908"/>
              <a:gd name="connsiteX45" fmla="*/ 3766955 w 6426394"/>
              <a:gd name="connsiteY45" fmla="*/ 593314 h 1051908"/>
              <a:gd name="connsiteX46" fmla="*/ 3794876 w 6426394"/>
              <a:gd name="connsiteY46" fmla="*/ 614254 h 1051908"/>
              <a:gd name="connsiteX47" fmla="*/ 3829777 w 6426394"/>
              <a:gd name="connsiteY47" fmla="*/ 663115 h 1051908"/>
              <a:gd name="connsiteX48" fmla="*/ 3850717 w 6426394"/>
              <a:gd name="connsiteY48" fmla="*/ 670096 h 1051908"/>
              <a:gd name="connsiteX49" fmla="*/ 3927499 w 6426394"/>
              <a:gd name="connsiteY49" fmla="*/ 704996 h 1051908"/>
              <a:gd name="connsiteX50" fmla="*/ 3941459 w 6426394"/>
              <a:gd name="connsiteY50" fmla="*/ 781778 h 1051908"/>
              <a:gd name="connsiteX51" fmla="*/ 3948439 w 6426394"/>
              <a:gd name="connsiteY51" fmla="*/ 809699 h 1051908"/>
              <a:gd name="connsiteX52" fmla="*/ 3983340 w 6426394"/>
              <a:gd name="connsiteY52" fmla="*/ 837619 h 1051908"/>
              <a:gd name="connsiteX53" fmla="*/ 4053142 w 6426394"/>
              <a:gd name="connsiteY53" fmla="*/ 865540 h 1051908"/>
              <a:gd name="connsiteX54" fmla="*/ 4095023 w 6426394"/>
              <a:gd name="connsiteY54" fmla="*/ 879500 h 1051908"/>
              <a:gd name="connsiteX55" fmla="*/ 4115963 w 6426394"/>
              <a:gd name="connsiteY55" fmla="*/ 893460 h 1051908"/>
              <a:gd name="connsiteX56" fmla="*/ 4143884 w 6426394"/>
              <a:gd name="connsiteY56" fmla="*/ 900441 h 1051908"/>
              <a:gd name="connsiteX57" fmla="*/ 4234626 w 6426394"/>
              <a:gd name="connsiteY57" fmla="*/ 921381 h 1051908"/>
              <a:gd name="connsiteX58" fmla="*/ 4262546 w 6426394"/>
              <a:gd name="connsiteY58" fmla="*/ 928361 h 1051908"/>
              <a:gd name="connsiteX59" fmla="*/ 4346308 w 6426394"/>
              <a:gd name="connsiteY59" fmla="*/ 956282 h 1051908"/>
              <a:gd name="connsiteX60" fmla="*/ 4409129 w 6426394"/>
              <a:gd name="connsiteY60" fmla="*/ 970242 h 1051908"/>
              <a:gd name="connsiteX61" fmla="*/ 4716256 w 6426394"/>
              <a:gd name="connsiteY61" fmla="*/ 949302 h 1051908"/>
              <a:gd name="connsiteX62" fmla="*/ 4800018 w 6426394"/>
              <a:gd name="connsiteY62" fmla="*/ 907421 h 1051908"/>
              <a:gd name="connsiteX63" fmla="*/ 4841899 w 6426394"/>
              <a:gd name="connsiteY63" fmla="*/ 893460 h 1051908"/>
              <a:gd name="connsiteX64" fmla="*/ 4862839 w 6426394"/>
              <a:gd name="connsiteY64" fmla="*/ 879500 h 1051908"/>
              <a:gd name="connsiteX65" fmla="*/ 4890760 w 6426394"/>
              <a:gd name="connsiteY65" fmla="*/ 872520 h 1051908"/>
              <a:gd name="connsiteX66" fmla="*/ 4953581 w 6426394"/>
              <a:gd name="connsiteY66" fmla="*/ 858560 h 1051908"/>
              <a:gd name="connsiteX67" fmla="*/ 4974522 w 6426394"/>
              <a:gd name="connsiteY67" fmla="*/ 851579 h 1051908"/>
              <a:gd name="connsiteX68" fmla="*/ 5079224 w 6426394"/>
              <a:gd name="connsiteY68" fmla="*/ 837619 h 1051908"/>
              <a:gd name="connsiteX69" fmla="*/ 5316549 w 6426394"/>
              <a:gd name="connsiteY69" fmla="*/ 844599 h 1051908"/>
              <a:gd name="connsiteX70" fmla="*/ 5351450 w 6426394"/>
              <a:gd name="connsiteY70" fmla="*/ 858560 h 1051908"/>
              <a:gd name="connsiteX71" fmla="*/ 5379371 w 6426394"/>
              <a:gd name="connsiteY71" fmla="*/ 865540 h 1051908"/>
              <a:gd name="connsiteX72" fmla="*/ 5442192 w 6426394"/>
              <a:gd name="connsiteY72" fmla="*/ 886480 h 1051908"/>
              <a:gd name="connsiteX73" fmla="*/ 5456152 w 6426394"/>
              <a:gd name="connsiteY73" fmla="*/ 900441 h 1051908"/>
              <a:gd name="connsiteX74" fmla="*/ 5498033 w 6426394"/>
              <a:gd name="connsiteY74" fmla="*/ 914401 h 1051908"/>
              <a:gd name="connsiteX75" fmla="*/ 5518974 w 6426394"/>
              <a:gd name="connsiteY75" fmla="*/ 921381 h 1051908"/>
              <a:gd name="connsiteX76" fmla="*/ 5749319 w 6426394"/>
              <a:gd name="connsiteY76" fmla="*/ 914401 h 1051908"/>
              <a:gd name="connsiteX77" fmla="*/ 5819120 w 6426394"/>
              <a:gd name="connsiteY77" fmla="*/ 900441 h 1051908"/>
              <a:gd name="connsiteX78" fmla="*/ 5861001 w 6426394"/>
              <a:gd name="connsiteY78" fmla="*/ 886480 h 1051908"/>
              <a:gd name="connsiteX79" fmla="*/ 6098326 w 6426394"/>
              <a:gd name="connsiteY79" fmla="*/ 907421 h 1051908"/>
              <a:gd name="connsiteX80" fmla="*/ 6147187 w 6426394"/>
              <a:gd name="connsiteY80" fmla="*/ 914401 h 1051908"/>
              <a:gd name="connsiteX81" fmla="*/ 6258870 w 6426394"/>
              <a:gd name="connsiteY81" fmla="*/ 942321 h 1051908"/>
              <a:gd name="connsiteX82" fmla="*/ 6279810 w 6426394"/>
              <a:gd name="connsiteY82" fmla="*/ 963262 h 1051908"/>
              <a:gd name="connsiteX83" fmla="*/ 6342632 w 6426394"/>
              <a:gd name="connsiteY83" fmla="*/ 984202 h 1051908"/>
              <a:gd name="connsiteX84" fmla="*/ 6384513 w 6426394"/>
              <a:gd name="connsiteY84" fmla="*/ 998163 h 1051908"/>
              <a:gd name="connsiteX85" fmla="*/ 6419413 w 6426394"/>
              <a:gd name="connsiteY85" fmla="*/ 1005143 h 1051908"/>
              <a:gd name="connsiteX86" fmla="*/ 6426394 w 6426394"/>
              <a:gd name="connsiteY86" fmla="*/ 1040044 h 1051908"/>
              <a:gd name="connsiteX87" fmla="*/ 6419413 w 6426394"/>
              <a:gd name="connsiteY87" fmla="*/ 816679 h 1051908"/>
              <a:gd name="connsiteX88" fmla="*/ 6412433 w 6426394"/>
              <a:gd name="connsiteY88" fmla="*/ 788758 h 1051908"/>
              <a:gd name="connsiteX89" fmla="*/ 6405453 w 6426394"/>
              <a:gd name="connsiteY89" fmla="*/ 767818 h 1051908"/>
              <a:gd name="connsiteX90" fmla="*/ 6342632 w 6426394"/>
              <a:gd name="connsiteY90" fmla="*/ 760837 h 1051908"/>
              <a:gd name="connsiteX91" fmla="*/ 6321691 w 6426394"/>
              <a:gd name="connsiteY91" fmla="*/ 753857 h 1051908"/>
              <a:gd name="connsiteX92" fmla="*/ 6258870 w 6426394"/>
              <a:gd name="connsiteY92" fmla="*/ 739897 h 1051908"/>
              <a:gd name="connsiteX93" fmla="*/ 6189068 w 6426394"/>
              <a:gd name="connsiteY93" fmla="*/ 711976 h 1051908"/>
              <a:gd name="connsiteX94" fmla="*/ 6147187 w 6426394"/>
              <a:gd name="connsiteY94" fmla="*/ 698016 h 1051908"/>
              <a:gd name="connsiteX95" fmla="*/ 6126247 w 6426394"/>
              <a:gd name="connsiteY95" fmla="*/ 691036 h 1051908"/>
              <a:gd name="connsiteX96" fmla="*/ 6084366 w 6426394"/>
              <a:gd name="connsiteY96" fmla="*/ 670096 h 1051908"/>
              <a:gd name="connsiteX97" fmla="*/ 6063426 w 6426394"/>
              <a:gd name="connsiteY97" fmla="*/ 656135 h 1051908"/>
              <a:gd name="connsiteX98" fmla="*/ 6028525 w 6426394"/>
              <a:gd name="connsiteY98" fmla="*/ 621234 h 1051908"/>
              <a:gd name="connsiteX99" fmla="*/ 5979664 w 6426394"/>
              <a:gd name="connsiteY99" fmla="*/ 607274 h 1051908"/>
              <a:gd name="connsiteX100" fmla="*/ 5958723 w 6426394"/>
              <a:gd name="connsiteY100" fmla="*/ 593314 h 1051908"/>
              <a:gd name="connsiteX101" fmla="*/ 5909862 w 6426394"/>
              <a:gd name="connsiteY101" fmla="*/ 579354 h 1051908"/>
              <a:gd name="connsiteX102" fmla="*/ 5888922 w 6426394"/>
              <a:gd name="connsiteY102" fmla="*/ 565393 h 1051908"/>
              <a:gd name="connsiteX103" fmla="*/ 5728378 w 6426394"/>
              <a:gd name="connsiteY103" fmla="*/ 579354 h 1051908"/>
              <a:gd name="connsiteX104" fmla="*/ 5693477 w 6426394"/>
              <a:gd name="connsiteY104" fmla="*/ 600294 h 1051908"/>
              <a:gd name="connsiteX105" fmla="*/ 5686497 w 6426394"/>
              <a:gd name="connsiteY105" fmla="*/ 628215 h 1051908"/>
              <a:gd name="connsiteX106" fmla="*/ 5609716 w 6426394"/>
              <a:gd name="connsiteY106" fmla="*/ 649155 h 1051908"/>
              <a:gd name="connsiteX107" fmla="*/ 5588775 w 6426394"/>
              <a:gd name="connsiteY107" fmla="*/ 656135 h 1051908"/>
              <a:gd name="connsiteX108" fmla="*/ 5302589 w 6426394"/>
              <a:gd name="connsiteY108" fmla="*/ 670096 h 1051908"/>
              <a:gd name="connsiteX109" fmla="*/ 5218827 w 6426394"/>
              <a:gd name="connsiteY109" fmla="*/ 663115 h 1051908"/>
              <a:gd name="connsiteX110" fmla="*/ 5197887 w 6426394"/>
              <a:gd name="connsiteY110" fmla="*/ 649155 h 1051908"/>
              <a:gd name="connsiteX111" fmla="*/ 5149026 w 6426394"/>
              <a:gd name="connsiteY111" fmla="*/ 621234 h 1051908"/>
              <a:gd name="connsiteX112" fmla="*/ 5107145 w 6426394"/>
              <a:gd name="connsiteY112" fmla="*/ 607274 h 1051908"/>
              <a:gd name="connsiteX113" fmla="*/ 5044323 w 6426394"/>
              <a:gd name="connsiteY113" fmla="*/ 586334 h 1051908"/>
              <a:gd name="connsiteX114" fmla="*/ 4918681 w 6426394"/>
              <a:gd name="connsiteY114" fmla="*/ 565393 h 1051908"/>
              <a:gd name="connsiteX115" fmla="*/ 4827939 w 6426394"/>
              <a:gd name="connsiteY115" fmla="*/ 579354 h 1051908"/>
              <a:gd name="connsiteX116" fmla="*/ 4806998 w 6426394"/>
              <a:gd name="connsiteY116" fmla="*/ 586334 h 1051908"/>
              <a:gd name="connsiteX117" fmla="*/ 4751157 w 6426394"/>
              <a:gd name="connsiteY117" fmla="*/ 600294 h 1051908"/>
              <a:gd name="connsiteX118" fmla="*/ 4723236 w 6426394"/>
              <a:gd name="connsiteY118" fmla="*/ 607274 h 1051908"/>
              <a:gd name="connsiteX119" fmla="*/ 4695316 w 6426394"/>
              <a:gd name="connsiteY119" fmla="*/ 621234 h 1051908"/>
              <a:gd name="connsiteX120" fmla="*/ 4639474 w 6426394"/>
              <a:gd name="connsiteY120" fmla="*/ 642175 h 1051908"/>
              <a:gd name="connsiteX121" fmla="*/ 4618534 w 6426394"/>
              <a:gd name="connsiteY121" fmla="*/ 656135 h 1051908"/>
              <a:gd name="connsiteX122" fmla="*/ 4604574 w 6426394"/>
              <a:gd name="connsiteY122" fmla="*/ 670096 h 1051908"/>
              <a:gd name="connsiteX123" fmla="*/ 4541752 w 6426394"/>
              <a:gd name="connsiteY123" fmla="*/ 698016 h 1051908"/>
              <a:gd name="connsiteX124" fmla="*/ 4492891 w 6426394"/>
              <a:gd name="connsiteY124" fmla="*/ 725937 h 1051908"/>
              <a:gd name="connsiteX125" fmla="*/ 4416110 w 6426394"/>
              <a:gd name="connsiteY125" fmla="*/ 746877 h 1051908"/>
              <a:gd name="connsiteX126" fmla="*/ 4290467 w 6426394"/>
              <a:gd name="connsiteY126" fmla="*/ 739897 h 1051908"/>
              <a:gd name="connsiteX127" fmla="*/ 4241606 w 6426394"/>
              <a:gd name="connsiteY127" fmla="*/ 725937 h 1051908"/>
              <a:gd name="connsiteX128" fmla="*/ 4234626 w 6426394"/>
              <a:gd name="connsiteY128" fmla="*/ 704996 h 1051908"/>
              <a:gd name="connsiteX129" fmla="*/ 4178784 w 6426394"/>
              <a:gd name="connsiteY129" fmla="*/ 656135 h 1051908"/>
              <a:gd name="connsiteX130" fmla="*/ 4164824 w 6426394"/>
              <a:gd name="connsiteY130" fmla="*/ 628215 h 1051908"/>
              <a:gd name="connsiteX131" fmla="*/ 4143884 w 6426394"/>
              <a:gd name="connsiteY131" fmla="*/ 586334 h 1051908"/>
              <a:gd name="connsiteX132" fmla="*/ 4129923 w 6426394"/>
              <a:gd name="connsiteY132" fmla="*/ 572373 h 1051908"/>
              <a:gd name="connsiteX133" fmla="*/ 4102003 w 6426394"/>
              <a:gd name="connsiteY133" fmla="*/ 530492 h 1051908"/>
              <a:gd name="connsiteX134" fmla="*/ 4088042 w 6426394"/>
              <a:gd name="connsiteY134" fmla="*/ 509552 h 1051908"/>
              <a:gd name="connsiteX135" fmla="*/ 4060122 w 6426394"/>
              <a:gd name="connsiteY135" fmla="*/ 446731 h 1051908"/>
              <a:gd name="connsiteX136" fmla="*/ 4046161 w 6426394"/>
              <a:gd name="connsiteY136" fmla="*/ 411830 h 1051908"/>
              <a:gd name="connsiteX137" fmla="*/ 4039181 w 6426394"/>
              <a:gd name="connsiteY137" fmla="*/ 390889 h 1051908"/>
              <a:gd name="connsiteX138" fmla="*/ 4011261 w 6426394"/>
              <a:gd name="connsiteY138" fmla="*/ 349008 h 1051908"/>
              <a:gd name="connsiteX139" fmla="*/ 3997300 w 6426394"/>
              <a:gd name="connsiteY139" fmla="*/ 328068 h 1051908"/>
              <a:gd name="connsiteX140" fmla="*/ 3969380 w 6426394"/>
              <a:gd name="connsiteY140" fmla="*/ 293167 h 1051908"/>
              <a:gd name="connsiteX141" fmla="*/ 3955419 w 6426394"/>
              <a:gd name="connsiteY141" fmla="*/ 272227 h 1051908"/>
              <a:gd name="connsiteX142" fmla="*/ 3843737 w 6426394"/>
              <a:gd name="connsiteY142" fmla="*/ 244306 h 1051908"/>
              <a:gd name="connsiteX143" fmla="*/ 3808836 w 6426394"/>
              <a:gd name="connsiteY143" fmla="*/ 237326 h 1051908"/>
              <a:gd name="connsiteX144" fmla="*/ 3766955 w 6426394"/>
              <a:gd name="connsiteY144" fmla="*/ 230346 h 1051908"/>
              <a:gd name="connsiteX145" fmla="*/ 3739035 w 6426394"/>
              <a:gd name="connsiteY145" fmla="*/ 223366 h 1051908"/>
              <a:gd name="connsiteX146" fmla="*/ 3494729 w 6426394"/>
              <a:gd name="connsiteY146" fmla="*/ 237326 h 1051908"/>
              <a:gd name="connsiteX147" fmla="*/ 3459829 w 6426394"/>
              <a:gd name="connsiteY147" fmla="*/ 244306 h 1051908"/>
              <a:gd name="connsiteX148" fmla="*/ 3397007 w 6426394"/>
              <a:gd name="connsiteY148" fmla="*/ 279207 h 1051908"/>
              <a:gd name="connsiteX149" fmla="*/ 3355126 w 6426394"/>
              <a:gd name="connsiteY149" fmla="*/ 307128 h 1051908"/>
              <a:gd name="connsiteX150" fmla="*/ 3334186 w 6426394"/>
              <a:gd name="connsiteY150" fmla="*/ 314108 h 1051908"/>
              <a:gd name="connsiteX151" fmla="*/ 3285325 w 6426394"/>
              <a:gd name="connsiteY151" fmla="*/ 335048 h 1051908"/>
              <a:gd name="connsiteX152" fmla="*/ 3250424 w 6426394"/>
              <a:gd name="connsiteY152" fmla="*/ 342028 h 1051908"/>
              <a:gd name="connsiteX153" fmla="*/ 3229484 w 6426394"/>
              <a:gd name="connsiteY153" fmla="*/ 349008 h 1051908"/>
              <a:gd name="connsiteX154" fmla="*/ 3173642 w 6426394"/>
              <a:gd name="connsiteY154" fmla="*/ 355989 h 1051908"/>
              <a:gd name="connsiteX155" fmla="*/ 3145722 w 6426394"/>
              <a:gd name="connsiteY155" fmla="*/ 362969 h 1051908"/>
              <a:gd name="connsiteX156" fmla="*/ 3068940 w 6426394"/>
              <a:gd name="connsiteY156" fmla="*/ 369949 h 1051908"/>
              <a:gd name="connsiteX157" fmla="*/ 2915377 w 6426394"/>
              <a:gd name="connsiteY157" fmla="*/ 362969 h 1051908"/>
              <a:gd name="connsiteX158" fmla="*/ 2866516 w 6426394"/>
              <a:gd name="connsiteY158" fmla="*/ 335048 h 1051908"/>
              <a:gd name="connsiteX159" fmla="*/ 2838595 w 6426394"/>
              <a:gd name="connsiteY159" fmla="*/ 328068 h 1051908"/>
              <a:gd name="connsiteX160" fmla="*/ 2803694 w 6426394"/>
              <a:gd name="connsiteY160" fmla="*/ 321088 h 1051908"/>
              <a:gd name="connsiteX161" fmla="*/ 2643151 w 6426394"/>
              <a:gd name="connsiteY161" fmla="*/ 286187 h 1051908"/>
              <a:gd name="connsiteX162" fmla="*/ 2524488 w 6426394"/>
              <a:gd name="connsiteY162" fmla="*/ 272227 h 1051908"/>
              <a:gd name="connsiteX163" fmla="*/ 2496568 w 6426394"/>
              <a:gd name="connsiteY163" fmla="*/ 265247 h 1051908"/>
              <a:gd name="connsiteX164" fmla="*/ 2454687 w 6426394"/>
              <a:gd name="connsiteY164" fmla="*/ 258267 h 1051908"/>
              <a:gd name="connsiteX165" fmla="*/ 2433746 w 6426394"/>
              <a:gd name="connsiteY165" fmla="*/ 251286 h 1051908"/>
              <a:gd name="connsiteX166" fmla="*/ 2349984 w 6426394"/>
              <a:gd name="connsiteY166" fmla="*/ 230346 h 1051908"/>
              <a:gd name="connsiteX167" fmla="*/ 2224342 w 6426394"/>
              <a:gd name="connsiteY167" fmla="*/ 216386 h 1051908"/>
              <a:gd name="connsiteX168" fmla="*/ 2182461 w 6426394"/>
              <a:gd name="connsiteY168" fmla="*/ 202425 h 1051908"/>
              <a:gd name="connsiteX169" fmla="*/ 2126619 w 6426394"/>
              <a:gd name="connsiteY169" fmla="*/ 195445 h 1051908"/>
              <a:gd name="connsiteX170" fmla="*/ 2084739 w 6426394"/>
              <a:gd name="connsiteY170" fmla="*/ 188465 h 1051908"/>
              <a:gd name="connsiteX171" fmla="*/ 1973056 w 6426394"/>
              <a:gd name="connsiteY171" fmla="*/ 181485 h 1051908"/>
              <a:gd name="connsiteX172" fmla="*/ 1917215 w 6426394"/>
              <a:gd name="connsiteY172" fmla="*/ 174505 h 1051908"/>
              <a:gd name="connsiteX173" fmla="*/ 1854394 w 6426394"/>
              <a:gd name="connsiteY173" fmla="*/ 167525 h 1051908"/>
              <a:gd name="connsiteX174" fmla="*/ 1819493 w 6426394"/>
              <a:gd name="connsiteY174" fmla="*/ 160544 h 1051908"/>
              <a:gd name="connsiteX175" fmla="*/ 1728751 w 6426394"/>
              <a:gd name="connsiteY175" fmla="*/ 153564 h 1051908"/>
              <a:gd name="connsiteX176" fmla="*/ 1463505 w 6426394"/>
              <a:gd name="connsiteY176" fmla="*/ 146584 h 1051908"/>
              <a:gd name="connsiteX177" fmla="*/ 1198259 w 6426394"/>
              <a:gd name="connsiteY177" fmla="*/ 139604 h 1051908"/>
              <a:gd name="connsiteX178" fmla="*/ 1149398 w 6426394"/>
              <a:gd name="connsiteY178" fmla="*/ 132624 h 1051908"/>
              <a:gd name="connsiteX179" fmla="*/ 1072616 w 6426394"/>
              <a:gd name="connsiteY179" fmla="*/ 125644 h 1051908"/>
              <a:gd name="connsiteX180" fmla="*/ 1051676 w 6426394"/>
              <a:gd name="connsiteY180" fmla="*/ 118663 h 1051908"/>
              <a:gd name="connsiteX181" fmla="*/ 1002815 w 6426394"/>
              <a:gd name="connsiteY181" fmla="*/ 111683 h 1051908"/>
              <a:gd name="connsiteX182" fmla="*/ 898113 w 6426394"/>
              <a:gd name="connsiteY182" fmla="*/ 118663 h 1051908"/>
              <a:gd name="connsiteX183" fmla="*/ 793410 w 6426394"/>
              <a:gd name="connsiteY183" fmla="*/ 104703 h 1051908"/>
              <a:gd name="connsiteX184" fmla="*/ 772470 w 6426394"/>
              <a:gd name="connsiteY184" fmla="*/ 97723 h 1051908"/>
              <a:gd name="connsiteX185" fmla="*/ 632867 w 6426394"/>
              <a:gd name="connsiteY185" fmla="*/ 76783 h 1051908"/>
              <a:gd name="connsiteX186" fmla="*/ 604946 w 6426394"/>
              <a:gd name="connsiteY186" fmla="*/ 69802 h 1051908"/>
              <a:gd name="connsiteX187" fmla="*/ 535145 w 6426394"/>
              <a:gd name="connsiteY187" fmla="*/ 55842 h 1051908"/>
              <a:gd name="connsiteX188" fmla="*/ 486284 w 6426394"/>
              <a:gd name="connsiteY188" fmla="*/ 41882 h 1051908"/>
              <a:gd name="connsiteX189" fmla="*/ 444403 w 6426394"/>
              <a:gd name="connsiteY189" fmla="*/ 34902 h 1051908"/>
              <a:gd name="connsiteX190" fmla="*/ 416482 w 6426394"/>
              <a:gd name="connsiteY190" fmla="*/ 27921 h 1051908"/>
              <a:gd name="connsiteX191" fmla="*/ 395542 w 6426394"/>
              <a:gd name="connsiteY191" fmla="*/ 20941 h 1051908"/>
              <a:gd name="connsiteX192" fmla="*/ 332720 w 6426394"/>
              <a:gd name="connsiteY192" fmla="*/ 13961 h 1051908"/>
              <a:gd name="connsiteX193" fmla="*/ 311780 w 6426394"/>
              <a:gd name="connsiteY193" fmla="*/ 6981 h 1051908"/>
              <a:gd name="connsiteX194" fmla="*/ 46534 w 6426394"/>
              <a:gd name="connsiteY194" fmla="*/ 20941 h 1051908"/>
              <a:gd name="connsiteX195" fmla="*/ 4653 w 6426394"/>
              <a:gd name="connsiteY195" fmla="*/ 27921 h 105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6426394" h="1051908">
                <a:moveTo>
                  <a:pt x="4653" y="27921"/>
                </a:moveTo>
                <a:cubicBezTo>
                  <a:pt x="0" y="55842"/>
                  <a:pt x="11052" y="135539"/>
                  <a:pt x="18613" y="188465"/>
                </a:cubicBezTo>
                <a:cubicBezTo>
                  <a:pt x="20291" y="200210"/>
                  <a:pt x="23267" y="211732"/>
                  <a:pt x="25594" y="223366"/>
                </a:cubicBezTo>
                <a:cubicBezTo>
                  <a:pt x="27921" y="262920"/>
                  <a:pt x="10021" y="309451"/>
                  <a:pt x="32574" y="342028"/>
                </a:cubicBezTo>
                <a:cubicBezTo>
                  <a:pt x="35764" y="346636"/>
                  <a:pt x="89614" y="308025"/>
                  <a:pt x="109355" y="307128"/>
                </a:cubicBezTo>
                <a:cubicBezTo>
                  <a:pt x="204681" y="302795"/>
                  <a:pt x="300146" y="302474"/>
                  <a:pt x="395542" y="300147"/>
                </a:cubicBezTo>
                <a:cubicBezTo>
                  <a:pt x="423462" y="295494"/>
                  <a:pt x="451843" y="293052"/>
                  <a:pt x="479303" y="286187"/>
                </a:cubicBezTo>
                <a:cubicBezTo>
                  <a:pt x="542283" y="270443"/>
                  <a:pt x="516943" y="278294"/>
                  <a:pt x="556085" y="265247"/>
                </a:cubicBezTo>
                <a:cubicBezTo>
                  <a:pt x="574255" y="266203"/>
                  <a:pt x="711333" y="266089"/>
                  <a:pt x="751529" y="286187"/>
                </a:cubicBezTo>
                <a:cubicBezTo>
                  <a:pt x="922640" y="371742"/>
                  <a:pt x="740023" y="307947"/>
                  <a:pt x="821331" y="335048"/>
                </a:cubicBezTo>
                <a:cubicBezTo>
                  <a:pt x="828311" y="332721"/>
                  <a:pt x="835014" y="329278"/>
                  <a:pt x="842271" y="328068"/>
                </a:cubicBezTo>
                <a:cubicBezTo>
                  <a:pt x="943665" y="311169"/>
                  <a:pt x="1034609" y="324897"/>
                  <a:pt x="1142418" y="328068"/>
                </a:cubicBezTo>
                <a:lnTo>
                  <a:pt x="1212219" y="349008"/>
                </a:lnTo>
                <a:cubicBezTo>
                  <a:pt x="1221443" y="351644"/>
                  <a:pt x="1231157" y="352620"/>
                  <a:pt x="1240140" y="355989"/>
                </a:cubicBezTo>
                <a:cubicBezTo>
                  <a:pt x="1352126" y="397984"/>
                  <a:pt x="1177385" y="338179"/>
                  <a:pt x="1295981" y="390889"/>
                </a:cubicBezTo>
                <a:cubicBezTo>
                  <a:pt x="1306823" y="395708"/>
                  <a:pt x="1319248" y="395543"/>
                  <a:pt x="1330882" y="397870"/>
                </a:cubicBezTo>
                <a:cubicBezTo>
                  <a:pt x="1416971" y="395543"/>
                  <a:pt x="1503028" y="390889"/>
                  <a:pt x="1589148" y="390889"/>
                </a:cubicBezTo>
                <a:cubicBezTo>
                  <a:pt x="1661314" y="390889"/>
                  <a:pt x="1733472" y="393975"/>
                  <a:pt x="1805532" y="397870"/>
                </a:cubicBezTo>
                <a:cubicBezTo>
                  <a:pt x="1819664" y="398634"/>
                  <a:pt x="1833309" y="403675"/>
                  <a:pt x="1847413" y="404850"/>
                </a:cubicBezTo>
                <a:cubicBezTo>
                  <a:pt x="1889214" y="408333"/>
                  <a:pt x="1931175" y="409503"/>
                  <a:pt x="1973056" y="411830"/>
                </a:cubicBezTo>
                <a:cubicBezTo>
                  <a:pt x="1980036" y="414157"/>
                  <a:pt x="1987416" y="415520"/>
                  <a:pt x="1993997" y="418810"/>
                </a:cubicBezTo>
                <a:cubicBezTo>
                  <a:pt x="2016116" y="429869"/>
                  <a:pt x="2011314" y="436241"/>
                  <a:pt x="2035877" y="439750"/>
                </a:cubicBezTo>
                <a:cubicBezTo>
                  <a:pt x="2061318" y="443385"/>
                  <a:pt x="2087065" y="444404"/>
                  <a:pt x="2112659" y="446731"/>
                </a:cubicBezTo>
                <a:cubicBezTo>
                  <a:pt x="2135700" y="454411"/>
                  <a:pt x="2168450" y="465922"/>
                  <a:pt x="2189441" y="467671"/>
                </a:cubicBezTo>
                <a:lnTo>
                  <a:pt x="2273203" y="474651"/>
                </a:lnTo>
                <a:cubicBezTo>
                  <a:pt x="2357458" y="491502"/>
                  <a:pt x="2251874" y="471964"/>
                  <a:pt x="2412806" y="488612"/>
                </a:cubicBezTo>
                <a:cubicBezTo>
                  <a:pt x="2445536" y="491998"/>
                  <a:pt x="2477954" y="497919"/>
                  <a:pt x="2510528" y="502572"/>
                </a:cubicBezTo>
                <a:lnTo>
                  <a:pt x="2559389" y="509552"/>
                </a:lnTo>
                <a:cubicBezTo>
                  <a:pt x="2615609" y="528292"/>
                  <a:pt x="2539868" y="504878"/>
                  <a:pt x="2664091" y="523512"/>
                </a:cubicBezTo>
                <a:cubicBezTo>
                  <a:pt x="2715754" y="531262"/>
                  <a:pt x="2715884" y="538907"/>
                  <a:pt x="2761813" y="551433"/>
                </a:cubicBezTo>
                <a:cubicBezTo>
                  <a:pt x="2773259" y="554555"/>
                  <a:pt x="2785204" y="555536"/>
                  <a:pt x="2796714" y="558413"/>
                </a:cubicBezTo>
                <a:cubicBezTo>
                  <a:pt x="2803852" y="560197"/>
                  <a:pt x="2810338" y="564623"/>
                  <a:pt x="2817655" y="565393"/>
                </a:cubicBezTo>
                <a:cubicBezTo>
                  <a:pt x="2854750" y="569298"/>
                  <a:pt x="2892110" y="570046"/>
                  <a:pt x="2929337" y="572373"/>
                </a:cubicBezTo>
                <a:cubicBezTo>
                  <a:pt x="2984282" y="586111"/>
                  <a:pt x="2937135" y="575755"/>
                  <a:pt x="3027059" y="586334"/>
                </a:cubicBezTo>
                <a:cubicBezTo>
                  <a:pt x="3135689" y="599114"/>
                  <a:pt x="3025156" y="587115"/>
                  <a:pt x="3110821" y="600294"/>
                </a:cubicBezTo>
                <a:cubicBezTo>
                  <a:pt x="3129361" y="603146"/>
                  <a:pt x="3148111" y="604491"/>
                  <a:pt x="3166662" y="607274"/>
                </a:cubicBezTo>
                <a:cubicBezTo>
                  <a:pt x="3194655" y="611473"/>
                  <a:pt x="3250424" y="621234"/>
                  <a:pt x="3250424" y="621234"/>
                </a:cubicBezTo>
                <a:cubicBezTo>
                  <a:pt x="3313864" y="619046"/>
                  <a:pt x="3418352" y="624246"/>
                  <a:pt x="3494729" y="607274"/>
                </a:cubicBezTo>
                <a:cubicBezTo>
                  <a:pt x="3501912" y="605678"/>
                  <a:pt x="3508690" y="602621"/>
                  <a:pt x="3515670" y="600294"/>
                </a:cubicBezTo>
                <a:cubicBezTo>
                  <a:pt x="3520323" y="593314"/>
                  <a:pt x="3523079" y="584595"/>
                  <a:pt x="3529630" y="579354"/>
                </a:cubicBezTo>
                <a:cubicBezTo>
                  <a:pt x="3535376" y="574757"/>
                  <a:pt x="3543496" y="574394"/>
                  <a:pt x="3550571" y="572373"/>
                </a:cubicBezTo>
                <a:cubicBezTo>
                  <a:pt x="3589333" y="561298"/>
                  <a:pt x="3618063" y="558798"/>
                  <a:pt x="3662253" y="551433"/>
                </a:cubicBezTo>
                <a:lnTo>
                  <a:pt x="3704134" y="544453"/>
                </a:lnTo>
                <a:cubicBezTo>
                  <a:pt x="3711114" y="549106"/>
                  <a:pt x="3717790" y="554251"/>
                  <a:pt x="3725074" y="558413"/>
                </a:cubicBezTo>
                <a:cubicBezTo>
                  <a:pt x="3734109" y="563575"/>
                  <a:pt x="3745001" y="565712"/>
                  <a:pt x="3752995" y="572373"/>
                </a:cubicBezTo>
                <a:cubicBezTo>
                  <a:pt x="3759440" y="577744"/>
                  <a:pt x="3761023" y="587382"/>
                  <a:pt x="3766955" y="593314"/>
                </a:cubicBezTo>
                <a:cubicBezTo>
                  <a:pt x="3775181" y="601540"/>
                  <a:pt x="3785569" y="607274"/>
                  <a:pt x="3794876" y="614254"/>
                </a:cubicBezTo>
                <a:cubicBezTo>
                  <a:pt x="3803704" y="640739"/>
                  <a:pt x="3800793" y="642412"/>
                  <a:pt x="3829777" y="663115"/>
                </a:cubicBezTo>
                <a:cubicBezTo>
                  <a:pt x="3835764" y="667392"/>
                  <a:pt x="3844019" y="667051"/>
                  <a:pt x="3850717" y="670096"/>
                </a:cubicBezTo>
                <a:cubicBezTo>
                  <a:pt x="3936535" y="709105"/>
                  <a:pt x="3878543" y="688678"/>
                  <a:pt x="3927499" y="704996"/>
                </a:cubicBezTo>
                <a:cubicBezTo>
                  <a:pt x="3939049" y="797399"/>
                  <a:pt x="3927113" y="731564"/>
                  <a:pt x="3941459" y="781778"/>
                </a:cubicBezTo>
                <a:cubicBezTo>
                  <a:pt x="3944094" y="791002"/>
                  <a:pt x="3944149" y="801118"/>
                  <a:pt x="3948439" y="809699"/>
                </a:cubicBezTo>
                <a:cubicBezTo>
                  <a:pt x="3952965" y="818751"/>
                  <a:pt x="3976513" y="833826"/>
                  <a:pt x="3983340" y="837619"/>
                </a:cubicBezTo>
                <a:cubicBezTo>
                  <a:pt x="4036540" y="867175"/>
                  <a:pt x="4008395" y="852116"/>
                  <a:pt x="4053142" y="865540"/>
                </a:cubicBezTo>
                <a:cubicBezTo>
                  <a:pt x="4067237" y="869768"/>
                  <a:pt x="4095023" y="879500"/>
                  <a:pt x="4095023" y="879500"/>
                </a:cubicBezTo>
                <a:cubicBezTo>
                  <a:pt x="4102003" y="884153"/>
                  <a:pt x="4108252" y="890155"/>
                  <a:pt x="4115963" y="893460"/>
                </a:cubicBezTo>
                <a:cubicBezTo>
                  <a:pt x="4124781" y="897239"/>
                  <a:pt x="4134629" y="897917"/>
                  <a:pt x="4143884" y="900441"/>
                </a:cubicBezTo>
                <a:cubicBezTo>
                  <a:pt x="4249634" y="929282"/>
                  <a:pt x="4139875" y="902431"/>
                  <a:pt x="4234626" y="921381"/>
                </a:cubicBezTo>
                <a:cubicBezTo>
                  <a:pt x="4244033" y="923262"/>
                  <a:pt x="4253390" y="925500"/>
                  <a:pt x="4262546" y="928361"/>
                </a:cubicBezTo>
                <a:cubicBezTo>
                  <a:pt x="4290637" y="937140"/>
                  <a:pt x="4317448" y="950510"/>
                  <a:pt x="4346308" y="956282"/>
                </a:cubicBezTo>
                <a:cubicBezTo>
                  <a:pt x="4390616" y="965143"/>
                  <a:pt x="4369699" y="960385"/>
                  <a:pt x="4409129" y="970242"/>
                </a:cubicBezTo>
                <a:cubicBezTo>
                  <a:pt x="4511505" y="963262"/>
                  <a:pt x="4614152" y="959512"/>
                  <a:pt x="4716256" y="949302"/>
                </a:cubicBezTo>
                <a:cubicBezTo>
                  <a:pt x="4760114" y="944916"/>
                  <a:pt x="4761787" y="926537"/>
                  <a:pt x="4800018" y="907421"/>
                </a:cubicBezTo>
                <a:cubicBezTo>
                  <a:pt x="4813180" y="900840"/>
                  <a:pt x="4829655" y="901623"/>
                  <a:pt x="4841899" y="893460"/>
                </a:cubicBezTo>
                <a:cubicBezTo>
                  <a:pt x="4848879" y="888807"/>
                  <a:pt x="4855128" y="882804"/>
                  <a:pt x="4862839" y="879500"/>
                </a:cubicBezTo>
                <a:cubicBezTo>
                  <a:pt x="4871657" y="875721"/>
                  <a:pt x="4881412" y="874677"/>
                  <a:pt x="4890760" y="872520"/>
                </a:cubicBezTo>
                <a:cubicBezTo>
                  <a:pt x="4911662" y="867697"/>
                  <a:pt x="4932770" y="863763"/>
                  <a:pt x="4953581" y="858560"/>
                </a:cubicBezTo>
                <a:cubicBezTo>
                  <a:pt x="4960719" y="856775"/>
                  <a:pt x="4967250" y="852698"/>
                  <a:pt x="4974522" y="851579"/>
                </a:cubicBezTo>
                <a:cubicBezTo>
                  <a:pt x="5151379" y="824369"/>
                  <a:pt x="4973066" y="858850"/>
                  <a:pt x="5079224" y="837619"/>
                </a:cubicBezTo>
                <a:cubicBezTo>
                  <a:pt x="5158332" y="839946"/>
                  <a:pt x="5237640" y="838529"/>
                  <a:pt x="5316549" y="844599"/>
                </a:cubicBezTo>
                <a:cubicBezTo>
                  <a:pt x="5329042" y="845560"/>
                  <a:pt x="5339563" y="854598"/>
                  <a:pt x="5351450" y="858560"/>
                </a:cubicBezTo>
                <a:cubicBezTo>
                  <a:pt x="5360551" y="861594"/>
                  <a:pt x="5370064" y="863213"/>
                  <a:pt x="5379371" y="865540"/>
                </a:cubicBezTo>
                <a:cubicBezTo>
                  <a:pt x="5433324" y="901509"/>
                  <a:pt x="5356207" y="854235"/>
                  <a:pt x="5442192" y="886480"/>
                </a:cubicBezTo>
                <a:cubicBezTo>
                  <a:pt x="5448354" y="888791"/>
                  <a:pt x="5450266" y="897498"/>
                  <a:pt x="5456152" y="900441"/>
                </a:cubicBezTo>
                <a:cubicBezTo>
                  <a:pt x="5469314" y="907022"/>
                  <a:pt x="5484073" y="909748"/>
                  <a:pt x="5498033" y="914401"/>
                </a:cubicBezTo>
                <a:lnTo>
                  <a:pt x="5518974" y="921381"/>
                </a:lnTo>
                <a:cubicBezTo>
                  <a:pt x="5595756" y="919054"/>
                  <a:pt x="5672603" y="918335"/>
                  <a:pt x="5749319" y="914401"/>
                </a:cubicBezTo>
                <a:cubicBezTo>
                  <a:pt x="5764490" y="913623"/>
                  <a:pt x="5801988" y="905581"/>
                  <a:pt x="5819120" y="900441"/>
                </a:cubicBezTo>
                <a:cubicBezTo>
                  <a:pt x="5833215" y="896212"/>
                  <a:pt x="5861001" y="886480"/>
                  <a:pt x="5861001" y="886480"/>
                </a:cubicBezTo>
                <a:lnTo>
                  <a:pt x="6098326" y="907421"/>
                </a:lnTo>
                <a:cubicBezTo>
                  <a:pt x="6114701" y="909019"/>
                  <a:pt x="6131226" y="910411"/>
                  <a:pt x="6147187" y="914401"/>
                </a:cubicBezTo>
                <a:cubicBezTo>
                  <a:pt x="6286618" y="949258"/>
                  <a:pt x="6142691" y="925724"/>
                  <a:pt x="6258870" y="942321"/>
                </a:cubicBezTo>
                <a:cubicBezTo>
                  <a:pt x="6265850" y="949301"/>
                  <a:pt x="6270981" y="958847"/>
                  <a:pt x="6279810" y="963262"/>
                </a:cubicBezTo>
                <a:cubicBezTo>
                  <a:pt x="6299553" y="973133"/>
                  <a:pt x="6321691" y="977222"/>
                  <a:pt x="6342632" y="984202"/>
                </a:cubicBezTo>
                <a:cubicBezTo>
                  <a:pt x="6342645" y="984206"/>
                  <a:pt x="6384500" y="998160"/>
                  <a:pt x="6384513" y="998163"/>
                </a:cubicBezTo>
                <a:lnTo>
                  <a:pt x="6419413" y="1005143"/>
                </a:lnTo>
                <a:cubicBezTo>
                  <a:pt x="6421740" y="1016777"/>
                  <a:pt x="6426394" y="1051908"/>
                  <a:pt x="6426394" y="1040044"/>
                </a:cubicBezTo>
                <a:cubicBezTo>
                  <a:pt x="6426394" y="965553"/>
                  <a:pt x="6423545" y="891056"/>
                  <a:pt x="6419413" y="816679"/>
                </a:cubicBezTo>
                <a:cubicBezTo>
                  <a:pt x="6418881" y="807100"/>
                  <a:pt x="6415068" y="797982"/>
                  <a:pt x="6412433" y="788758"/>
                </a:cubicBezTo>
                <a:cubicBezTo>
                  <a:pt x="6410412" y="781684"/>
                  <a:pt x="6412284" y="770551"/>
                  <a:pt x="6405453" y="767818"/>
                </a:cubicBezTo>
                <a:cubicBezTo>
                  <a:pt x="6385891" y="759993"/>
                  <a:pt x="6363572" y="763164"/>
                  <a:pt x="6342632" y="760837"/>
                </a:cubicBezTo>
                <a:cubicBezTo>
                  <a:pt x="6335652" y="758510"/>
                  <a:pt x="6328766" y="755878"/>
                  <a:pt x="6321691" y="753857"/>
                </a:cubicBezTo>
                <a:cubicBezTo>
                  <a:pt x="6298688" y="747285"/>
                  <a:pt x="6282863" y="744695"/>
                  <a:pt x="6258870" y="739897"/>
                </a:cubicBezTo>
                <a:cubicBezTo>
                  <a:pt x="6235603" y="730590"/>
                  <a:pt x="6212532" y="720775"/>
                  <a:pt x="6189068" y="711976"/>
                </a:cubicBezTo>
                <a:cubicBezTo>
                  <a:pt x="6175289" y="706809"/>
                  <a:pt x="6161147" y="702669"/>
                  <a:pt x="6147187" y="698016"/>
                </a:cubicBezTo>
                <a:cubicBezTo>
                  <a:pt x="6140207" y="695689"/>
                  <a:pt x="6132369" y="695117"/>
                  <a:pt x="6126247" y="691036"/>
                </a:cubicBezTo>
                <a:cubicBezTo>
                  <a:pt x="6099184" y="672995"/>
                  <a:pt x="6113265" y="679729"/>
                  <a:pt x="6084366" y="670096"/>
                </a:cubicBezTo>
                <a:cubicBezTo>
                  <a:pt x="6077386" y="665442"/>
                  <a:pt x="6069739" y="661659"/>
                  <a:pt x="6063426" y="656135"/>
                </a:cubicBezTo>
                <a:cubicBezTo>
                  <a:pt x="6051044" y="645301"/>
                  <a:pt x="6044486" y="625224"/>
                  <a:pt x="6028525" y="621234"/>
                </a:cubicBezTo>
                <a:cubicBezTo>
                  <a:pt x="6019578" y="618997"/>
                  <a:pt x="5989679" y="612281"/>
                  <a:pt x="5979664" y="607274"/>
                </a:cubicBezTo>
                <a:cubicBezTo>
                  <a:pt x="5972160" y="603522"/>
                  <a:pt x="5966227" y="597066"/>
                  <a:pt x="5958723" y="593314"/>
                </a:cubicBezTo>
                <a:cubicBezTo>
                  <a:pt x="5948708" y="588307"/>
                  <a:pt x="5918809" y="581591"/>
                  <a:pt x="5909862" y="579354"/>
                </a:cubicBezTo>
                <a:cubicBezTo>
                  <a:pt x="5902882" y="574700"/>
                  <a:pt x="5897300" y="565834"/>
                  <a:pt x="5888922" y="565393"/>
                </a:cubicBezTo>
                <a:cubicBezTo>
                  <a:pt x="5836258" y="562621"/>
                  <a:pt x="5780890" y="571851"/>
                  <a:pt x="5728378" y="579354"/>
                </a:cubicBezTo>
                <a:cubicBezTo>
                  <a:pt x="5714050" y="584130"/>
                  <a:pt x="5701142" y="584965"/>
                  <a:pt x="5693477" y="600294"/>
                </a:cubicBezTo>
                <a:cubicBezTo>
                  <a:pt x="5689187" y="608875"/>
                  <a:pt x="5692638" y="620845"/>
                  <a:pt x="5686497" y="628215"/>
                </a:cubicBezTo>
                <a:cubicBezTo>
                  <a:pt x="5672093" y="645500"/>
                  <a:pt x="5624238" y="647080"/>
                  <a:pt x="5609716" y="649155"/>
                </a:cubicBezTo>
                <a:cubicBezTo>
                  <a:pt x="5602736" y="651482"/>
                  <a:pt x="5596116" y="655634"/>
                  <a:pt x="5588775" y="656135"/>
                </a:cubicBezTo>
                <a:cubicBezTo>
                  <a:pt x="5493487" y="662632"/>
                  <a:pt x="5302589" y="670096"/>
                  <a:pt x="5302589" y="670096"/>
                </a:cubicBezTo>
                <a:cubicBezTo>
                  <a:pt x="5274668" y="667769"/>
                  <a:pt x="5246300" y="668610"/>
                  <a:pt x="5218827" y="663115"/>
                </a:cubicBezTo>
                <a:cubicBezTo>
                  <a:pt x="5210601" y="661470"/>
                  <a:pt x="5205080" y="653471"/>
                  <a:pt x="5197887" y="649155"/>
                </a:cubicBezTo>
                <a:cubicBezTo>
                  <a:pt x="5181802" y="639504"/>
                  <a:pt x="5166058" y="629095"/>
                  <a:pt x="5149026" y="621234"/>
                </a:cubicBezTo>
                <a:cubicBezTo>
                  <a:pt x="5135665" y="615067"/>
                  <a:pt x="5121105" y="611927"/>
                  <a:pt x="5107145" y="607274"/>
                </a:cubicBezTo>
                <a:cubicBezTo>
                  <a:pt x="5086204" y="600294"/>
                  <a:pt x="5066174" y="589456"/>
                  <a:pt x="5044323" y="586334"/>
                </a:cubicBezTo>
                <a:cubicBezTo>
                  <a:pt x="4937104" y="571016"/>
                  <a:pt x="4978523" y="580354"/>
                  <a:pt x="4918681" y="565393"/>
                </a:cubicBezTo>
                <a:cubicBezTo>
                  <a:pt x="4888434" y="570047"/>
                  <a:pt x="4858018" y="573714"/>
                  <a:pt x="4827939" y="579354"/>
                </a:cubicBezTo>
                <a:cubicBezTo>
                  <a:pt x="4820707" y="580710"/>
                  <a:pt x="4814097" y="584398"/>
                  <a:pt x="4806998" y="586334"/>
                </a:cubicBezTo>
                <a:cubicBezTo>
                  <a:pt x="4788488" y="591382"/>
                  <a:pt x="4769771" y="595641"/>
                  <a:pt x="4751157" y="600294"/>
                </a:cubicBezTo>
                <a:lnTo>
                  <a:pt x="4723236" y="607274"/>
                </a:lnTo>
                <a:cubicBezTo>
                  <a:pt x="4713929" y="611927"/>
                  <a:pt x="4705059" y="617580"/>
                  <a:pt x="4695316" y="621234"/>
                </a:cubicBezTo>
                <a:cubicBezTo>
                  <a:pt x="4645349" y="639972"/>
                  <a:pt x="4688939" y="613910"/>
                  <a:pt x="4639474" y="642175"/>
                </a:cubicBezTo>
                <a:cubicBezTo>
                  <a:pt x="4632190" y="646337"/>
                  <a:pt x="4625085" y="650894"/>
                  <a:pt x="4618534" y="656135"/>
                </a:cubicBezTo>
                <a:cubicBezTo>
                  <a:pt x="4613395" y="660246"/>
                  <a:pt x="4610050" y="666445"/>
                  <a:pt x="4604574" y="670096"/>
                </a:cubicBezTo>
                <a:cubicBezTo>
                  <a:pt x="4582374" y="684896"/>
                  <a:pt x="4565931" y="685927"/>
                  <a:pt x="4541752" y="698016"/>
                </a:cubicBezTo>
                <a:cubicBezTo>
                  <a:pt x="4491382" y="723201"/>
                  <a:pt x="4554081" y="701461"/>
                  <a:pt x="4492891" y="725937"/>
                </a:cubicBezTo>
                <a:cubicBezTo>
                  <a:pt x="4457470" y="740106"/>
                  <a:pt x="4451158" y="739867"/>
                  <a:pt x="4416110" y="746877"/>
                </a:cubicBezTo>
                <a:cubicBezTo>
                  <a:pt x="4374229" y="744550"/>
                  <a:pt x="4332240" y="743694"/>
                  <a:pt x="4290467" y="739897"/>
                </a:cubicBezTo>
                <a:cubicBezTo>
                  <a:pt x="4278414" y="738801"/>
                  <a:pt x="4254003" y="730069"/>
                  <a:pt x="4241606" y="725937"/>
                </a:cubicBezTo>
                <a:cubicBezTo>
                  <a:pt x="4239279" y="718957"/>
                  <a:pt x="4239222" y="710742"/>
                  <a:pt x="4234626" y="704996"/>
                </a:cubicBezTo>
                <a:cubicBezTo>
                  <a:pt x="4200821" y="662740"/>
                  <a:pt x="4217998" y="734564"/>
                  <a:pt x="4178784" y="656135"/>
                </a:cubicBezTo>
                <a:cubicBezTo>
                  <a:pt x="4174131" y="646828"/>
                  <a:pt x="4168923" y="637779"/>
                  <a:pt x="4164824" y="628215"/>
                </a:cubicBezTo>
                <a:cubicBezTo>
                  <a:pt x="4152915" y="600426"/>
                  <a:pt x="4164521" y="612130"/>
                  <a:pt x="4143884" y="586334"/>
                </a:cubicBezTo>
                <a:cubicBezTo>
                  <a:pt x="4139773" y="581195"/>
                  <a:pt x="4133872" y="577638"/>
                  <a:pt x="4129923" y="572373"/>
                </a:cubicBezTo>
                <a:cubicBezTo>
                  <a:pt x="4119856" y="558950"/>
                  <a:pt x="4111310" y="544452"/>
                  <a:pt x="4102003" y="530492"/>
                </a:cubicBezTo>
                <a:lnTo>
                  <a:pt x="4088042" y="509552"/>
                </a:lnTo>
                <a:cubicBezTo>
                  <a:pt x="4074723" y="456273"/>
                  <a:pt x="4090310" y="507105"/>
                  <a:pt x="4060122" y="446731"/>
                </a:cubicBezTo>
                <a:cubicBezTo>
                  <a:pt x="4054518" y="435524"/>
                  <a:pt x="4050561" y="423562"/>
                  <a:pt x="4046161" y="411830"/>
                </a:cubicBezTo>
                <a:cubicBezTo>
                  <a:pt x="4043577" y="404941"/>
                  <a:pt x="4042754" y="397321"/>
                  <a:pt x="4039181" y="390889"/>
                </a:cubicBezTo>
                <a:cubicBezTo>
                  <a:pt x="4031033" y="376222"/>
                  <a:pt x="4020568" y="362968"/>
                  <a:pt x="4011261" y="349008"/>
                </a:cubicBezTo>
                <a:lnTo>
                  <a:pt x="3997300" y="328068"/>
                </a:lnTo>
                <a:cubicBezTo>
                  <a:pt x="3983712" y="287304"/>
                  <a:pt x="4000951" y="324738"/>
                  <a:pt x="3969380" y="293167"/>
                </a:cubicBezTo>
                <a:cubicBezTo>
                  <a:pt x="3963448" y="287235"/>
                  <a:pt x="3961788" y="277687"/>
                  <a:pt x="3955419" y="272227"/>
                </a:cubicBezTo>
                <a:cubicBezTo>
                  <a:pt x="3917588" y="239800"/>
                  <a:pt x="3897839" y="249224"/>
                  <a:pt x="3843737" y="244306"/>
                </a:cubicBezTo>
                <a:lnTo>
                  <a:pt x="3808836" y="237326"/>
                </a:lnTo>
                <a:cubicBezTo>
                  <a:pt x="3794911" y="234794"/>
                  <a:pt x="3780833" y="233122"/>
                  <a:pt x="3766955" y="230346"/>
                </a:cubicBezTo>
                <a:cubicBezTo>
                  <a:pt x="3757548" y="228465"/>
                  <a:pt x="3748342" y="225693"/>
                  <a:pt x="3739035" y="223366"/>
                </a:cubicBezTo>
                <a:lnTo>
                  <a:pt x="3494729" y="237326"/>
                </a:lnTo>
                <a:cubicBezTo>
                  <a:pt x="3482899" y="238213"/>
                  <a:pt x="3470629" y="239397"/>
                  <a:pt x="3459829" y="244306"/>
                </a:cubicBezTo>
                <a:cubicBezTo>
                  <a:pt x="3327836" y="304304"/>
                  <a:pt x="3470698" y="254645"/>
                  <a:pt x="3397007" y="279207"/>
                </a:cubicBezTo>
                <a:cubicBezTo>
                  <a:pt x="3383047" y="288514"/>
                  <a:pt x="3371043" y="301822"/>
                  <a:pt x="3355126" y="307128"/>
                </a:cubicBezTo>
                <a:cubicBezTo>
                  <a:pt x="3348146" y="309455"/>
                  <a:pt x="3341017" y="311376"/>
                  <a:pt x="3334186" y="314108"/>
                </a:cubicBezTo>
                <a:cubicBezTo>
                  <a:pt x="3317734" y="320689"/>
                  <a:pt x="3302135" y="329445"/>
                  <a:pt x="3285325" y="335048"/>
                </a:cubicBezTo>
                <a:cubicBezTo>
                  <a:pt x="3274070" y="338800"/>
                  <a:pt x="3261934" y="339151"/>
                  <a:pt x="3250424" y="342028"/>
                </a:cubicBezTo>
                <a:cubicBezTo>
                  <a:pt x="3243286" y="343812"/>
                  <a:pt x="3236723" y="347692"/>
                  <a:pt x="3229484" y="349008"/>
                </a:cubicBezTo>
                <a:cubicBezTo>
                  <a:pt x="3211028" y="352364"/>
                  <a:pt x="3192146" y="352905"/>
                  <a:pt x="3173642" y="355989"/>
                </a:cubicBezTo>
                <a:cubicBezTo>
                  <a:pt x="3164179" y="357566"/>
                  <a:pt x="3155231" y="361701"/>
                  <a:pt x="3145722" y="362969"/>
                </a:cubicBezTo>
                <a:cubicBezTo>
                  <a:pt x="3120248" y="366365"/>
                  <a:pt x="3094534" y="367622"/>
                  <a:pt x="3068940" y="369949"/>
                </a:cubicBezTo>
                <a:cubicBezTo>
                  <a:pt x="3017752" y="367622"/>
                  <a:pt x="2966454" y="367055"/>
                  <a:pt x="2915377" y="362969"/>
                </a:cubicBezTo>
                <a:cubicBezTo>
                  <a:pt x="2889958" y="360936"/>
                  <a:pt x="2889953" y="346767"/>
                  <a:pt x="2866516" y="335048"/>
                </a:cubicBezTo>
                <a:cubicBezTo>
                  <a:pt x="2857935" y="330758"/>
                  <a:pt x="2847960" y="330149"/>
                  <a:pt x="2838595" y="328068"/>
                </a:cubicBezTo>
                <a:cubicBezTo>
                  <a:pt x="2827013" y="325494"/>
                  <a:pt x="2815295" y="323574"/>
                  <a:pt x="2803694" y="321088"/>
                </a:cubicBezTo>
                <a:cubicBezTo>
                  <a:pt x="2750145" y="309613"/>
                  <a:pt x="2697492" y="292980"/>
                  <a:pt x="2643151" y="286187"/>
                </a:cubicBezTo>
                <a:cubicBezTo>
                  <a:pt x="2566403" y="276594"/>
                  <a:pt x="2605954" y="281278"/>
                  <a:pt x="2524488" y="272227"/>
                </a:cubicBezTo>
                <a:cubicBezTo>
                  <a:pt x="2515181" y="269900"/>
                  <a:pt x="2505975" y="267128"/>
                  <a:pt x="2496568" y="265247"/>
                </a:cubicBezTo>
                <a:cubicBezTo>
                  <a:pt x="2482690" y="262471"/>
                  <a:pt x="2468503" y="261337"/>
                  <a:pt x="2454687" y="258267"/>
                </a:cubicBezTo>
                <a:cubicBezTo>
                  <a:pt x="2447504" y="256671"/>
                  <a:pt x="2440856" y="253182"/>
                  <a:pt x="2433746" y="251286"/>
                </a:cubicBezTo>
                <a:cubicBezTo>
                  <a:pt x="2405938" y="243870"/>
                  <a:pt x="2378542" y="233916"/>
                  <a:pt x="2349984" y="230346"/>
                </a:cubicBezTo>
                <a:cubicBezTo>
                  <a:pt x="2270941" y="220466"/>
                  <a:pt x="2312808" y="225233"/>
                  <a:pt x="2224342" y="216386"/>
                </a:cubicBezTo>
                <a:cubicBezTo>
                  <a:pt x="2210382" y="211732"/>
                  <a:pt x="2197063" y="204250"/>
                  <a:pt x="2182461" y="202425"/>
                </a:cubicBezTo>
                <a:lnTo>
                  <a:pt x="2126619" y="195445"/>
                </a:lnTo>
                <a:cubicBezTo>
                  <a:pt x="2112609" y="193444"/>
                  <a:pt x="2098833" y="189746"/>
                  <a:pt x="2084739" y="188465"/>
                </a:cubicBezTo>
                <a:cubicBezTo>
                  <a:pt x="2047592" y="185088"/>
                  <a:pt x="2010284" y="183812"/>
                  <a:pt x="1973056" y="181485"/>
                </a:cubicBezTo>
                <a:lnTo>
                  <a:pt x="1917215" y="174505"/>
                </a:lnTo>
                <a:cubicBezTo>
                  <a:pt x="1896290" y="172043"/>
                  <a:pt x="1875251" y="170505"/>
                  <a:pt x="1854394" y="167525"/>
                </a:cubicBezTo>
                <a:cubicBezTo>
                  <a:pt x="1842649" y="165847"/>
                  <a:pt x="1831285" y="161854"/>
                  <a:pt x="1819493" y="160544"/>
                </a:cubicBezTo>
                <a:cubicBezTo>
                  <a:pt x="1789342" y="157194"/>
                  <a:pt x="1758998" y="155891"/>
                  <a:pt x="1728751" y="153564"/>
                </a:cubicBezTo>
                <a:cubicBezTo>
                  <a:pt x="1565987" y="169840"/>
                  <a:pt x="1760405" y="154397"/>
                  <a:pt x="1463505" y="146584"/>
                </a:cubicBezTo>
                <a:lnTo>
                  <a:pt x="1198259" y="139604"/>
                </a:lnTo>
                <a:cubicBezTo>
                  <a:pt x="1181972" y="137277"/>
                  <a:pt x="1165750" y="134441"/>
                  <a:pt x="1149398" y="132624"/>
                </a:cubicBezTo>
                <a:cubicBezTo>
                  <a:pt x="1123856" y="129786"/>
                  <a:pt x="1098057" y="129279"/>
                  <a:pt x="1072616" y="125644"/>
                </a:cubicBezTo>
                <a:cubicBezTo>
                  <a:pt x="1065332" y="124603"/>
                  <a:pt x="1058891" y="120106"/>
                  <a:pt x="1051676" y="118663"/>
                </a:cubicBezTo>
                <a:cubicBezTo>
                  <a:pt x="1035543" y="115436"/>
                  <a:pt x="1019102" y="114010"/>
                  <a:pt x="1002815" y="111683"/>
                </a:cubicBezTo>
                <a:cubicBezTo>
                  <a:pt x="967914" y="114010"/>
                  <a:pt x="933072" y="119828"/>
                  <a:pt x="898113" y="118663"/>
                </a:cubicBezTo>
                <a:cubicBezTo>
                  <a:pt x="862923" y="117490"/>
                  <a:pt x="828141" y="110491"/>
                  <a:pt x="793410" y="104703"/>
                </a:cubicBezTo>
                <a:cubicBezTo>
                  <a:pt x="786153" y="103493"/>
                  <a:pt x="779685" y="99166"/>
                  <a:pt x="772470" y="97723"/>
                </a:cubicBezTo>
                <a:cubicBezTo>
                  <a:pt x="715657" y="86361"/>
                  <a:pt x="686673" y="83509"/>
                  <a:pt x="632867" y="76783"/>
                </a:cubicBezTo>
                <a:cubicBezTo>
                  <a:pt x="623560" y="74456"/>
                  <a:pt x="614327" y="71812"/>
                  <a:pt x="604946" y="69802"/>
                </a:cubicBezTo>
                <a:cubicBezTo>
                  <a:pt x="581745" y="64830"/>
                  <a:pt x="557655" y="63345"/>
                  <a:pt x="535145" y="55842"/>
                </a:cubicBezTo>
                <a:cubicBezTo>
                  <a:pt x="515188" y="49190"/>
                  <a:pt x="508193" y="46264"/>
                  <a:pt x="486284" y="41882"/>
                </a:cubicBezTo>
                <a:cubicBezTo>
                  <a:pt x="472406" y="39106"/>
                  <a:pt x="458281" y="37678"/>
                  <a:pt x="444403" y="34902"/>
                </a:cubicBezTo>
                <a:cubicBezTo>
                  <a:pt x="434996" y="33020"/>
                  <a:pt x="425706" y="30557"/>
                  <a:pt x="416482" y="27921"/>
                </a:cubicBezTo>
                <a:cubicBezTo>
                  <a:pt x="409408" y="25900"/>
                  <a:pt x="402799" y="22151"/>
                  <a:pt x="395542" y="20941"/>
                </a:cubicBezTo>
                <a:cubicBezTo>
                  <a:pt x="374759" y="17477"/>
                  <a:pt x="353661" y="16288"/>
                  <a:pt x="332720" y="13961"/>
                </a:cubicBezTo>
                <a:cubicBezTo>
                  <a:pt x="325740" y="11634"/>
                  <a:pt x="319135" y="6802"/>
                  <a:pt x="311780" y="6981"/>
                </a:cubicBezTo>
                <a:cubicBezTo>
                  <a:pt x="223269" y="9140"/>
                  <a:pt x="46534" y="20941"/>
                  <a:pt x="46534" y="20941"/>
                </a:cubicBezTo>
                <a:cubicBezTo>
                  <a:pt x="2358" y="28303"/>
                  <a:pt x="9306" y="0"/>
                  <a:pt x="4653" y="2792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04453" name="Прямая соединительная линия 155"/>
          <p:cNvCxnSpPr>
            <a:cxnSpLocks noChangeShapeType="1"/>
          </p:cNvCxnSpPr>
          <p:nvPr/>
        </p:nvCxnSpPr>
        <p:spPr bwMode="auto">
          <a:xfrm rot="5400000" flipH="1" flipV="1">
            <a:off x="3357562" y="3214688"/>
            <a:ext cx="3571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cxnSp>
        <p:nvCxnSpPr>
          <p:cNvPr id="104454" name="Прямая соединительная линия 156"/>
          <p:cNvCxnSpPr>
            <a:cxnSpLocks noChangeShapeType="1"/>
          </p:cNvCxnSpPr>
          <p:nvPr/>
        </p:nvCxnSpPr>
        <p:spPr bwMode="auto">
          <a:xfrm rot="5400000" flipH="1" flipV="1">
            <a:off x="5857875" y="3500438"/>
            <a:ext cx="4714875" cy="0"/>
          </a:xfrm>
          <a:prstGeom prst="line">
            <a:avLst/>
          </a:prstGeom>
          <a:noFill/>
          <a:ln w="34925" algn="ctr">
            <a:solidFill>
              <a:srgbClr val="FFC000"/>
            </a:solidFill>
            <a:prstDash val="dashDot"/>
            <a:round/>
            <a:headEnd/>
            <a:tailEnd/>
          </a:ln>
        </p:spPr>
      </p:cxnSp>
      <p:sp>
        <p:nvSpPr>
          <p:cNvPr id="161" name="Прямоугольник 160"/>
          <p:cNvSpPr/>
          <p:nvPr/>
        </p:nvSpPr>
        <p:spPr bwMode="auto">
          <a:xfrm>
            <a:off x="1285875" y="3000375"/>
            <a:ext cx="71438" cy="642938"/>
          </a:xfrm>
          <a:prstGeom prst="rect">
            <a:avLst/>
          </a:prstGeom>
          <a:solidFill>
            <a:schemeClr val="accent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174"/>
          <p:cNvGrpSpPr>
            <a:grpSpLocks/>
          </p:cNvGrpSpPr>
          <p:nvPr/>
        </p:nvGrpSpPr>
        <p:grpSpPr bwMode="auto">
          <a:xfrm>
            <a:off x="6429375" y="3429000"/>
            <a:ext cx="561975" cy="1000125"/>
            <a:chOff x="6429388" y="3429000"/>
            <a:chExt cx="561980" cy="1000132"/>
          </a:xfrm>
        </p:grpSpPr>
        <p:cxnSp>
          <p:nvCxnSpPr>
            <p:cNvPr id="104474" name="Прямая соединительная линия 164"/>
            <p:cNvCxnSpPr>
              <a:cxnSpLocks noChangeShapeType="1"/>
            </p:cNvCxnSpPr>
            <p:nvPr/>
          </p:nvCxnSpPr>
          <p:spPr bwMode="auto">
            <a:xfrm rot="16200000" flipH="1">
              <a:off x="6679421" y="4321975"/>
              <a:ext cx="142876" cy="71438"/>
            </a:xfrm>
            <a:prstGeom prst="line">
              <a:avLst/>
            </a:prstGeom>
            <a:noFill/>
            <a:ln w="28575" algn="ctr">
              <a:solidFill>
                <a:srgbClr val="8C641C"/>
              </a:solidFill>
              <a:round/>
              <a:headEnd/>
              <a:tailEnd/>
            </a:ln>
          </p:spPr>
        </p:cxnSp>
        <p:grpSp>
          <p:nvGrpSpPr>
            <p:cNvPr id="3" name="Группа 173"/>
            <p:cNvGrpSpPr>
              <a:grpSpLocks/>
            </p:cNvGrpSpPr>
            <p:nvPr/>
          </p:nvGrpSpPr>
          <p:grpSpPr bwMode="auto">
            <a:xfrm>
              <a:off x="6429388" y="3429000"/>
              <a:ext cx="561980" cy="866780"/>
              <a:chOff x="6429388" y="3429001"/>
              <a:chExt cx="561980" cy="866780"/>
            </a:xfrm>
          </p:grpSpPr>
          <p:cxnSp>
            <p:nvCxnSpPr>
              <p:cNvPr id="104476" name="Прямая соединительная линия 162"/>
              <p:cNvCxnSpPr>
                <a:cxnSpLocks noChangeShapeType="1"/>
              </p:cNvCxnSpPr>
              <p:nvPr/>
            </p:nvCxnSpPr>
            <p:spPr bwMode="auto">
              <a:xfrm rot="5400000">
                <a:off x="6322231" y="3821909"/>
                <a:ext cx="642942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4477" name="Прямая соединительная линия 163"/>
              <p:cNvCxnSpPr>
                <a:cxnSpLocks noChangeShapeType="1"/>
              </p:cNvCxnSpPr>
              <p:nvPr/>
            </p:nvCxnSpPr>
            <p:spPr bwMode="auto">
              <a:xfrm rot="5400000">
                <a:off x="6429388" y="3857628"/>
                <a:ext cx="714380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4478" name="Прямая соединительная линия 168"/>
              <p:cNvCxnSpPr>
                <a:cxnSpLocks noChangeShapeType="1"/>
              </p:cNvCxnSpPr>
              <p:nvPr/>
            </p:nvCxnSpPr>
            <p:spPr bwMode="auto">
              <a:xfrm rot="16200000" flipH="1">
                <a:off x="6607983" y="3464720"/>
                <a:ext cx="142876" cy="71438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4479" name="Прямая соединительная линия 169"/>
              <p:cNvCxnSpPr>
                <a:cxnSpLocks noChangeShapeType="1"/>
              </p:cNvCxnSpPr>
              <p:nvPr/>
            </p:nvCxnSpPr>
            <p:spPr bwMode="auto">
              <a:xfrm flipV="1">
                <a:off x="6858016" y="350043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104480" name="Прямая соединительная линия 171"/>
              <p:cNvCxnSpPr>
                <a:cxnSpLocks noChangeShapeType="1"/>
              </p:cNvCxnSpPr>
              <p:nvPr/>
            </p:nvCxnSpPr>
            <p:spPr bwMode="auto">
              <a:xfrm flipV="1">
                <a:off x="6429388" y="421481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</p:grpSp>
      </p:grpSp>
      <p:sp>
        <p:nvSpPr>
          <p:cNvPr id="104457" name="Полилиния 185"/>
          <p:cNvSpPr>
            <a:spLocks/>
          </p:cNvSpPr>
          <p:nvPr/>
        </p:nvSpPr>
        <p:spPr bwMode="auto">
          <a:xfrm rot="-3227318">
            <a:off x="6119019" y="2537619"/>
            <a:ext cx="2743200" cy="160338"/>
          </a:xfrm>
          <a:custGeom>
            <a:avLst/>
            <a:gdLst>
              <a:gd name="T0" fmla="*/ 2147483647 w 909191"/>
              <a:gd name="T1" fmla="*/ 85880 h 163055"/>
              <a:gd name="T2" fmla="*/ 2147483647 w 909191"/>
              <a:gd name="T3" fmla="*/ 82767 h 163055"/>
              <a:gd name="T4" fmla="*/ 2147483647 w 909191"/>
              <a:gd name="T5" fmla="*/ 64072 h 163055"/>
              <a:gd name="T6" fmla="*/ 2147483647 w 909191"/>
              <a:gd name="T7" fmla="*/ 54724 h 163055"/>
              <a:gd name="T8" fmla="*/ 2147483647 w 909191"/>
              <a:gd name="T9" fmla="*/ 48493 h 163055"/>
              <a:gd name="T10" fmla="*/ 2147483647 w 909191"/>
              <a:gd name="T11" fmla="*/ 42262 h 163055"/>
              <a:gd name="T12" fmla="*/ 2147483647 w 909191"/>
              <a:gd name="T13" fmla="*/ 39146 h 163055"/>
              <a:gd name="T14" fmla="*/ 2147483647 w 909191"/>
              <a:gd name="T15" fmla="*/ 32914 h 163055"/>
              <a:gd name="T16" fmla="*/ 2147483647 w 909191"/>
              <a:gd name="T17" fmla="*/ 29800 h 163055"/>
              <a:gd name="T18" fmla="*/ 2147483647 w 909191"/>
              <a:gd name="T19" fmla="*/ 26682 h 163055"/>
              <a:gd name="T20" fmla="*/ 2147483647 w 909191"/>
              <a:gd name="T21" fmla="*/ 20453 h 163055"/>
              <a:gd name="T22" fmla="*/ 2147483647 w 909191"/>
              <a:gd name="T23" fmla="*/ 17336 h 163055"/>
              <a:gd name="T24" fmla="*/ 2147483647 w 909191"/>
              <a:gd name="T25" fmla="*/ 11106 h 163055"/>
              <a:gd name="T26" fmla="*/ 2147483647 w 909191"/>
              <a:gd name="T27" fmla="*/ 7991 h 163055"/>
              <a:gd name="T28" fmla="*/ 2147483647 w 909191"/>
              <a:gd name="T29" fmla="*/ 11106 h 163055"/>
              <a:gd name="T30" fmla="*/ 2147483647 w 909191"/>
              <a:gd name="T31" fmla="*/ 54724 h 163055"/>
              <a:gd name="T32" fmla="*/ 2147483647 w 909191"/>
              <a:gd name="T33" fmla="*/ 54724 h 163055"/>
              <a:gd name="T34" fmla="*/ 2147483647 w 909191"/>
              <a:gd name="T35" fmla="*/ 57841 h 163055"/>
              <a:gd name="T36" fmla="*/ 2147483647 w 909191"/>
              <a:gd name="T37" fmla="*/ 60956 h 163055"/>
              <a:gd name="T38" fmla="*/ 2147483647 w 909191"/>
              <a:gd name="T39" fmla="*/ 73419 h 163055"/>
              <a:gd name="T40" fmla="*/ 2147483647 w 909191"/>
              <a:gd name="T41" fmla="*/ 79648 h 163055"/>
              <a:gd name="T42" fmla="*/ 2147483647 w 909191"/>
              <a:gd name="T43" fmla="*/ 88997 h 163055"/>
              <a:gd name="T44" fmla="*/ 2147483647 w 909191"/>
              <a:gd name="T45" fmla="*/ 98344 h 163055"/>
              <a:gd name="T46" fmla="*/ 2147483647 w 909191"/>
              <a:gd name="T47" fmla="*/ 104576 h 163055"/>
              <a:gd name="T48" fmla="*/ 2147483647 w 909191"/>
              <a:gd name="T49" fmla="*/ 107690 h 163055"/>
              <a:gd name="T50" fmla="*/ 2147483647 w 909191"/>
              <a:gd name="T51" fmla="*/ 117036 h 163055"/>
              <a:gd name="T52" fmla="*/ 2147483647 w 909191"/>
              <a:gd name="T53" fmla="*/ 132616 h 163055"/>
              <a:gd name="T54" fmla="*/ 2147483647 w 909191"/>
              <a:gd name="T55" fmla="*/ 123269 h 163055"/>
              <a:gd name="T56" fmla="*/ 2147483647 w 909191"/>
              <a:gd name="T57" fmla="*/ 113922 h 163055"/>
              <a:gd name="T58" fmla="*/ 2147483647 w 909191"/>
              <a:gd name="T59" fmla="*/ 104576 h 163055"/>
              <a:gd name="T60" fmla="*/ 2147483647 w 909191"/>
              <a:gd name="T61" fmla="*/ 85880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4458" name="Полилиния 186"/>
          <p:cNvSpPr>
            <a:spLocks/>
          </p:cNvSpPr>
          <p:nvPr/>
        </p:nvSpPr>
        <p:spPr bwMode="auto">
          <a:xfrm rot="9022679">
            <a:off x="5713413" y="4256088"/>
            <a:ext cx="1112837" cy="288925"/>
          </a:xfrm>
          <a:custGeom>
            <a:avLst/>
            <a:gdLst>
              <a:gd name="T0" fmla="*/ 50215 w 909191"/>
              <a:gd name="T1" fmla="*/ 100774563 h 163055"/>
              <a:gd name="T2" fmla="*/ 394573 w 909191"/>
              <a:gd name="T3" fmla="*/ 97118284 h 163055"/>
              <a:gd name="T4" fmla="*/ 825008 w 909191"/>
              <a:gd name="T5" fmla="*/ 75182709 h 163055"/>
              <a:gd name="T6" fmla="*/ 1083279 w 909191"/>
              <a:gd name="T7" fmla="*/ 64215290 h 163055"/>
              <a:gd name="T8" fmla="*/ 1341537 w 909191"/>
              <a:gd name="T9" fmla="*/ 56903200 h 163055"/>
              <a:gd name="T10" fmla="*/ 1470666 w 909191"/>
              <a:gd name="T11" fmla="*/ 49591323 h 163055"/>
              <a:gd name="T12" fmla="*/ 1815023 w 909191"/>
              <a:gd name="T13" fmla="*/ 45934987 h 163055"/>
              <a:gd name="T14" fmla="*/ 2073284 w 909191"/>
              <a:gd name="T15" fmla="*/ 38623790 h 163055"/>
              <a:gd name="T16" fmla="*/ 2202424 w 909191"/>
              <a:gd name="T17" fmla="*/ 34967455 h 163055"/>
              <a:gd name="T18" fmla="*/ 2460684 w 909191"/>
              <a:gd name="T19" fmla="*/ 31311771 h 163055"/>
              <a:gd name="T20" fmla="*/ 2891124 w 909191"/>
              <a:gd name="T21" fmla="*/ 23999887 h 163055"/>
              <a:gd name="T22" fmla="*/ 6377668 w 909191"/>
              <a:gd name="T23" fmla="*/ 20343523 h 163055"/>
              <a:gd name="T24" fmla="*/ 8099433 w 909191"/>
              <a:gd name="T25" fmla="*/ 13031982 h 163055"/>
              <a:gd name="T26" fmla="*/ 8917257 w 909191"/>
              <a:gd name="T27" fmla="*/ 9376008 h 163055"/>
              <a:gd name="T28" fmla="*/ 9692039 w 909191"/>
              <a:gd name="T29" fmla="*/ 13031982 h 163055"/>
              <a:gd name="T30" fmla="*/ 9605964 w 909191"/>
              <a:gd name="T31" fmla="*/ 64215290 h 163055"/>
              <a:gd name="T32" fmla="*/ 5129397 w 909191"/>
              <a:gd name="T33" fmla="*/ 64215290 h 163055"/>
              <a:gd name="T34" fmla="*/ 4268526 w 909191"/>
              <a:gd name="T35" fmla="*/ 67870888 h 163055"/>
              <a:gd name="T36" fmla="*/ 2159369 w 909191"/>
              <a:gd name="T37" fmla="*/ 71526600 h 163055"/>
              <a:gd name="T38" fmla="*/ 1901112 w 909191"/>
              <a:gd name="T39" fmla="*/ 86150525 h 163055"/>
              <a:gd name="T40" fmla="*/ 1642848 w 909191"/>
              <a:gd name="T41" fmla="*/ 93462686 h 163055"/>
              <a:gd name="T42" fmla="*/ 1341537 w 909191"/>
              <a:gd name="T43" fmla="*/ 104430275 h 163055"/>
              <a:gd name="T44" fmla="*/ 1083279 w 909191"/>
              <a:gd name="T45" fmla="*/ 115397807 h 163055"/>
              <a:gd name="T46" fmla="*/ 954134 w 909191"/>
              <a:gd name="T47" fmla="*/ 122709883 h 163055"/>
              <a:gd name="T48" fmla="*/ 825008 w 909191"/>
              <a:gd name="T49" fmla="*/ 126366049 h 163055"/>
              <a:gd name="T50" fmla="*/ 566756 w 909191"/>
              <a:gd name="T51" fmla="*/ 137333751 h 163055"/>
              <a:gd name="T52" fmla="*/ 308484 w 909191"/>
              <a:gd name="T53" fmla="*/ 155612991 h 163055"/>
              <a:gd name="T54" fmla="*/ 222401 w 909191"/>
              <a:gd name="T55" fmla="*/ 144645515 h 163055"/>
              <a:gd name="T56" fmla="*/ 179352 w 909191"/>
              <a:gd name="T57" fmla="*/ 133678039 h 163055"/>
              <a:gd name="T58" fmla="*/ 93260 w 909191"/>
              <a:gd name="T59" fmla="*/ 122709883 h 163055"/>
              <a:gd name="T60" fmla="*/ 50215 w 909191"/>
              <a:gd name="T61" fmla="*/ 100774563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8" name="Полилиния 187"/>
          <p:cNvSpPr/>
          <p:nvPr/>
        </p:nvSpPr>
        <p:spPr bwMode="auto">
          <a:xfrm>
            <a:off x="225425" y="1444625"/>
            <a:ext cx="1093788" cy="3914775"/>
          </a:xfrm>
          <a:custGeom>
            <a:avLst/>
            <a:gdLst>
              <a:gd name="connsiteX0" fmla="*/ 1083733 w 1092653"/>
              <a:gd name="connsiteY0" fmla="*/ 1580444 h 3914704"/>
              <a:gd name="connsiteX1" fmla="*/ 1061155 w 1092653"/>
              <a:gd name="connsiteY1" fmla="*/ 1490133 h 3914704"/>
              <a:gd name="connsiteX2" fmla="*/ 1004711 w 1092653"/>
              <a:gd name="connsiteY2" fmla="*/ 1433689 h 3914704"/>
              <a:gd name="connsiteX3" fmla="*/ 993422 w 1092653"/>
              <a:gd name="connsiteY3" fmla="*/ 1399822 h 3914704"/>
              <a:gd name="connsiteX4" fmla="*/ 982133 w 1092653"/>
              <a:gd name="connsiteY4" fmla="*/ 1343378 h 3914704"/>
              <a:gd name="connsiteX5" fmla="*/ 925689 w 1092653"/>
              <a:gd name="connsiteY5" fmla="*/ 1219200 h 3914704"/>
              <a:gd name="connsiteX6" fmla="*/ 857955 w 1092653"/>
              <a:gd name="connsiteY6" fmla="*/ 1117600 h 3914704"/>
              <a:gd name="connsiteX7" fmla="*/ 824089 w 1092653"/>
              <a:gd name="connsiteY7" fmla="*/ 1016000 h 3914704"/>
              <a:gd name="connsiteX8" fmla="*/ 812800 w 1092653"/>
              <a:gd name="connsiteY8" fmla="*/ 982133 h 3914704"/>
              <a:gd name="connsiteX9" fmla="*/ 801511 w 1092653"/>
              <a:gd name="connsiteY9" fmla="*/ 880533 h 3914704"/>
              <a:gd name="connsiteX10" fmla="*/ 790222 w 1092653"/>
              <a:gd name="connsiteY10" fmla="*/ 846666 h 3914704"/>
              <a:gd name="connsiteX11" fmla="*/ 756355 w 1092653"/>
              <a:gd name="connsiteY11" fmla="*/ 756355 h 3914704"/>
              <a:gd name="connsiteX12" fmla="*/ 745066 w 1092653"/>
              <a:gd name="connsiteY12" fmla="*/ 699911 h 3914704"/>
              <a:gd name="connsiteX13" fmla="*/ 722489 w 1092653"/>
              <a:gd name="connsiteY13" fmla="*/ 620889 h 3914704"/>
              <a:gd name="connsiteX14" fmla="*/ 688622 w 1092653"/>
              <a:gd name="connsiteY14" fmla="*/ 530578 h 3914704"/>
              <a:gd name="connsiteX15" fmla="*/ 632178 w 1092653"/>
              <a:gd name="connsiteY15" fmla="*/ 440266 h 3914704"/>
              <a:gd name="connsiteX16" fmla="*/ 587022 w 1092653"/>
              <a:gd name="connsiteY16" fmla="*/ 361244 h 3914704"/>
              <a:gd name="connsiteX17" fmla="*/ 564444 w 1092653"/>
              <a:gd name="connsiteY17" fmla="*/ 316089 h 3914704"/>
              <a:gd name="connsiteX18" fmla="*/ 485422 w 1092653"/>
              <a:gd name="connsiteY18" fmla="*/ 225778 h 3914704"/>
              <a:gd name="connsiteX19" fmla="*/ 451555 w 1092653"/>
              <a:gd name="connsiteY19" fmla="*/ 180622 h 3914704"/>
              <a:gd name="connsiteX20" fmla="*/ 406400 w 1092653"/>
              <a:gd name="connsiteY20" fmla="*/ 135466 h 3914704"/>
              <a:gd name="connsiteX21" fmla="*/ 383822 w 1092653"/>
              <a:gd name="connsiteY21" fmla="*/ 101600 h 3914704"/>
              <a:gd name="connsiteX22" fmla="*/ 225778 w 1092653"/>
              <a:gd name="connsiteY22" fmla="*/ 67733 h 3914704"/>
              <a:gd name="connsiteX23" fmla="*/ 191911 w 1092653"/>
              <a:gd name="connsiteY23" fmla="*/ 33866 h 3914704"/>
              <a:gd name="connsiteX24" fmla="*/ 112889 w 1092653"/>
              <a:gd name="connsiteY24" fmla="*/ 11289 h 3914704"/>
              <a:gd name="connsiteX25" fmla="*/ 79022 w 1092653"/>
              <a:gd name="connsiteY25" fmla="*/ 0 h 3914704"/>
              <a:gd name="connsiteX26" fmla="*/ 56444 w 1092653"/>
              <a:gd name="connsiteY26" fmla="*/ 112889 h 3914704"/>
              <a:gd name="connsiteX27" fmla="*/ 45155 w 1092653"/>
              <a:gd name="connsiteY27" fmla="*/ 169333 h 3914704"/>
              <a:gd name="connsiteX28" fmla="*/ 22578 w 1092653"/>
              <a:gd name="connsiteY28" fmla="*/ 259644 h 3914704"/>
              <a:gd name="connsiteX29" fmla="*/ 11289 w 1092653"/>
              <a:gd name="connsiteY29" fmla="*/ 428978 h 3914704"/>
              <a:gd name="connsiteX30" fmla="*/ 0 w 1092653"/>
              <a:gd name="connsiteY30" fmla="*/ 519289 h 3914704"/>
              <a:gd name="connsiteX31" fmla="*/ 11289 w 1092653"/>
              <a:gd name="connsiteY31" fmla="*/ 869244 h 3914704"/>
              <a:gd name="connsiteX32" fmla="*/ 33866 w 1092653"/>
              <a:gd name="connsiteY32" fmla="*/ 959555 h 3914704"/>
              <a:gd name="connsiteX33" fmla="*/ 56444 w 1092653"/>
              <a:gd name="connsiteY33" fmla="*/ 1049866 h 3914704"/>
              <a:gd name="connsiteX34" fmla="*/ 90311 w 1092653"/>
              <a:gd name="connsiteY34" fmla="*/ 1128889 h 3914704"/>
              <a:gd name="connsiteX35" fmla="*/ 124178 w 1092653"/>
              <a:gd name="connsiteY35" fmla="*/ 1343378 h 3914704"/>
              <a:gd name="connsiteX36" fmla="*/ 124178 w 1092653"/>
              <a:gd name="connsiteY36" fmla="*/ 1659466 h 3914704"/>
              <a:gd name="connsiteX37" fmla="*/ 135466 w 1092653"/>
              <a:gd name="connsiteY37" fmla="*/ 2325511 h 3914704"/>
              <a:gd name="connsiteX38" fmla="*/ 124178 w 1092653"/>
              <a:gd name="connsiteY38" fmla="*/ 3601155 h 3914704"/>
              <a:gd name="connsiteX39" fmla="*/ 135466 w 1092653"/>
              <a:gd name="connsiteY39" fmla="*/ 3804355 h 3914704"/>
              <a:gd name="connsiteX40" fmla="*/ 259644 w 1092653"/>
              <a:gd name="connsiteY40" fmla="*/ 3872089 h 3914704"/>
              <a:gd name="connsiteX41" fmla="*/ 293511 w 1092653"/>
              <a:gd name="connsiteY41" fmla="*/ 3905955 h 3914704"/>
              <a:gd name="connsiteX42" fmla="*/ 474133 w 1092653"/>
              <a:gd name="connsiteY42" fmla="*/ 3883378 h 3914704"/>
              <a:gd name="connsiteX43" fmla="*/ 519289 w 1092653"/>
              <a:gd name="connsiteY43" fmla="*/ 3860800 h 3914704"/>
              <a:gd name="connsiteX44" fmla="*/ 553155 w 1092653"/>
              <a:gd name="connsiteY44" fmla="*/ 3849511 h 3914704"/>
              <a:gd name="connsiteX45" fmla="*/ 587022 w 1092653"/>
              <a:gd name="connsiteY45" fmla="*/ 3815644 h 3914704"/>
              <a:gd name="connsiteX46" fmla="*/ 620889 w 1092653"/>
              <a:gd name="connsiteY46" fmla="*/ 3793066 h 3914704"/>
              <a:gd name="connsiteX47" fmla="*/ 688622 w 1092653"/>
              <a:gd name="connsiteY47" fmla="*/ 3725333 h 3914704"/>
              <a:gd name="connsiteX48" fmla="*/ 722489 w 1092653"/>
              <a:gd name="connsiteY48" fmla="*/ 3691466 h 3914704"/>
              <a:gd name="connsiteX49" fmla="*/ 767644 w 1092653"/>
              <a:gd name="connsiteY49" fmla="*/ 3623733 h 3914704"/>
              <a:gd name="connsiteX50" fmla="*/ 778933 w 1092653"/>
              <a:gd name="connsiteY50" fmla="*/ 3578578 h 3914704"/>
              <a:gd name="connsiteX51" fmla="*/ 801511 w 1092653"/>
              <a:gd name="connsiteY51" fmla="*/ 3544711 h 3914704"/>
              <a:gd name="connsiteX52" fmla="*/ 857955 w 1092653"/>
              <a:gd name="connsiteY52" fmla="*/ 3431822 h 3914704"/>
              <a:gd name="connsiteX53" fmla="*/ 914400 w 1092653"/>
              <a:gd name="connsiteY53" fmla="*/ 3285066 h 3914704"/>
              <a:gd name="connsiteX54" fmla="*/ 925689 w 1092653"/>
              <a:gd name="connsiteY54" fmla="*/ 3251200 h 3914704"/>
              <a:gd name="connsiteX55" fmla="*/ 959555 w 1092653"/>
              <a:gd name="connsiteY55" fmla="*/ 3206044 h 3914704"/>
              <a:gd name="connsiteX56" fmla="*/ 970844 w 1092653"/>
              <a:gd name="connsiteY56" fmla="*/ 3149600 h 3914704"/>
              <a:gd name="connsiteX57" fmla="*/ 982133 w 1092653"/>
              <a:gd name="connsiteY57" fmla="*/ 3115733 h 3914704"/>
              <a:gd name="connsiteX58" fmla="*/ 993422 w 1092653"/>
              <a:gd name="connsiteY58" fmla="*/ 3036711 h 3914704"/>
              <a:gd name="connsiteX59" fmla="*/ 1016000 w 1092653"/>
              <a:gd name="connsiteY59" fmla="*/ 2686755 h 3914704"/>
              <a:gd name="connsiteX60" fmla="*/ 1027289 w 1092653"/>
              <a:gd name="connsiteY60" fmla="*/ 2291644 h 3914704"/>
              <a:gd name="connsiteX61" fmla="*/ 1061155 w 1092653"/>
              <a:gd name="connsiteY61" fmla="*/ 2190044 h 3914704"/>
              <a:gd name="connsiteX62" fmla="*/ 1072444 w 1092653"/>
              <a:gd name="connsiteY62" fmla="*/ 2156178 h 3914704"/>
              <a:gd name="connsiteX63" fmla="*/ 1083733 w 1092653"/>
              <a:gd name="connsiteY63" fmla="*/ 1580444 h 3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92653" h="3914704">
                <a:moveTo>
                  <a:pt x="1083733" y="1580444"/>
                </a:moveTo>
                <a:cubicBezTo>
                  <a:pt x="1081852" y="1469437"/>
                  <a:pt x="1070622" y="1502756"/>
                  <a:pt x="1061155" y="1490133"/>
                </a:cubicBezTo>
                <a:cubicBezTo>
                  <a:pt x="1045190" y="1468847"/>
                  <a:pt x="1023526" y="1452504"/>
                  <a:pt x="1004711" y="1433689"/>
                </a:cubicBezTo>
                <a:cubicBezTo>
                  <a:pt x="1000948" y="1422400"/>
                  <a:pt x="996308" y="1411366"/>
                  <a:pt x="993422" y="1399822"/>
                </a:cubicBezTo>
                <a:cubicBezTo>
                  <a:pt x="988768" y="1381208"/>
                  <a:pt x="988870" y="1361344"/>
                  <a:pt x="982133" y="1343378"/>
                </a:cubicBezTo>
                <a:cubicBezTo>
                  <a:pt x="966168" y="1300805"/>
                  <a:pt x="947601" y="1259040"/>
                  <a:pt x="925689" y="1219200"/>
                </a:cubicBezTo>
                <a:cubicBezTo>
                  <a:pt x="906074" y="1183536"/>
                  <a:pt x="857955" y="1117600"/>
                  <a:pt x="857955" y="1117600"/>
                </a:cubicBezTo>
                <a:lnTo>
                  <a:pt x="824089" y="1016000"/>
                </a:lnTo>
                <a:lnTo>
                  <a:pt x="812800" y="982133"/>
                </a:lnTo>
                <a:cubicBezTo>
                  <a:pt x="809037" y="948266"/>
                  <a:pt x="807113" y="914144"/>
                  <a:pt x="801511" y="880533"/>
                </a:cubicBezTo>
                <a:cubicBezTo>
                  <a:pt x="799555" y="868795"/>
                  <a:pt x="794400" y="857808"/>
                  <a:pt x="790222" y="846666"/>
                </a:cubicBezTo>
                <a:cubicBezTo>
                  <a:pt x="782451" y="825944"/>
                  <a:pt x="762762" y="781981"/>
                  <a:pt x="756355" y="756355"/>
                </a:cubicBezTo>
                <a:cubicBezTo>
                  <a:pt x="751701" y="737741"/>
                  <a:pt x="749228" y="718641"/>
                  <a:pt x="745066" y="699911"/>
                </a:cubicBezTo>
                <a:cubicBezTo>
                  <a:pt x="727418" y="620491"/>
                  <a:pt x="741349" y="686899"/>
                  <a:pt x="722489" y="620889"/>
                </a:cubicBezTo>
                <a:cubicBezTo>
                  <a:pt x="685825" y="492566"/>
                  <a:pt x="741235" y="662109"/>
                  <a:pt x="688622" y="530578"/>
                </a:cubicBezTo>
                <a:cubicBezTo>
                  <a:pt x="654425" y="445087"/>
                  <a:pt x="690024" y="478831"/>
                  <a:pt x="632178" y="440266"/>
                </a:cubicBezTo>
                <a:cubicBezTo>
                  <a:pt x="610313" y="352809"/>
                  <a:pt x="638758" y="433673"/>
                  <a:pt x="587022" y="361244"/>
                </a:cubicBezTo>
                <a:cubicBezTo>
                  <a:pt x="577241" y="347550"/>
                  <a:pt x="573779" y="330091"/>
                  <a:pt x="564444" y="316089"/>
                </a:cubicBezTo>
                <a:cubicBezTo>
                  <a:pt x="512241" y="237784"/>
                  <a:pt x="534389" y="282905"/>
                  <a:pt x="485422" y="225778"/>
                </a:cubicBezTo>
                <a:cubicBezTo>
                  <a:pt x="473177" y="211493"/>
                  <a:pt x="463945" y="194782"/>
                  <a:pt x="451555" y="180622"/>
                </a:cubicBezTo>
                <a:cubicBezTo>
                  <a:pt x="437538" y="164602"/>
                  <a:pt x="420253" y="151628"/>
                  <a:pt x="406400" y="135466"/>
                </a:cubicBezTo>
                <a:cubicBezTo>
                  <a:pt x="397570" y="125165"/>
                  <a:pt x="395327" y="108791"/>
                  <a:pt x="383822" y="101600"/>
                </a:cubicBezTo>
                <a:cubicBezTo>
                  <a:pt x="343607" y="76466"/>
                  <a:pt x="267937" y="73003"/>
                  <a:pt x="225778" y="67733"/>
                </a:cubicBezTo>
                <a:cubicBezTo>
                  <a:pt x="214489" y="56444"/>
                  <a:pt x="206191" y="41006"/>
                  <a:pt x="191911" y="33866"/>
                </a:cubicBezTo>
                <a:cubicBezTo>
                  <a:pt x="167408" y="21615"/>
                  <a:pt x="139128" y="19161"/>
                  <a:pt x="112889" y="11289"/>
                </a:cubicBezTo>
                <a:cubicBezTo>
                  <a:pt x="101491" y="7870"/>
                  <a:pt x="90311" y="3763"/>
                  <a:pt x="79022" y="0"/>
                </a:cubicBezTo>
                <a:cubicBezTo>
                  <a:pt x="56901" y="132722"/>
                  <a:pt x="78898" y="11849"/>
                  <a:pt x="56444" y="112889"/>
                </a:cubicBezTo>
                <a:cubicBezTo>
                  <a:pt x="52282" y="131619"/>
                  <a:pt x="49469" y="150637"/>
                  <a:pt x="45155" y="169333"/>
                </a:cubicBezTo>
                <a:cubicBezTo>
                  <a:pt x="38178" y="199568"/>
                  <a:pt x="22578" y="259644"/>
                  <a:pt x="22578" y="259644"/>
                </a:cubicBezTo>
                <a:cubicBezTo>
                  <a:pt x="18815" y="316089"/>
                  <a:pt x="16190" y="372621"/>
                  <a:pt x="11289" y="428978"/>
                </a:cubicBezTo>
                <a:cubicBezTo>
                  <a:pt x="8661" y="459202"/>
                  <a:pt x="0" y="488951"/>
                  <a:pt x="0" y="519289"/>
                </a:cubicBezTo>
                <a:cubicBezTo>
                  <a:pt x="0" y="636001"/>
                  <a:pt x="4815" y="752711"/>
                  <a:pt x="11289" y="869244"/>
                </a:cubicBezTo>
                <a:cubicBezTo>
                  <a:pt x="14261" y="922737"/>
                  <a:pt x="23116" y="916553"/>
                  <a:pt x="33866" y="959555"/>
                </a:cubicBezTo>
                <a:cubicBezTo>
                  <a:pt x="44467" y="1001962"/>
                  <a:pt x="40961" y="1013739"/>
                  <a:pt x="56444" y="1049866"/>
                </a:cubicBezTo>
                <a:cubicBezTo>
                  <a:pt x="70213" y="1081993"/>
                  <a:pt x="83692" y="1095796"/>
                  <a:pt x="90311" y="1128889"/>
                </a:cubicBezTo>
                <a:cubicBezTo>
                  <a:pt x="103788" y="1196273"/>
                  <a:pt x="114248" y="1273865"/>
                  <a:pt x="124178" y="1343378"/>
                </a:cubicBezTo>
                <a:cubicBezTo>
                  <a:pt x="82554" y="1468247"/>
                  <a:pt x="116858" y="1352020"/>
                  <a:pt x="124178" y="1659466"/>
                </a:cubicBezTo>
                <a:cubicBezTo>
                  <a:pt x="129463" y="1881450"/>
                  <a:pt x="131703" y="2103496"/>
                  <a:pt x="135466" y="2325511"/>
                </a:cubicBezTo>
                <a:cubicBezTo>
                  <a:pt x="131703" y="2750726"/>
                  <a:pt x="124178" y="3175924"/>
                  <a:pt x="124178" y="3601155"/>
                </a:cubicBezTo>
                <a:cubicBezTo>
                  <a:pt x="124178" y="3668993"/>
                  <a:pt x="114897" y="3739711"/>
                  <a:pt x="135466" y="3804355"/>
                </a:cubicBezTo>
                <a:cubicBezTo>
                  <a:pt x="143690" y="3830203"/>
                  <a:pt x="235037" y="3862246"/>
                  <a:pt x="259644" y="3872089"/>
                </a:cubicBezTo>
                <a:cubicBezTo>
                  <a:pt x="270933" y="3883378"/>
                  <a:pt x="277686" y="3903845"/>
                  <a:pt x="293511" y="3905955"/>
                </a:cubicBezTo>
                <a:cubicBezTo>
                  <a:pt x="359129" y="3914704"/>
                  <a:pt x="414229" y="3898353"/>
                  <a:pt x="474133" y="3883378"/>
                </a:cubicBezTo>
                <a:cubicBezTo>
                  <a:pt x="489185" y="3875852"/>
                  <a:pt x="503821" y="3867429"/>
                  <a:pt x="519289" y="3860800"/>
                </a:cubicBezTo>
                <a:cubicBezTo>
                  <a:pt x="530226" y="3856113"/>
                  <a:pt x="543254" y="3856112"/>
                  <a:pt x="553155" y="3849511"/>
                </a:cubicBezTo>
                <a:cubicBezTo>
                  <a:pt x="566439" y="3840655"/>
                  <a:pt x="574757" y="3825865"/>
                  <a:pt x="587022" y="3815644"/>
                </a:cubicBezTo>
                <a:cubicBezTo>
                  <a:pt x="597445" y="3806958"/>
                  <a:pt x="610748" y="3802080"/>
                  <a:pt x="620889" y="3793066"/>
                </a:cubicBezTo>
                <a:cubicBezTo>
                  <a:pt x="644754" y="3771853"/>
                  <a:pt x="666044" y="3747911"/>
                  <a:pt x="688622" y="3725333"/>
                </a:cubicBezTo>
                <a:cubicBezTo>
                  <a:pt x="699911" y="3714044"/>
                  <a:pt x="713633" y="3704750"/>
                  <a:pt x="722489" y="3691466"/>
                </a:cubicBezTo>
                <a:lnTo>
                  <a:pt x="767644" y="3623733"/>
                </a:lnTo>
                <a:cubicBezTo>
                  <a:pt x="771407" y="3608681"/>
                  <a:pt x="772821" y="3592838"/>
                  <a:pt x="778933" y="3578578"/>
                </a:cubicBezTo>
                <a:cubicBezTo>
                  <a:pt x="784278" y="3566107"/>
                  <a:pt x="796874" y="3557462"/>
                  <a:pt x="801511" y="3544711"/>
                </a:cubicBezTo>
                <a:cubicBezTo>
                  <a:pt x="842901" y="3430890"/>
                  <a:pt x="791484" y="3476137"/>
                  <a:pt x="857955" y="3431822"/>
                </a:cubicBezTo>
                <a:cubicBezTo>
                  <a:pt x="896498" y="3354736"/>
                  <a:pt x="875211" y="3402632"/>
                  <a:pt x="914400" y="3285066"/>
                </a:cubicBezTo>
                <a:cubicBezTo>
                  <a:pt x="918163" y="3273777"/>
                  <a:pt x="918550" y="3260720"/>
                  <a:pt x="925689" y="3251200"/>
                </a:cubicBezTo>
                <a:lnTo>
                  <a:pt x="959555" y="3206044"/>
                </a:lnTo>
                <a:cubicBezTo>
                  <a:pt x="963318" y="3187229"/>
                  <a:pt x="966190" y="3168214"/>
                  <a:pt x="970844" y="3149600"/>
                </a:cubicBezTo>
                <a:cubicBezTo>
                  <a:pt x="973730" y="3138056"/>
                  <a:pt x="979799" y="3127402"/>
                  <a:pt x="982133" y="3115733"/>
                </a:cubicBezTo>
                <a:cubicBezTo>
                  <a:pt x="987351" y="3089642"/>
                  <a:pt x="989659" y="3063052"/>
                  <a:pt x="993422" y="3036711"/>
                </a:cubicBezTo>
                <a:cubicBezTo>
                  <a:pt x="1000381" y="2939285"/>
                  <a:pt x="1012402" y="2780291"/>
                  <a:pt x="1016000" y="2686755"/>
                </a:cubicBezTo>
                <a:cubicBezTo>
                  <a:pt x="1021064" y="2555095"/>
                  <a:pt x="1017674" y="2423050"/>
                  <a:pt x="1027289" y="2291644"/>
                </a:cubicBezTo>
                <a:cubicBezTo>
                  <a:pt x="1027289" y="2291642"/>
                  <a:pt x="1055510" y="2206978"/>
                  <a:pt x="1061155" y="2190044"/>
                </a:cubicBezTo>
                <a:lnTo>
                  <a:pt x="1072444" y="2156178"/>
                </a:lnTo>
                <a:cubicBezTo>
                  <a:pt x="1092653" y="1832841"/>
                  <a:pt x="1085614" y="1691451"/>
                  <a:pt x="1083733" y="158044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0" name="Полилиния 189"/>
          <p:cNvSpPr/>
          <p:nvPr/>
        </p:nvSpPr>
        <p:spPr bwMode="auto">
          <a:xfrm>
            <a:off x="1428750" y="2428875"/>
            <a:ext cx="3714750" cy="2428875"/>
          </a:xfrm>
          <a:custGeom>
            <a:avLst/>
            <a:gdLst>
              <a:gd name="connsiteX0" fmla="*/ 84667 w 6925734"/>
              <a:gd name="connsiteY0" fmla="*/ 869245 h 3048000"/>
              <a:gd name="connsiteX1" fmla="*/ 547512 w 6925734"/>
              <a:gd name="connsiteY1" fmla="*/ 846667 h 3048000"/>
              <a:gd name="connsiteX2" fmla="*/ 581378 w 6925734"/>
              <a:gd name="connsiteY2" fmla="*/ 824089 h 3048000"/>
              <a:gd name="connsiteX3" fmla="*/ 660401 w 6925734"/>
              <a:gd name="connsiteY3" fmla="*/ 790223 h 3048000"/>
              <a:gd name="connsiteX4" fmla="*/ 863601 w 6925734"/>
              <a:gd name="connsiteY4" fmla="*/ 767645 h 3048000"/>
              <a:gd name="connsiteX5" fmla="*/ 908756 w 6925734"/>
              <a:gd name="connsiteY5" fmla="*/ 756356 h 3048000"/>
              <a:gd name="connsiteX6" fmla="*/ 1032934 w 6925734"/>
              <a:gd name="connsiteY6" fmla="*/ 711200 h 3048000"/>
              <a:gd name="connsiteX7" fmla="*/ 1066801 w 6925734"/>
              <a:gd name="connsiteY7" fmla="*/ 699911 h 3048000"/>
              <a:gd name="connsiteX8" fmla="*/ 1123245 w 6925734"/>
              <a:gd name="connsiteY8" fmla="*/ 666045 h 3048000"/>
              <a:gd name="connsiteX9" fmla="*/ 1190978 w 6925734"/>
              <a:gd name="connsiteY9" fmla="*/ 643467 h 3048000"/>
              <a:gd name="connsiteX10" fmla="*/ 1270001 w 6925734"/>
              <a:gd name="connsiteY10" fmla="*/ 609600 h 3048000"/>
              <a:gd name="connsiteX11" fmla="*/ 1326445 w 6925734"/>
              <a:gd name="connsiteY11" fmla="*/ 598311 h 3048000"/>
              <a:gd name="connsiteX12" fmla="*/ 1439334 w 6925734"/>
              <a:gd name="connsiteY12" fmla="*/ 564445 h 3048000"/>
              <a:gd name="connsiteX13" fmla="*/ 1473201 w 6925734"/>
              <a:gd name="connsiteY13" fmla="*/ 553156 h 3048000"/>
              <a:gd name="connsiteX14" fmla="*/ 1507067 w 6925734"/>
              <a:gd name="connsiteY14" fmla="*/ 541867 h 3048000"/>
              <a:gd name="connsiteX15" fmla="*/ 1552223 w 6925734"/>
              <a:gd name="connsiteY15" fmla="*/ 508000 h 3048000"/>
              <a:gd name="connsiteX16" fmla="*/ 1619956 w 6925734"/>
              <a:gd name="connsiteY16" fmla="*/ 485423 h 3048000"/>
              <a:gd name="connsiteX17" fmla="*/ 1665112 w 6925734"/>
              <a:gd name="connsiteY17" fmla="*/ 462845 h 3048000"/>
              <a:gd name="connsiteX18" fmla="*/ 1732845 w 6925734"/>
              <a:gd name="connsiteY18" fmla="*/ 440267 h 3048000"/>
              <a:gd name="connsiteX19" fmla="*/ 1800578 w 6925734"/>
              <a:gd name="connsiteY19" fmla="*/ 417689 h 3048000"/>
              <a:gd name="connsiteX20" fmla="*/ 1834445 w 6925734"/>
              <a:gd name="connsiteY20" fmla="*/ 395111 h 3048000"/>
              <a:gd name="connsiteX21" fmla="*/ 1890889 w 6925734"/>
              <a:gd name="connsiteY21" fmla="*/ 383823 h 3048000"/>
              <a:gd name="connsiteX22" fmla="*/ 1936045 w 6925734"/>
              <a:gd name="connsiteY22" fmla="*/ 372534 h 3048000"/>
              <a:gd name="connsiteX23" fmla="*/ 1969912 w 6925734"/>
              <a:gd name="connsiteY23" fmla="*/ 361245 h 3048000"/>
              <a:gd name="connsiteX24" fmla="*/ 2060223 w 6925734"/>
              <a:gd name="connsiteY24" fmla="*/ 338667 h 3048000"/>
              <a:gd name="connsiteX25" fmla="*/ 2094089 w 6925734"/>
              <a:gd name="connsiteY25" fmla="*/ 327378 h 3048000"/>
              <a:gd name="connsiteX26" fmla="*/ 2376312 w 6925734"/>
              <a:gd name="connsiteY26" fmla="*/ 304800 h 3048000"/>
              <a:gd name="connsiteX27" fmla="*/ 2974623 w 6925734"/>
              <a:gd name="connsiteY27" fmla="*/ 270934 h 3048000"/>
              <a:gd name="connsiteX28" fmla="*/ 3482623 w 6925734"/>
              <a:gd name="connsiteY28" fmla="*/ 259645 h 3048000"/>
              <a:gd name="connsiteX29" fmla="*/ 3798712 w 6925734"/>
              <a:gd name="connsiteY29" fmla="*/ 214489 h 3048000"/>
              <a:gd name="connsiteX30" fmla="*/ 3877734 w 6925734"/>
              <a:gd name="connsiteY30" fmla="*/ 203200 h 3048000"/>
              <a:gd name="connsiteX31" fmla="*/ 3968045 w 6925734"/>
              <a:gd name="connsiteY31" fmla="*/ 191911 h 3048000"/>
              <a:gd name="connsiteX32" fmla="*/ 4013201 w 6925734"/>
              <a:gd name="connsiteY32" fmla="*/ 169334 h 3048000"/>
              <a:gd name="connsiteX33" fmla="*/ 4126089 w 6925734"/>
              <a:gd name="connsiteY33" fmla="*/ 135467 h 3048000"/>
              <a:gd name="connsiteX34" fmla="*/ 4205112 w 6925734"/>
              <a:gd name="connsiteY34" fmla="*/ 101600 h 3048000"/>
              <a:gd name="connsiteX35" fmla="*/ 4284134 w 6925734"/>
              <a:gd name="connsiteY35" fmla="*/ 90311 h 3048000"/>
              <a:gd name="connsiteX36" fmla="*/ 4498623 w 6925734"/>
              <a:gd name="connsiteY36" fmla="*/ 67734 h 3048000"/>
              <a:gd name="connsiteX37" fmla="*/ 4634089 w 6925734"/>
              <a:gd name="connsiteY37" fmla="*/ 79023 h 3048000"/>
              <a:gd name="connsiteX38" fmla="*/ 4679245 w 6925734"/>
              <a:gd name="connsiteY38" fmla="*/ 90311 h 3048000"/>
              <a:gd name="connsiteX39" fmla="*/ 5006623 w 6925734"/>
              <a:gd name="connsiteY39" fmla="*/ 67734 h 3048000"/>
              <a:gd name="connsiteX40" fmla="*/ 5130801 w 6925734"/>
              <a:gd name="connsiteY40" fmla="*/ 45156 h 3048000"/>
              <a:gd name="connsiteX41" fmla="*/ 5830712 w 6925734"/>
              <a:gd name="connsiteY41" fmla="*/ 0 h 3048000"/>
              <a:gd name="connsiteX42" fmla="*/ 6767689 w 6925734"/>
              <a:gd name="connsiteY42" fmla="*/ 22578 h 3048000"/>
              <a:gd name="connsiteX43" fmla="*/ 6891867 w 6925734"/>
              <a:gd name="connsiteY43" fmla="*/ 33867 h 3048000"/>
              <a:gd name="connsiteX44" fmla="*/ 6914445 w 6925734"/>
              <a:gd name="connsiteY44" fmla="*/ 135467 h 3048000"/>
              <a:gd name="connsiteX45" fmla="*/ 6925734 w 6925734"/>
              <a:gd name="connsiteY45" fmla="*/ 169334 h 3048000"/>
              <a:gd name="connsiteX46" fmla="*/ 6914445 w 6925734"/>
              <a:gd name="connsiteY46" fmla="*/ 587023 h 3048000"/>
              <a:gd name="connsiteX47" fmla="*/ 6903156 w 6925734"/>
              <a:gd name="connsiteY47" fmla="*/ 620889 h 3048000"/>
              <a:gd name="connsiteX48" fmla="*/ 6891867 w 6925734"/>
              <a:gd name="connsiteY48" fmla="*/ 666045 h 3048000"/>
              <a:gd name="connsiteX49" fmla="*/ 6880578 w 6925734"/>
              <a:gd name="connsiteY49" fmla="*/ 767645 h 3048000"/>
              <a:gd name="connsiteX50" fmla="*/ 6869289 w 6925734"/>
              <a:gd name="connsiteY50" fmla="*/ 835378 h 3048000"/>
              <a:gd name="connsiteX51" fmla="*/ 6835423 w 6925734"/>
              <a:gd name="connsiteY51" fmla="*/ 1230489 h 3048000"/>
              <a:gd name="connsiteX52" fmla="*/ 6846712 w 6925734"/>
              <a:gd name="connsiteY52" fmla="*/ 1478845 h 3048000"/>
              <a:gd name="connsiteX53" fmla="*/ 6858001 w 6925734"/>
              <a:gd name="connsiteY53" fmla="*/ 1772356 h 3048000"/>
              <a:gd name="connsiteX54" fmla="*/ 6891867 w 6925734"/>
              <a:gd name="connsiteY54" fmla="*/ 1998134 h 3048000"/>
              <a:gd name="connsiteX55" fmla="*/ 6903156 w 6925734"/>
              <a:gd name="connsiteY55" fmla="*/ 2212623 h 3048000"/>
              <a:gd name="connsiteX56" fmla="*/ 6891867 w 6925734"/>
              <a:gd name="connsiteY56" fmla="*/ 2731911 h 3048000"/>
              <a:gd name="connsiteX57" fmla="*/ 6880578 w 6925734"/>
              <a:gd name="connsiteY57" fmla="*/ 2788356 h 3048000"/>
              <a:gd name="connsiteX58" fmla="*/ 6846712 w 6925734"/>
              <a:gd name="connsiteY58" fmla="*/ 2867378 h 3048000"/>
              <a:gd name="connsiteX59" fmla="*/ 6801556 w 6925734"/>
              <a:gd name="connsiteY59" fmla="*/ 2935111 h 3048000"/>
              <a:gd name="connsiteX60" fmla="*/ 6778978 w 6925734"/>
              <a:gd name="connsiteY60" fmla="*/ 2968978 h 3048000"/>
              <a:gd name="connsiteX61" fmla="*/ 6711245 w 6925734"/>
              <a:gd name="connsiteY61" fmla="*/ 3002845 h 3048000"/>
              <a:gd name="connsiteX62" fmla="*/ 6677378 w 6925734"/>
              <a:gd name="connsiteY62" fmla="*/ 3014134 h 3048000"/>
              <a:gd name="connsiteX63" fmla="*/ 6643512 w 6925734"/>
              <a:gd name="connsiteY63" fmla="*/ 3036711 h 3048000"/>
              <a:gd name="connsiteX64" fmla="*/ 6587067 w 6925734"/>
              <a:gd name="connsiteY64" fmla="*/ 3048000 h 3048000"/>
              <a:gd name="connsiteX65" fmla="*/ 6180667 w 6925734"/>
              <a:gd name="connsiteY65" fmla="*/ 3036711 h 3048000"/>
              <a:gd name="connsiteX66" fmla="*/ 6135512 w 6925734"/>
              <a:gd name="connsiteY66" fmla="*/ 3025423 h 3048000"/>
              <a:gd name="connsiteX67" fmla="*/ 6033912 w 6925734"/>
              <a:gd name="connsiteY67" fmla="*/ 2980267 h 3048000"/>
              <a:gd name="connsiteX68" fmla="*/ 5954889 w 6925734"/>
              <a:gd name="connsiteY68" fmla="*/ 2957689 h 3048000"/>
              <a:gd name="connsiteX69" fmla="*/ 5875867 w 6925734"/>
              <a:gd name="connsiteY69" fmla="*/ 2912534 h 3048000"/>
              <a:gd name="connsiteX70" fmla="*/ 5842001 w 6925734"/>
              <a:gd name="connsiteY70" fmla="*/ 2889956 h 3048000"/>
              <a:gd name="connsiteX71" fmla="*/ 5796845 w 6925734"/>
              <a:gd name="connsiteY71" fmla="*/ 2878667 h 3048000"/>
              <a:gd name="connsiteX72" fmla="*/ 5762978 w 6925734"/>
              <a:gd name="connsiteY72" fmla="*/ 2844800 h 3048000"/>
              <a:gd name="connsiteX73" fmla="*/ 5729112 w 6925734"/>
              <a:gd name="connsiteY73" fmla="*/ 2833511 h 3048000"/>
              <a:gd name="connsiteX74" fmla="*/ 5672667 w 6925734"/>
              <a:gd name="connsiteY74" fmla="*/ 2810934 h 3048000"/>
              <a:gd name="connsiteX75" fmla="*/ 5616223 w 6925734"/>
              <a:gd name="connsiteY75" fmla="*/ 2777067 h 3048000"/>
              <a:gd name="connsiteX76" fmla="*/ 5582356 w 6925734"/>
              <a:gd name="connsiteY76" fmla="*/ 2754489 h 3048000"/>
              <a:gd name="connsiteX77" fmla="*/ 5514623 w 6925734"/>
              <a:gd name="connsiteY77" fmla="*/ 2731911 h 3048000"/>
              <a:gd name="connsiteX78" fmla="*/ 5435601 w 6925734"/>
              <a:gd name="connsiteY78" fmla="*/ 2675467 h 3048000"/>
              <a:gd name="connsiteX79" fmla="*/ 5367867 w 6925734"/>
              <a:gd name="connsiteY79" fmla="*/ 2652889 h 3048000"/>
              <a:gd name="connsiteX80" fmla="*/ 5288845 w 6925734"/>
              <a:gd name="connsiteY80" fmla="*/ 2607734 h 3048000"/>
              <a:gd name="connsiteX81" fmla="*/ 5209823 w 6925734"/>
              <a:gd name="connsiteY81" fmla="*/ 2585156 h 3048000"/>
              <a:gd name="connsiteX82" fmla="*/ 5175956 w 6925734"/>
              <a:gd name="connsiteY82" fmla="*/ 2562578 h 3048000"/>
              <a:gd name="connsiteX83" fmla="*/ 5063067 w 6925734"/>
              <a:gd name="connsiteY83" fmla="*/ 2528711 h 3048000"/>
              <a:gd name="connsiteX84" fmla="*/ 5029201 w 6925734"/>
              <a:gd name="connsiteY84" fmla="*/ 2506134 h 3048000"/>
              <a:gd name="connsiteX85" fmla="*/ 4905023 w 6925734"/>
              <a:gd name="connsiteY85" fmla="*/ 2472267 h 3048000"/>
              <a:gd name="connsiteX86" fmla="*/ 4859867 w 6925734"/>
              <a:gd name="connsiteY86" fmla="*/ 2460978 h 3048000"/>
              <a:gd name="connsiteX87" fmla="*/ 4769556 w 6925734"/>
              <a:gd name="connsiteY87" fmla="*/ 2438400 h 3048000"/>
              <a:gd name="connsiteX88" fmla="*/ 4476045 w 6925734"/>
              <a:gd name="connsiteY88" fmla="*/ 2427111 h 3048000"/>
              <a:gd name="connsiteX89" fmla="*/ 4397023 w 6925734"/>
              <a:gd name="connsiteY89" fmla="*/ 2415823 h 3048000"/>
              <a:gd name="connsiteX90" fmla="*/ 4363156 w 6925734"/>
              <a:gd name="connsiteY90" fmla="*/ 2404534 h 3048000"/>
              <a:gd name="connsiteX91" fmla="*/ 4250267 w 6925734"/>
              <a:gd name="connsiteY91" fmla="*/ 2381956 h 3048000"/>
              <a:gd name="connsiteX92" fmla="*/ 4092223 w 6925734"/>
              <a:gd name="connsiteY92" fmla="*/ 2370667 h 3048000"/>
              <a:gd name="connsiteX93" fmla="*/ 4013201 w 6925734"/>
              <a:gd name="connsiteY93" fmla="*/ 2359378 h 3048000"/>
              <a:gd name="connsiteX94" fmla="*/ 3821289 w 6925734"/>
              <a:gd name="connsiteY94" fmla="*/ 2348089 h 3048000"/>
              <a:gd name="connsiteX95" fmla="*/ 3708401 w 6925734"/>
              <a:gd name="connsiteY95" fmla="*/ 2325511 h 3048000"/>
              <a:gd name="connsiteX96" fmla="*/ 3640667 w 6925734"/>
              <a:gd name="connsiteY96" fmla="*/ 2314223 h 3048000"/>
              <a:gd name="connsiteX97" fmla="*/ 3561645 w 6925734"/>
              <a:gd name="connsiteY97" fmla="*/ 2302934 h 3048000"/>
              <a:gd name="connsiteX98" fmla="*/ 3516489 w 6925734"/>
              <a:gd name="connsiteY98" fmla="*/ 2291645 h 3048000"/>
              <a:gd name="connsiteX99" fmla="*/ 3358445 w 6925734"/>
              <a:gd name="connsiteY99" fmla="*/ 2280356 h 3048000"/>
              <a:gd name="connsiteX100" fmla="*/ 3302001 w 6925734"/>
              <a:gd name="connsiteY100" fmla="*/ 2269067 h 3048000"/>
              <a:gd name="connsiteX101" fmla="*/ 3155245 w 6925734"/>
              <a:gd name="connsiteY101" fmla="*/ 2235200 h 3048000"/>
              <a:gd name="connsiteX102" fmla="*/ 3031067 w 6925734"/>
              <a:gd name="connsiteY102" fmla="*/ 2223911 h 3048000"/>
              <a:gd name="connsiteX103" fmla="*/ 2906889 w 6925734"/>
              <a:gd name="connsiteY103" fmla="*/ 2178756 h 3048000"/>
              <a:gd name="connsiteX104" fmla="*/ 2816578 w 6925734"/>
              <a:gd name="connsiteY104" fmla="*/ 2156178 h 3048000"/>
              <a:gd name="connsiteX105" fmla="*/ 2771423 w 6925734"/>
              <a:gd name="connsiteY105" fmla="*/ 2144889 h 3048000"/>
              <a:gd name="connsiteX106" fmla="*/ 2647245 w 6925734"/>
              <a:gd name="connsiteY106" fmla="*/ 2099734 h 3048000"/>
              <a:gd name="connsiteX107" fmla="*/ 2602089 w 6925734"/>
              <a:gd name="connsiteY107" fmla="*/ 2088445 h 3048000"/>
              <a:gd name="connsiteX108" fmla="*/ 2511778 w 6925734"/>
              <a:gd name="connsiteY108" fmla="*/ 2054578 h 3048000"/>
              <a:gd name="connsiteX109" fmla="*/ 2466623 w 6925734"/>
              <a:gd name="connsiteY109" fmla="*/ 2032000 h 3048000"/>
              <a:gd name="connsiteX110" fmla="*/ 2387601 w 6925734"/>
              <a:gd name="connsiteY110" fmla="*/ 2009423 h 3048000"/>
              <a:gd name="connsiteX111" fmla="*/ 2342445 w 6925734"/>
              <a:gd name="connsiteY111" fmla="*/ 1986845 h 3048000"/>
              <a:gd name="connsiteX112" fmla="*/ 2195689 w 6925734"/>
              <a:gd name="connsiteY112" fmla="*/ 1964267 h 3048000"/>
              <a:gd name="connsiteX113" fmla="*/ 2105378 w 6925734"/>
              <a:gd name="connsiteY113" fmla="*/ 1919111 h 3048000"/>
              <a:gd name="connsiteX114" fmla="*/ 2060223 w 6925734"/>
              <a:gd name="connsiteY114" fmla="*/ 1896534 h 3048000"/>
              <a:gd name="connsiteX115" fmla="*/ 1958623 w 6925734"/>
              <a:gd name="connsiteY115" fmla="*/ 1840089 h 3048000"/>
              <a:gd name="connsiteX116" fmla="*/ 1890889 w 6925734"/>
              <a:gd name="connsiteY116" fmla="*/ 1817511 h 3048000"/>
              <a:gd name="connsiteX117" fmla="*/ 1857023 w 6925734"/>
              <a:gd name="connsiteY117" fmla="*/ 1806223 h 3048000"/>
              <a:gd name="connsiteX118" fmla="*/ 1823156 w 6925734"/>
              <a:gd name="connsiteY118" fmla="*/ 1794934 h 3048000"/>
              <a:gd name="connsiteX119" fmla="*/ 1744134 w 6925734"/>
              <a:gd name="connsiteY119" fmla="*/ 1783645 h 3048000"/>
              <a:gd name="connsiteX120" fmla="*/ 1710267 w 6925734"/>
              <a:gd name="connsiteY120" fmla="*/ 1772356 h 3048000"/>
              <a:gd name="connsiteX121" fmla="*/ 1665112 w 6925734"/>
              <a:gd name="connsiteY121" fmla="*/ 1749778 h 3048000"/>
              <a:gd name="connsiteX122" fmla="*/ 1586089 w 6925734"/>
              <a:gd name="connsiteY122" fmla="*/ 1738489 h 3048000"/>
              <a:gd name="connsiteX123" fmla="*/ 1540934 w 6925734"/>
              <a:gd name="connsiteY123" fmla="*/ 1715911 h 3048000"/>
              <a:gd name="connsiteX124" fmla="*/ 1315156 w 6925734"/>
              <a:gd name="connsiteY124" fmla="*/ 1693334 h 3048000"/>
              <a:gd name="connsiteX125" fmla="*/ 1247423 w 6925734"/>
              <a:gd name="connsiteY125" fmla="*/ 1670756 h 3048000"/>
              <a:gd name="connsiteX126" fmla="*/ 886178 w 6925734"/>
              <a:gd name="connsiteY126" fmla="*/ 1648178 h 3048000"/>
              <a:gd name="connsiteX127" fmla="*/ 637823 w 6925734"/>
              <a:gd name="connsiteY127" fmla="*/ 1625600 h 3048000"/>
              <a:gd name="connsiteX128" fmla="*/ 570089 w 6925734"/>
              <a:gd name="connsiteY128" fmla="*/ 1603023 h 3048000"/>
              <a:gd name="connsiteX129" fmla="*/ 445912 w 6925734"/>
              <a:gd name="connsiteY129" fmla="*/ 1580445 h 3048000"/>
              <a:gd name="connsiteX130" fmla="*/ 321734 w 6925734"/>
              <a:gd name="connsiteY130" fmla="*/ 1535289 h 3048000"/>
              <a:gd name="connsiteX131" fmla="*/ 287867 w 6925734"/>
              <a:gd name="connsiteY131" fmla="*/ 1512711 h 3048000"/>
              <a:gd name="connsiteX132" fmla="*/ 197556 w 6925734"/>
              <a:gd name="connsiteY132" fmla="*/ 1444978 h 3048000"/>
              <a:gd name="connsiteX133" fmla="*/ 174978 w 6925734"/>
              <a:gd name="connsiteY133" fmla="*/ 1411111 h 3048000"/>
              <a:gd name="connsiteX134" fmla="*/ 95956 w 6925734"/>
              <a:gd name="connsiteY134" fmla="*/ 1354667 h 3048000"/>
              <a:gd name="connsiteX135" fmla="*/ 62089 w 6925734"/>
              <a:gd name="connsiteY135" fmla="*/ 1286934 h 3048000"/>
              <a:gd name="connsiteX136" fmla="*/ 50801 w 6925734"/>
              <a:gd name="connsiteY136" fmla="*/ 1241778 h 3048000"/>
              <a:gd name="connsiteX137" fmla="*/ 39512 w 6925734"/>
              <a:gd name="connsiteY137" fmla="*/ 1207911 h 3048000"/>
              <a:gd name="connsiteX138" fmla="*/ 84667 w 6925734"/>
              <a:gd name="connsiteY138" fmla="*/ 869245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925734" h="3048000">
                <a:moveTo>
                  <a:pt x="84667" y="869245"/>
                </a:moveTo>
                <a:cubicBezTo>
                  <a:pt x="169334" y="809038"/>
                  <a:pt x="393681" y="860652"/>
                  <a:pt x="547512" y="846667"/>
                </a:cubicBezTo>
                <a:cubicBezTo>
                  <a:pt x="561024" y="845439"/>
                  <a:pt x="569598" y="830820"/>
                  <a:pt x="581378" y="824089"/>
                </a:cubicBezTo>
                <a:cubicBezTo>
                  <a:pt x="611487" y="806884"/>
                  <a:pt x="628734" y="799270"/>
                  <a:pt x="660401" y="790223"/>
                </a:cubicBezTo>
                <a:cubicBezTo>
                  <a:pt x="740735" y="767271"/>
                  <a:pt x="744751" y="776134"/>
                  <a:pt x="863601" y="767645"/>
                </a:cubicBezTo>
                <a:cubicBezTo>
                  <a:pt x="878653" y="763882"/>
                  <a:pt x="893838" y="760618"/>
                  <a:pt x="908756" y="756356"/>
                </a:cubicBezTo>
                <a:cubicBezTo>
                  <a:pt x="939267" y="747638"/>
                  <a:pt x="1022956" y="714828"/>
                  <a:pt x="1032934" y="711200"/>
                </a:cubicBezTo>
                <a:cubicBezTo>
                  <a:pt x="1044117" y="707133"/>
                  <a:pt x="1056158" y="705233"/>
                  <a:pt x="1066801" y="699911"/>
                </a:cubicBezTo>
                <a:cubicBezTo>
                  <a:pt x="1086426" y="690099"/>
                  <a:pt x="1103270" y="675124"/>
                  <a:pt x="1123245" y="666045"/>
                </a:cubicBezTo>
                <a:cubicBezTo>
                  <a:pt x="1144911" y="656197"/>
                  <a:pt x="1169103" y="652842"/>
                  <a:pt x="1190978" y="643467"/>
                </a:cubicBezTo>
                <a:cubicBezTo>
                  <a:pt x="1217319" y="632178"/>
                  <a:pt x="1242814" y="618663"/>
                  <a:pt x="1270001" y="609600"/>
                </a:cubicBezTo>
                <a:cubicBezTo>
                  <a:pt x="1288204" y="603532"/>
                  <a:pt x="1307715" y="602473"/>
                  <a:pt x="1326445" y="598311"/>
                </a:cubicBezTo>
                <a:cubicBezTo>
                  <a:pt x="1377640" y="586935"/>
                  <a:pt x="1383035" y="583212"/>
                  <a:pt x="1439334" y="564445"/>
                </a:cubicBezTo>
                <a:lnTo>
                  <a:pt x="1473201" y="553156"/>
                </a:lnTo>
                <a:lnTo>
                  <a:pt x="1507067" y="541867"/>
                </a:lnTo>
                <a:cubicBezTo>
                  <a:pt x="1522119" y="530578"/>
                  <a:pt x="1535394" y="516414"/>
                  <a:pt x="1552223" y="508000"/>
                </a:cubicBezTo>
                <a:cubicBezTo>
                  <a:pt x="1573509" y="497357"/>
                  <a:pt x="1597859" y="494262"/>
                  <a:pt x="1619956" y="485423"/>
                </a:cubicBezTo>
                <a:cubicBezTo>
                  <a:pt x="1635581" y="479173"/>
                  <a:pt x="1649487" y="469095"/>
                  <a:pt x="1665112" y="462845"/>
                </a:cubicBezTo>
                <a:cubicBezTo>
                  <a:pt x="1687209" y="454006"/>
                  <a:pt x="1710267" y="447793"/>
                  <a:pt x="1732845" y="440267"/>
                </a:cubicBezTo>
                <a:cubicBezTo>
                  <a:pt x="1755423" y="432741"/>
                  <a:pt x="1780776" y="430890"/>
                  <a:pt x="1800578" y="417689"/>
                </a:cubicBezTo>
                <a:cubicBezTo>
                  <a:pt x="1811867" y="410163"/>
                  <a:pt x="1821741" y="399875"/>
                  <a:pt x="1834445" y="395111"/>
                </a:cubicBezTo>
                <a:cubicBezTo>
                  <a:pt x="1852411" y="388374"/>
                  <a:pt x="1872159" y="387985"/>
                  <a:pt x="1890889" y="383823"/>
                </a:cubicBezTo>
                <a:cubicBezTo>
                  <a:pt x="1906035" y="380457"/>
                  <a:pt x="1921127" y="376796"/>
                  <a:pt x="1936045" y="372534"/>
                </a:cubicBezTo>
                <a:cubicBezTo>
                  <a:pt x="1947487" y="369265"/>
                  <a:pt x="1958432" y="364376"/>
                  <a:pt x="1969912" y="361245"/>
                </a:cubicBezTo>
                <a:cubicBezTo>
                  <a:pt x="1999849" y="353080"/>
                  <a:pt x="2030785" y="348480"/>
                  <a:pt x="2060223" y="338667"/>
                </a:cubicBezTo>
                <a:cubicBezTo>
                  <a:pt x="2071512" y="334904"/>
                  <a:pt x="2082257" y="328646"/>
                  <a:pt x="2094089" y="327378"/>
                </a:cubicBezTo>
                <a:cubicBezTo>
                  <a:pt x="2187927" y="317324"/>
                  <a:pt x="2282308" y="313156"/>
                  <a:pt x="2376312" y="304800"/>
                </a:cubicBezTo>
                <a:cubicBezTo>
                  <a:pt x="2766968" y="270075"/>
                  <a:pt x="2458717" y="284162"/>
                  <a:pt x="2974623" y="270934"/>
                </a:cubicBezTo>
                <a:lnTo>
                  <a:pt x="3482623" y="259645"/>
                </a:lnTo>
                <a:lnTo>
                  <a:pt x="3798712" y="214489"/>
                </a:lnTo>
                <a:lnTo>
                  <a:pt x="3877734" y="203200"/>
                </a:lnTo>
                <a:lnTo>
                  <a:pt x="3968045" y="191911"/>
                </a:lnTo>
                <a:cubicBezTo>
                  <a:pt x="3983097" y="184385"/>
                  <a:pt x="3997386" y="175085"/>
                  <a:pt x="4013201" y="169334"/>
                </a:cubicBezTo>
                <a:cubicBezTo>
                  <a:pt x="4044901" y="157807"/>
                  <a:pt x="4091759" y="149199"/>
                  <a:pt x="4126089" y="135467"/>
                </a:cubicBezTo>
                <a:cubicBezTo>
                  <a:pt x="4152697" y="124824"/>
                  <a:pt x="4177557" y="109473"/>
                  <a:pt x="4205112" y="101600"/>
                </a:cubicBezTo>
                <a:cubicBezTo>
                  <a:pt x="4230696" y="94290"/>
                  <a:pt x="4257672" y="93096"/>
                  <a:pt x="4284134" y="90311"/>
                </a:cubicBezTo>
                <a:cubicBezTo>
                  <a:pt x="4540607" y="63315"/>
                  <a:pt x="4319258" y="93358"/>
                  <a:pt x="4498623" y="67734"/>
                </a:cubicBezTo>
                <a:cubicBezTo>
                  <a:pt x="4543778" y="71497"/>
                  <a:pt x="4589127" y="73403"/>
                  <a:pt x="4634089" y="79023"/>
                </a:cubicBezTo>
                <a:cubicBezTo>
                  <a:pt x="4649484" y="80947"/>
                  <a:pt x="4663730" y="90311"/>
                  <a:pt x="4679245" y="90311"/>
                </a:cubicBezTo>
                <a:cubicBezTo>
                  <a:pt x="4749008" y="90311"/>
                  <a:pt x="4925654" y="74481"/>
                  <a:pt x="5006623" y="67734"/>
                </a:cubicBezTo>
                <a:cubicBezTo>
                  <a:pt x="5069731" y="51957"/>
                  <a:pt x="5049901" y="55269"/>
                  <a:pt x="5130801" y="45156"/>
                </a:cubicBezTo>
                <a:cubicBezTo>
                  <a:pt x="5458170" y="4235"/>
                  <a:pt x="5344892" y="21592"/>
                  <a:pt x="5830712" y="0"/>
                </a:cubicBezTo>
                <a:cubicBezTo>
                  <a:pt x="5939731" y="327058"/>
                  <a:pt x="5826291" y="22578"/>
                  <a:pt x="6767689" y="22578"/>
                </a:cubicBezTo>
                <a:cubicBezTo>
                  <a:pt x="6809252" y="22578"/>
                  <a:pt x="6850474" y="30104"/>
                  <a:pt x="6891867" y="33867"/>
                </a:cubicBezTo>
                <a:cubicBezTo>
                  <a:pt x="6917280" y="110107"/>
                  <a:pt x="6887954" y="16260"/>
                  <a:pt x="6914445" y="135467"/>
                </a:cubicBezTo>
                <a:cubicBezTo>
                  <a:pt x="6917026" y="147083"/>
                  <a:pt x="6921971" y="158045"/>
                  <a:pt x="6925734" y="169334"/>
                </a:cubicBezTo>
                <a:cubicBezTo>
                  <a:pt x="6921971" y="308564"/>
                  <a:pt x="6921400" y="447916"/>
                  <a:pt x="6914445" y="587023"/>
                </a:cubicBezTo>
                <a:cubicBezTo>
                  <a:pt x="6913851" y="598907"/>
                  <a:pt x="6906425" y="609448"/>
                  <a:pt x="6903156" y="620889"/>
                </a:cubicBezTo>
                <a:cubicBezTo>
                  <a:pt x="6898894" y="635807"/>
                  <a:pt x="6895630" y="650993"/>
                  <a:pt x="6891867" y="666045"/>
                </a:cubicBezTo>
                <a:cubicBezTo>
                  <a:pt x="6888104" y="699912"/>
                  <a:pt x="6885082" y="733869"/>
                  <a:pt x="6880578" y="767645"/>
                </a:cubicBezTo>
                <a:cubicBezTo>
                  <a:pt x="6877553" y="790333"/>
                  <a:pt x="6871361" y="812583"/>
                  <a:pt x="6869289" y="835378"/>
                </a:cubicBezTo>
                <a:cubicBezTo>
                  <a:pt x="6823789" y="1335886"/>
                  <a:pt x="6865507" y="989817"/>
                  <a:pt x="6835423" y="1230489"/>
                </a:cubicBezTo>
                <a:cubicBezTo>
                  <a:pt x="6839186" y="1313274"/>
                  <a:pt x="6843262" y="1396046"/>
                  <a:pt x="6846712" y="1478845"/>
                </a:cubicBezTo>
                <a:cubicBezTo>
                  <a:pt x="6850788" y="1576669"/>
                  <a:pt x="6852415" y="1674606"/>
                  <a:pt x="6858001" y="1772356"/>
                </a:cubicBezTo>
                <a:cubicBezTo>
                  <a:pt x="6862352" y="1848508"/>
                  <a:pt x="6876950" y="1923549"/>
                  <a:pt x="6891867" y="1998134"/>
                </a:cubicBezTo>
                <a:cubicBezTo>
                  <a:pt x="6895630" y="2069630"/>
                  <a:pt x="6903156" y="2141028"/>
                  <a:pt x="6903156" y="2212623"/>
                </a:cubicBezTo>
                <a:cubicBezTo>
                  <a:pt x="6903156" y="2385760"/>
                  <a:pt x="6898652" y="2558907"/>
                  <a:pt x="6891867" y="2731911"/>
                </a:cubicBezTo>
                <a:cubicBezTo>
                  <a:pt x="6891115" y="2751084"/>
                  <a:pt x="6885232" y="2769741"/>
                  <a:pt x="6880578" y="2788356"/>
                </a:cubicBezTo>
                <a:cubicBezTo>
                  <a:pt x="6873905" y="2815048"/>
                  <a:pt x="6860557" y="2844303"/>
                  <a:pt x="6846712" y="2867378"/>
                </a:cubicBezTo>
                <a:cubicBezTo>
                  <a:pt x="6832751" y="2890646"/>
                  <a:pt x="6816608" y="2912533"/>
                  <a:pt x="6801556" y="2935111"/>
                </a:cubicBezTo>
                <a:cubicBezTo>
                  <a:pt x="6794030" y="2946400"/>
                  <a:pt x="6791849" y="2964687"/>
                  <a:pt x="6778978" y="2968978"/>
                </a:cubicBezTo>
                <a:cubicBezTo>
                  <a:pt x="6693852" y="2997354"/>
                  <a:pt x="6798783" y="2959076"/>
                  <a:pt x="6711245" y="3002845"/>
                </a:cubicBezTo>
                <a:cubicBezTo>
                  <a:pt x="6700602" y="3008167"/>
                  <a:pt x="6688021" y="3008812"/>
                  <a:pt x="6677378" y="3014134"/>
                </a:cubicBezTo>
                <a:cubicBezTo>
                  <a:pt x="6665243" y="3020201"/>
                  <a:pt x="6656215" y="3031947"/>
                  <a:pt x="6643512" y="3036711"/>
                </a:cubicBezTo>
                <a:cubicBezTo>
                  <a:pt x="6625546" y="3043448"/>
                  <a:pt x="6605882" y="3044237"/>
                  <a:pt x="6587067" y="3048000"/>
                </a:cubicBezTo>
                <a:cubicBezTo>
                  <a:pt x="6451600" y="3044237"/>
                  <a:pt x="6316017" y="3043478"/>
                  <a:pt x="6180667" y="3036711"/>
                </a:cubicBezTo>
                <a:cubicBezTo>
                  <a:pt x="6165172" y="3035936"/>
                  <a:pt x="6150231" y="3030329"/>
                  <a:pt x="6135512" y="3025423"/>
                </a:cubicBezTo>
                <a:cubicBezTo>
                  <a:pt x="6056742" y="2999167"/>
                  <a:pt x="6102756" y="3009772"/>
                  <a:pt x="6033912" y="2980267"/>
                </a:cubicBezTo>
                <a:cubicBezTo>
                  <a:pt x="6011239" y="2970550"/>
                  <a:pt x="5977803" y="2963417"/>
                  <a:pt x="5954889" y="2957689"/>
                </a:cubicBezTo>
                <a:cubicBezTo>
                  <a:pt x="5872380" y="2902681"/>
                  <a:pt x="5976125" y="2969824"/>
                  <a:pt x="5875867" y="2912534"/>
                </a:cubicBezTo>
                <a:cubicBezTo>
                  <a:pt x="5864087" y="2905803"/>
                  <a:pt x="5854471" y="2895301"/>
                  <a:pt x="5842001" y="2889956"/>
                </a:cubicBezTo>
                <a:cubicBezTo>
                  <a:pt x="5827740" y="2883844"/>
                  <a:pt x="5811897" y="2882430"/>
                  <a:pt x="5796845" y="2878667"/>
                </a:cubicBezTo>
                <a:cubicBezTo>
                  <a:pt x="5785556" y="2867378"/>
                  <a:pt x="5776262" y="2853656"/>
                  <a:pt x="5762978" y="2844800"/>
                </a:cubicBezTo>
                <a:cubicBezTo>
                  <a:pt x="5753077" y="2838199"/>
                  <a:pt x="5740254" y="2837689"/>
                  <a:pt x="5729112" y="2833511"/>
                </a:cubicBezTo>
                <a:cubicBezTo>
                  <a:pt x="5710138" y="2826396"/>
                  <a:pt x="5690792" y="2819996"/>
                  <a:pt x="5672667" y="2810934"/>
                </a:cubicBezTo>
                <a:cubicBezTo>
                  <a:pt x="5653042" y="2801121"/>
                  <a:pt x="5634829" y="2788696"/>
                  <a:pt x="5616223" y="2777067"/>
                </a:cubicBezTo>
                <a:cubicBezTo>
                  <a:pt x="5604718" y="2769876"/>
                  <a:pt x="5594754" y="2759999"/>
                  <a:pt x="5582356" y="2754489"/>
                </a:cubicBezTo>
                <a:cubicBezTo>
                  <a:pt x="5560608" y="2744823"/>
                  <a:pt x="5514623" y="2731911"/>
                  <a:pt x="5514623" y="2731911"/>
                </a:cubicBezTo>
                <a:cubicBezTo>
                  <a:pt x="5478255" y="2695544"/>
                  <a:pt x="5485128" y="2695278"/>
                  <a:pt x="5435601" y="2675467"/>
                </a:cubicBezTo>
                <a:cubicBezTo>
                  <a:pt x="5413504" y="2666628"/>
                  <a:pt x="5367867" y="2652889"/>
                  <a:pt x="5367867" y="2652889"/>
                </a:cubicBezTo>
                <a:cubicBezTo>
                  <a:pt x="5333852" y="2630212"/>
                  <a:pt x="5328953" y="2624923"/>
                  <a:pt x="5288845" y="2607734"/>
                </a:cubicBezTo>
                <a:cubicBezTo>
                  <a:pt x="5266171" y="2598017"/>
                  <a:pt x="5232738" y="2590885"/>
                  <a:pt x="5209823" y="2585156"/>
                </a:cubicBezTo>
                <a:cubicBezTo>
                  <a:pt x="5198534" y="2577630"/>
                  <a:pt x="5188427" y="2567923"/>
                  <a:pt x="5175956" y="2562578"/>
                </a:cubicBezTo>
                <a:cubicBezTo>
                  <a:pt x="5131781" y="2543646"/>
                  <a:pt x="5108599" y="2559065"/>
                  <a:pt x="5063067" y="2528711"/>
                </a:cubicBezTo>
                <a:cubicBezTo>
                  <a:pt x="5051778" y="2521185"/>
                  <a:pt x="5041599" y="2511644"/>
                  <a:pt x="5029201" y="2506134"/>
                </a:cubicBezTo>
                <a:cubicBezTo>
                  <a:pt x="4976337" y="2482639"/>
                  <a:pt x="4958141" y="2484071"/>
                  <a:pt x="4905023" y="2472267"/>
                </a:cubicBezTo>
                <a:cubicBezTo>
                  <a:pt x="4889877" y="2468901"/>
                  <a:pt x="4874785" y="2465240"/>
                  <a:pt x="4859867" y="2460978"/>
                </a:cubicBezTo>
                <a:cubicBezTo>
                  <a:pt x="4822460" y="2450290"/>
                  <a:pt x="4814028" y="2441269"/>
                  <a:pt x="4769556" y="2438400"/>
                </a:cubicBezTo>
                <a:cubicBezTo>
                  <a:pt x="4671850" y="2432096"/>
                  <a:pt x="4573882" y="2430874"/>
                  <a:pt x="4476045" y="2427111"/>
                </a:cubicBezTo>
                <a:cubicBezTo>
                  <a:pt x="4449704" y="2423348"/>
                  <a:pt x="4423114" y="2421041"/>
                  <a:pt x="4397023" y="2415823"/>
                </a:cubicBezTo>
                <a:cubicBezTo>
                  <a:pt x="4385354" y="2413489"/>
                  <a:pt x="4374751" y="2407210"/>
                  <a:pt x="4363156" y="2404534"/>
                </a:cubicBezTo>
                <a:cubicBezTo>
                  <a:pt x="4325764" y="2395905"/>
                  <a:pt x="4288346" y="2386716"/>
                  <a:pt x="4250267" y="2381956"/>
                </a:cubicBezTo>
                <a:cubicBezTo>
                  <a:pt x="4197859" y="2375405"/>
                  <a:pt x="4144801" y="2375674"/>
                  <a:pt x="4092223" y="2370667"/>
                </a:cubicBezTo>
                <a:cubicBezTo>
                  <a:pt x="4065735" y="2368144"/>
                  <a:pt x="4039717" y="2361588"/>
                  <a:pt x="4013201" y="2359378"/>
                </a:cubicBezTo>
                <a:cubicBezTo>
                  <a:pt x="3949341" y="2354056"/>
                  <a:pt x="3885260" y="2351852"/>
                  <a:pt x="3821289" y="2348089"/>
                </a:cubicBezTo>
                <a:cubicBezTo>
                  <a:pt x="3759696" y="2327557"/>
                  <a:pt x="3804758" y="2340335"/>
                  <a:pt x="3708401" y="2325511"/>
                </a:cubicBezTo>
                <a:cubicBezTo>
                  <a:pt x="3685778" y="2322031"/>
                  <a:pt x="3663290" y="2317703"/>
                  <a:pt x="3640667" y="2314223"/>
                </a:cubicBezTo>
                <a:cubicBezTo>
                  <a:pt x="3614368" y="2310177"/>
                  <a:pt x="3587824" y="2307694"/>
                  <a:pt x="3561645" y="2302934"/>
                </a:cubicBezTo>
                <a:cubicBezTo>
                  <a:pt x="3546380" y="2300159"/>
                  <a:pt x="3531909" y="2293358"/>
                  <a:pt x="3516489" y="2291645"/>
                </a:cubicBezTo>
                <a:cubicBezTo>
                  <a:pt x="3463996" y="2285812"/>
                  <a:pt x="3411126" y="2284119"/>
                  <a:pt x="3358445" y="2280356"/>
                </a:cubicBezTo>
                <a:cubicBezTo>
                  <a:pt x="3339630" y="2276593"/>
                  <a:pt x="3320697" y="2273381"/>
                  <a:pt x="3302001" y="2269067"/>
                </a:cubicBezTo>
                <a:cubicBezTo>
                  <a:pt x="3272896" y="2262351"/>
                  <a:pt x="3192760" y="2239889"/>
                  <a:pt x="3155245" y="2235200"/>
                </a:cubicBezTo>
                <a:cubicBezTo>
                  <a:pt x="3114003" y="2230045"/>
                  <a:pt x="3072460" y="2227674"/>
                  <a:pt x="3031067" y="2223911"/>
                </a:cubicBezTo>
                <a:cubicBezTo>
                  <a:pt x="2989674" y="2208859"/>
                  <a:pt x="2948889" y="2192019"/>
                  <a:pt x="2906889" y="2178756"/>
                </a:cubicBezTo>
                <a:cubicBezTo>
                  <a:pt x="2877299" y="2169412"/>
                  <a:pt x="2846682" y="2163704"/>
                  <a:pt x="2816578" y="2156178"/>
                </a:cubicBezTo>
                <a:lnTo>
                  <a:pt x="2771423" y="2144889"/>
                </a:lnTo>
                <a:cubicBezTo>
                  <a:pt x="2711737" y="2105098"/>
                  <a:pt x="2750719" y="2125602"/>
                  <a:pt x="2647245" y="2099734"/>
                </a:cubicBezTo>
                <a:lnTo>
                  <a:pt x="2602089" y="2088445"/>
                </a:lnTo>
                <a:cubicBezTo>
                  <a:pt x="2476373" y="2025586"/>
                  <a:pt x="2634740" y="2100689"/>
                  <a:pt x="2511778" y="2054578"/>
                </a:cubicBezTo>
                <a:cubicBezTo>
                  <a:pt x="2496021" y="2048669"/>
                  <a:pt x="2482091" y="2038629"/>
                  <a:pt x="2466623" y="2032000"/>
                </a:cubicBezTo>
                <a:cubicBezTo>
                  <a:pt x="2443948" y="2022282"/>
                  <a:pt x="2410518" y="2015152"/>
                  <a:pt x="2387601" y="2009423"/>
                </a:cubicBezTo>
                <a:cubicBezTo>
                  <a:pt x="2372549" y="2001897"/>
                  <a:pt x="2358410" y="1992167"/>
                  <a:pt x="2342445" y="1986845"/>
                </a:cubicBezTo>
                <a:cubicBezTo>
                  <a:pt x="2311415" y="1976501"/>
                  <a:pt x="2217819" y="1967033"/>
                  <a:pt x="2195689" y="1964267"/>
                </a:cubicBezTo>
                <a:lnTo>
                  <a:pt x="2105378" y="1919111"/>
                </a:lnTo>
                <a:cubicBezTo>
                  <a:pt x="2090326" y="1911585"/>
                  <a:pt x="2074933" y="1904707"/>
                  <a:pt x="2060223" y="1896534"/>
                </a:cubicBezTo>
                <a:cubicBezTo>
                  <a:pt x="2026356" y="1877719"/>
                  <a:pt x="1993730" y="1856473"/>
                  <a:pt x="1958623" y="1840089"/>
                </a:cubicBezTo>
                <a:cubicBezTo>
                  <a:pt x="1937056" y="1830025"/>
                  <a:pt x="1913467" y="1825037"/>
                  <a:pt x="1890889" y="1817511"/>
                </a:cubicBezTo>
                <a:lnTo>
                  <a:pt x="1857023" y="1806223"/>
                </a:lnTo>
                <a:cubicBezTo>
                  <a:pt x="1845734" y="1802460"/>
                  <a:pt x="1834936" y="1796617"/>
                  <a:pt x="1823156" y="1794934"/>
                </a:cubicBezTo>
                <a:lnTo>
                  <a:pt x="1744134" y="1783645"/>
                </a:lnTo>
                <a:cubicBezTo>
                  <a:pt x="1732845" y="1779882"/>
                  <a:pt x="1721204" y="1777044"/>
                  <a:pt x="1710267" y="1772356"/>
                </a:cubicBezTo>
                <a:cubicBezTo>
                  <a:pt x="1694799" y="1765727"/>
                  <a:pt x="1681347" y="1754206"/>
                  <a:pt x="1665112" y="1749778"/>
                </a:cubicBezTo>
                <a:cubicBezTo>
                  <a:pt x="1639441" y="1742777"/>
                  <a:pt x="1612430" y="1742252"/>
                  <a:pt x="1586089" y="1738489"/>
                </a:cubicBezTo>
                <a:cubicBezTo>
                  <a:pt x="1571037" y="1730963"/>
                  <a:pt x="1557533" y="1718678"/>
                  <a:pt x="1540934" y="1715911"/>
                </a:cubicBezTo>
                <a:cubicBezTo>
                  <a:pt x="1466328" y="1703477"/>
                  <a:pt x="1315156" y="1693334"/>
                  <a:pt x="1315156" y="1693334"/>
                </a:cubicBezTo>
                <a:cubicBezTo>
                  <a:pt x="1292578" y="1685808"/>
                  <a:pt x="1270898" y="1674669"/>
                  <a:pt x="1247423" y="1670756"/>
                </a:cubicBezTo>
                <a:cubicBezTo>
                  <a:pt x="1083112" y="1643371"/>
                  <a:pt x="1202562" y="1660347"/>
                  <a:pt x="886178" y="1648178"/>
                </a:cubicBezTo>
                <a:cubicBezTo>
                  <a:pt x="803393" y="1640652"/>
                  <a:pt x="716684" y="1651886"/>
                  <a:pt x="637823" y="1625600"/>
                </a:cubicBezTo>
                <a:cubicBezTo>
                  <a:pt x="615245" y="1618074"/>
                  <a:pt x="593564" y="1606936"/>
                  <a:pt x="570089" y="1603023"/>
                </a:cubicBezTo>
                <a:cubicBezTo>
                  <a:pt x="547960" y="1599335"/>
                  <a:pt x="470706" y="1587207"/>
                  <a:pt x="445912" y="1580445"/>
                </a:cubicBezTo>
                <a:cubicBezTo>
                  <a:pt x="422727" y="1574122"/>
                  <a:pt x="345975" y="1547410"/>
                  <a:pt x="321734" y="1535289"/>
                </a:cubicBezTo>
                <a:cubicBezTo>
                  <a:pt x="309599" y="1529221"/>
                  <a:pt x="298840" y="1520691"/>
                  <a:pt x="287867" y="1512711"/>
                </a:cubicBezTo>
                <a:cubicBezTo>
                  <a:pt x="257435" y="1490578"/>
                  <a:pt x="218429" y="1476288"/>
                  <a:pt x="197556" y="1444978"/>
                </a:cubicBezTo>
                <a:cubicBezTo>
                  <a:pt x="190030" y="1433689"/>
                  <a:pt x="184572" y="1420705"/>
                  <a:pt x="174978" y="1411111"/>
                </a:cubicBezTo>
                <a:cubicBezTo>
                  <a:pt x="160977" y="1397110"/>
                  <a:pt x="115185" y="1367486"/>
                  <a:pt x="95956" y="1354667"/>
                </a:cubicBezTo>
                <a:cubicBezTo>
                  <a:pt x="48381" y="1211943"/>
                  <a:pt x="127747" y="1440139"/>
                  <a:pt x="62089" y="1286934"/>
                </a:cubicBezTo>
                <a:cubicBezTo>
                  <a:pt x="55977" y="1272673"/>
                  <a:pt x="55063" y="1256696"/>
                  <a:pt x="50801" y="1241778"/>
                </a:cubicBezTo>
                <a:cubicBezTo>
                  <a:pt x="47532" y="1230336"/>
                  <a:pt x="39884" y="1219805"/>
                  <a:pt x="39512" y="1207911"/>
                </a:cubicBezTo>
                <a:cubicBezTo>
                  <a:pt x="36103" y="1098839"/>
                  <a:pt x="0" y="929452"/>
                  <a:pt x="84667" y="86924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4461" name="Пятно 2 190"/>
          <p:cNvSpPr>
            <a:spLocks noChangeArrowheads="1"/>
          </p:cNvSpPr>
          <p:nvPr/>
        </p:nvSpPr>
        <p:spPr bwMode="auto">
          <a:xfrm>
            <a:off x="857250" y="2857500"/>
            <a:ext cx="928688" cy="1000125"/>
          </a:xfrm>
          <a:prstGeom prst="irregularSeal2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4462" name="Прямоугольник 191"/>
          <p:cNvSpPr>
            <a:spLocks noChangeArrowheads="1"/>
          </p:cNvSpPr>
          <p:nvPr/>
        </p:nvSpPr>
        <p:spPr bwMode="auto">
          <a:xfrm>
            <a:off x="55721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4463" name="Прямоугольник 192"/>
          <p:cNvSpPr>
            <a:spLocks noChangeArrowheads="1"/>
          </p:cNvSpPr>
          <p:nvPr/>
        </p:nvSpPr>
        <p:spPr bwMode="auto">
          <a:xfrm>
            <a:off x="585787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4464" name="Прямоугольник 193"/>
          <p:cNvSpPr>
            <a:spLocks noChangeArrowheads="1"/>
          </p:cNvSpPr>
          <p:nvPr/>
        </p:nvSpPr>
        <p:spPr bwMode="auto">
          <a:xfrm>
            <a:off x="6143625" y="4786313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4465" name="Прямоугольник 194"/>
          <p:cNvSpPr>
            <a:spLocks noChangeArrowheads="1"/>
          </p:cNvSpPr>
          <p:nvPr/>
        </p:nvSpPr>
        <p:spPr bwMode="auto">
          <a:xfrm>
            <a:off x="571500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4466" name="Прямоугольник 195"/>
          <p:cNvSpPr>
            <a:spLocks noChangeArrowheads="1"/>
          </p:cNvSpPr>
          <p:nvPr/>
        </p:nvSpPr>
        <p:spPr bwMode="auto">
          <a:xfrm>
            <a:off x="6000750" y="514350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104467" name="TextBox 196"/>
          <p:cNvSpPr txBox="1">
            <a:spLocks noChangeArrowheads="1"/>
          </p:cNvSpPr>
          <p:nvPr/>
        </p:nvSpPr>
        <p:spPr bwMode="auto">
          <a:xfrm>
            <a:off x="4214813" y="4857750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/>
              <a:t>Н.П. Маркино</a:t>
            </a:r>
          </a:p>
        </p:txBody>
      </p:sp>
      <p:sp>
        <p:nvSpPr>
          <p:cNvPr id="30" name="TextBox 29"/>
          <p:cNvSpPr txBox="1"/>
          <p:nvPr/>
        </p:nvSpPr>
        <p:spPr>
          <a:xfrm rot="16200000">
            <a:off x="764857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4505326" y="933450"/>
            <a:ext cx="857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4"/>
                </a:solidFill>
              </a:rPr>
              <a:t>Створ </a:t>
            </a:r>
            <a:r>
              <a:rPr lang="en-US" sz="1200" b="1" dirty="0">
                <a:solidFill>
                  <a:schemeClr val="accent4"/>
                </a:solidFill>
              </a:rPr>
              <a:t>II</a:t>
            </a:r>
            <a:endParaRPr lang="ru-RU" sz="1200" b="1" dirty="0">
              <a:solidFill>
                <a:schemeClr val="accent4"/>
              </a:solidFill>
            </a:endParaRPr>
          </a:p>
        </p:txBody>
      </p:sp>
      <p:sp>
        <p:nvSpPr>
          <p:cNvPr id="34" name="Полилиния 33"/>
          <p:cNvSpPr/>
          <p:nvPr/>
        </p:nvSpPr>
        <p:spPr bwMode="auto">
          <a:xfrm>
            <a:off x="1357313" y="2071688"/>
            <a:ext cx="6926262" cy="3500437"/>
          </a:xfrm>
          <a:custGeom>
            <a:avLst/>
            <a:gdLst>
              <a:gd name="connsiteX0" fmla="*/ 84667 w 6925734"/>
              <a:gd name="connsiteY0" fmla="*/ 869245 h 3048000"/>
              <a:gd name="connsiteX1" fmla="*/ 547512 w 6925734"/>
              <a:gd name="connsiteY1" fmla="*/ 846667 h 3048000"/>
              <a:gd name="connsiteX2" fmla="*/ 581378 w 6925734"/>
              <a:gd name="connsiteY2" fmla="*/ 824089 h 3048000"/>
              <a:gd name="connsiteX3" fmla="*/ 660401 w 6925734"/>
              <a:gd name="connsiteY3" fmla="*/ 790223 h 3048000"/>
              <a:gd name="connsiteX4" fmla="*/ 863601 w 6925734"/>
              <a:gd name="connsiteY4" fmla="*/ 767645 h 3048000"/>
              <a:gd name="connsiteX5" fmla="*/ 908756 w 6925734"/>
              <a:gd name="connsiteY5" fmla="*/ 756356 h 3048000"/>
              <a:gd name="connsiteX6" fmla="*/ 1032934 w 6925734"/>
              <a:gd name="connsiteY6" fmla="*/ 711200 h 3048000"/>
              <a:gd name="connsiteX7" fmla="*/ 1066801 w 6925734"/>
              <a:gd name="connsiteY7" fmla="*/ 699911 h 3048000"/>
              <a:gd name="connsiteX8" fmla="*/ 1123245 w 6925734"/>
              <a:gd name="connsiteY8" fmla="*/ 666045 h 3048000"/>
              <a:gd name="connsiteX9" fmla="*/ 1190978 w 6925734"/>
              <a:gd name="connsiteY9" fmla="*/ 643467 h 3048000"/>
              <a:gd name="connsiteX10" fmla="*/ 1270001 w 6925734"/>
              <a:gd name="connsiteY10" fmla="*/ 609600 h 3048000"/>
              <a:gd name="connsiteX11" fmla="*/ 1326445 w 6925734"/>
              <a:gd name="connsiteY11" fmla="*/ 598311 h 3048000"/>
              <a:gd name="connsiteX12" fmla="*/ 1439334 w 6925734"/>
              <a:gd name="connsiteY12" fmla="*/ 564445 h 3048000"/>
              <a:gd name="connsiteX13" fmla="*/ 1473201 w 6925734"/>
              <a:gd name="connsiteY13" fmla="*/ 553156 h 3048000"/>
              <a:gd name="connsiteX14" fmla="*/ 1507067 w 6925734"/>
              <a:gd name="connsiteY14" fmla="*/ 541867 h 3048000"/>
              <a:gd name="connsiteX15" fmla="*/ 1552223 w 6925734"/>
              <a:gd name="connsiteY15" fmla="*/ 508000 h 3048000"/>
              <a:gd name="connsiteX16" fmla="*/ 1619956 w 6925734"/>
              <a:gd name="connsiteY16" fmla="*/ 485423 h 3048000"/>
              <a:gd name="connsiteX17" fmla="*/ 1665112 w 6925734"/>
              <a:gd name="connsiteY17" fmla="*/ 462845 h 3048000"/>
              <a:gd name="connsiteX18" fmla="*/ 1732845 w 6925734"/>
              <a:gd name="connsiteY18" fmla="*/ 440267 h 3048000"/>
              <a:gd name="connsiteX19" fmla="*/ 1800578 w 6925734"/>
              <a:gd name="connsiteY19" fmla="*/ 417689 h 3048000"/>
              <a:gd name="connsiteX20" fmla="*/ 1834445 w 6925734"/>
              <a:gd name="connsiteY20" fmla="*/ 395111 h 3048000"/>
              <a:gd name="connsiteX21" fmla="*/ 1890889 w 6925734"/>
              <a:gd name="connsiteY21" fmla="*/ 383823 h 3048000"/>
              <a:gd name="connsiteX22" fmla="*/ 1936045 w 6925734"/>
              <a:gd name="connsiteY22" fmla="*/ 372534 h 3048000"/>
              <a:gd name="connsiteX23" fmla="*/ 1969912 w 6925734"/>
              <a:gd name="connsiteY23" fmla="*/ 361245 h 3048000"/>
              <a:gd name="connsiteX24" fmla="*/ 2060223 w 6925734"/>
              <a:gd name="connsiteY24" fmla="*/ 338667 h 3048000"/>
              <a:gd name="connsiteX25" fmla="*/ 2094089 w 6925734"/>
              <a:gd name="connsiteY25" fmla="*/ 327378 h 3048000"/>
              <a:gd name="connsiteX26" fmla="*/ 2376312 w 6925734"/>
              <a:gd name="connsiteY26" fmla="*/ 304800 h 3048000"/>
              <a:gd name="connsiteX27" fmla="*/ 2974623 w 6925734"/>
              <a:gd name="connsiteY27" fmla="*/ 270934 h 3048000"/>
              <a:gd name="connsiteX28" fmla="*/ 3482623 w 6925734"/>
              <a:gd name="connsiteY28" fmla="*/ 259645 h 3048000"/>
              <a:gd name="connsiteX29" fmla="*/ 3798712 w 6925734"/>
              <a:gd name="connsiteY29" fmla="*/ 214489 h 3048000"/>
              <a:gd name="connsiteX30" fmla="*/ 3877734 w 6925734"/>
              <a:gd name="connsiteY30" fmla="*/ 203200 h 3048000"/>
              <a:gd name="connsiteX31" fmla="*/ 3968045 w 6925734"/>
              <a:gd name="connsiteY31" fmla="*/ 191911 h 3048000"/>
              <a:gd name="connsiteX32" fmla="*/ 4013201 w 6925734"/>
              <a:gd name="connsiteY32" fmla="*/ 169334 h 3048000"/>
              <a:gd name="connsiteX33" fmla="*/ 4126089 w 6925734"/>
              <a:gd name="connsiteY33" fmla="*/ 135467 h 3048000"/>
              <a:gd name="connsiteX34" fmla="*/ 4205112 w 6925734"/>
              <a:gd name="connsiteY34" fmla="*/ 101600 h 3048000"/>
              <a:gd name="connsiteX35" fmla="*/ 4284134 w 6925734"/>
              <a:gd name="connsiteY35" fmla="*/ 90311 h 3048000"/>
              <a:gd name="connsiteX36" fmla="*/ 4498623 w 6925734"/>
              <a:gd name="connsiteY36" fmla="*/ 67734 h 3048000"/>
              <a:gd name="connsiteX37" fmla="*/ 4634089 w 6925734"/>
              <a:gd name="connsiteY37" fmla="*/ 79023 h 3048000"/>
              <a:gd name="connsiteX38" fmla="*/ 4679245 w 6925734"/>
              <a:gd name="connsiteY38" fmla="*/ 90311 h 3048000"/>
              <a:gd name="connsiteX39" fmla="*/ 5006623 w 6925734"/>
              <a:gd name="connsiteY39" fmla="*/ 67734 h 3048000"/>
              <a:gd name="connsiteX40" fmla="*/ 5130801 w 6925734"/>
              <a:gd name="connsiteY40" fmla="*/ 45156 h 3048000"/>
              <a:gd name="connsiteX41" fmla="*/ 5830712 w 6925734"/>
              <a:gd name="connsiteY41" fmla="*/ 0 h 3048000"/>
              <a:gd name="connsiteX42" fmla="*/ 6767689 w 6925734"/>
              <a:gd name="connsiteY42" fmla="*/ 22578 h 3048000"/>
              <a:gd name="connsiteX43" fmla="*/ 6891867 w 6925734"/>
              <a:gd name="connsiteY43" fmla="*/ 33867 h 3048000"/>
              <a:gd name="connsiteX44" fmla="*/ 6914445 w 6925734"/>
              <a:gd name="connsiteY44" fmla="*/ 135467 h 3048000"/>
              <a:gd name="connsiteX45" fmla="*/ 6925734 w 6925734"/>
              <a:gd name="connsiteY45" fmla="*/ 169334 h 3048000"/>
              <a:gd name="connsiteX46" fmla="*/ 6914445 w 6925734"/>
              <a:gd name="connsiteY46" fmla="*/ 587023 h 3048000"/>
              <a:gd name="connsiteX47" fmla="*/ 6903156 w 6925734"/>
              <a:gd name="connsiteY47" fmla="*/ 620889 h 3048000"/>
              <a:gd name="connsiteX48" fmla="*/ 6891867 w 6925734"/>
              <a:gd name="connsiteY48" fmla="*/ 666045 h 3048000"/>
              <a:gd name="connsiteX49" fmla="*/ 6880578 w 6925734"/>
              <a:gd name="connsiteY49" fmla="*/ 767645 h 3048000"/>
              <a:gd name="connsiteX50" fmla="*/ 6869289 w 6925734"/>
              <a:gd name="connsiteY50" fmla="*/ 835378 h 3048000"/>
              <a:gd name="connsiteX51" fmla="*/ 6835423 w 6925734"/>
              <a:gd name="connsiteY51" fmla="*/ 1230489 h 3048000"/>
              <a:gd name="connsiteX52" fmla="*/ 6846712 w 6925734"/>
              <a:gd name="connsiteY52" fmla="*/ 1478845 h 3048000"/>
              <a:gd name="connsiteX53" fmla="*/ 6858001 w 6925734"/>
              <a:gd name="connsiteY53" fmla="*/ 1772356 h 3048000"/>
              <a:gd name="connsiteX54" fmla="*/ 6891867 w 6925734"/>
              <a:gd name="connsiteY54" fmla="*/ 1998134 h 3048000"/>
              <a:gd name="connsiteX55" fmla="*/ 6903156 w 6925734"/>
              <a:gd name="connsiteY55" fmla="*/ 2212623 h 3048000"/>
              <a:gd name="connsiteX56" fmla="*/ 6891867 w 6925734"/>
              <a:gd name="connsiteY56" fmla="*/ 2731911 h 3048000"/>
              <a:gd name="connsiteX57" fmla="*/ 6880578 w 6925734"/>
              <a:gd name="connsiteY57" fmla="*/ 2788356 h 3048000"/>
              <a:gd name="connsiteX58" fmla="*/ 6846712 w 6925734"/>
              <a:gd name="connsiteY58" fmla="*/ 2867378 h 3048000"/>
              <a:gd name="connsiteX59" fmla="*/ 6801556 w 6925734"/>
              <a:gd name="connsiteY59" fmla="*/ 2935111 h 3048000"/>
              <a:gd name="connsiteX60" fmla="*/ 6778978 w 6925734"/>
              <a:gd name="connsiteY60" fmla="*/ 2968978 h 3048000"/>
              <a:gd name="connsiteX61" fmla="*/ 6711245 w 6925734"/>
              <a:gd name="connsiteY61" fmla="*/ 3002845 h 3048000"/>
              <a:gd name="connsiteX62" fmla="*/ 6677378 w 6925734"/>
              <a:gd name="connsiteY62" fmla="*/ 3014134 h 3048000"/>
              <a:gd name="connsiteX63" fmla="*/ 6643512 w 6925734"/>
              <a:gd name="connsiteY63" fmla="*/ 3036711 h 3048000"/>
              <a:gd name="connsiteX64" fmla="*/ 6587067 w 6925734"/>
              <a:gd name="connsiteY64" fmla="*/ 3048000 h 3048000"/>
              <a:gd name="connsiteX65" fmla="*/ 6180667 w 6925734"/>
              <a:gd name="connsiteY65" fmla="*/ 3036711 h 3048000"/>
              <a:gd name="connsiteX66" fmla="*/ 6135512 w 6925734"/>
              <a:gd name="connsiteY66" fmla="*/ 3025423 h 3048000"/>
              <a:gd name="connsiteX67" fmla="*/ 6033912 w 6925734"/>
              <a:gd name="connsiteY67" fmla="*/ 2980267 h 3048000"/>
              <a:gd name="connsiteX68" fmla="*/ 5954889 w 6925734"/>
              <a:gd name="connsiteY68" fmla="*/ 2957689 h 3048000"/>
              <a:gd name="connsiteX69" fmla="*/ 5875867 w 6925734"/>
              <a:gd name="connsiteY69" fmla="*/ 2912534 h 3048000"/>
              <a:gd name="connsiteX70" fmla="*/ 5842001 w 6925734"/>
              <a:gd name="connsiteY70" fmla="*/ 2889956 h 3048000"/>
              <a:gd name="connsiteX71" fmla="*/ 5796845 w 6925734"/>
              <a:gd name="connsiteY71" fmla="*/ 2878667 h 3048000"/>
              <a:gd name="connsiteX72" fmla="*/ 5762978 w 6925734"/>
              <a:gd name="connsiteY72" fmla="*/ 2844800 h 3048000"/>
              <a:gd name="connsiteX73" fmla="*/ 5729112 w 6925734"/>
              <a:gd name="connsiteY73" fmla="*/ 2833511 h 3048000"/>
              <a:gd name="connsiteX74" fmla="*/ 5672667 w 6925734"/>
              <a:gd name="connsiteY74" fmla="*/ 2810934 h 3048000"/>
              <a:gd name="connsiteX75" fmla="*/ 5616223 w 6925734"/>
              <a:gd name="connsiteY75" fmla="*/ 2777067 h 3048000"/>
              <a:gd name="connsiteX76" fmla="*/ 5582356 w 6925734"/>
              <a:gd name="connsiteY76" fmla="*/ 2754489 h 3048000"/>
              <a:gd name="connsiteX77" fmla="*/ 5514623 w 6925734"/>
              <a:gd name="connsiteY77" fmla="*/ 2731911 h 3048000"/>
              <a:gd name="connsiteX78" fmla="*/ 5435601 w 6925734"/>
              <a:gd name="connsiteY78" fmla="*/ 2675467 h 3048000"/>
              <a:gd name="connsiteX79" fmla="*/ 5367867 w 6925734"/>
              <a:gd name="connsiteY79" fmla="*/ 2652889 h 3048000"/>
              <a:gd name="connsiteX80" fmla="*/ 5288845 w 6925734"/>
              <a:gd name="connsiteY80" fmla="*/ 2607734 h 3048000"/>
              <a:gd name="connsiteX81" fmla="*/ 5209823 w 6925734"/>
              <a:gd name="connsiteY81" fmla="*/ 2585156 h 3048000"/>
              <a:gd name="connsiteX82" fmla="*/ 5175956 w 6925734"/>
              <a:gd name="connsiteY82" fmla="*/ 2562578 h 3048000"/>
              <a:gd name="connsiteX83" fmla="*/ 5063067 w 6925734"/>
              <a:gd name="connsiteY83" fmla="*/ 2528711 h 3048000"/>
              <a:gd name="connsiteX84" fmla="*/ 5029201 w 6925734"/>
              <a:gd name="connsiteY84" fmla="*/ 2506134 h 3048000"/>
              <a:gd name="connsiteX85" fmla="*/ 4905023 w 6925734"/>
              <a:gd name="connsiteY85" fmla="*/ 2472267 h 3048000"/>
              <a:gd name="connsiteX86" fmla="*/ 4859867 w 6925734"/>
              <a:gd name="connsiteY86" fmla="*/ 2460978 h 3048000"/>
              <a:gd name="connsiteX87" fmla="*/ 4769556 w 6925734"/>
              <a:gd name="connsiteY87" fmla="*/ 2438400 h 3048000"/>
              <a:gd name="connsiteX88" fmla="*/ 4476045 w 6925734"/>
              <a:gd name="connsiteY88" fmla="*/ 2427111 h 3048000"/>
              <a:gd name="connsiteX89" fmla="*/ 4397023 w 6925734"/>
              <a:gd name="connsiteY89" fmla="*/ 2415823 h 3048000"/>
              <a:gd name="connsiteX90" fmla="*/ 4363156 w 6925734"/>
              <a:gd name="connsiteY90" fmla="*/ 2404534 h 3048000"/>
              <a:gd name="connsiteX91" fmla="*/ 4250267 w 6925734"/>
              <a:gd name="connsiteY91" fmla="*/ 2381956 h 3048000"/>
              <a:gd name="connsiteX92" fmla="*/ 4092223 w 6925734"/>
              <a:gd name="connsiteY92" fmla="*/ 2370667 h 3048000"/>
              <a:gd name="connsiteX93" fmla="*/ 4013201 w 6925734"/>
              <a:gd name="connsiteY93" fmla="*/ 2359378 h 3048000"/>
              <a:gd name="connsiteX94" fmla="*/ 3821289 w 6925734"/>
              <a:gd name="connsiteY94" fmla="*/ 2348089 h 3048000"/>
              <a:gd name="connsiteX95" fmla="*/ 3708401 w 6925734"/>
              <a:gd name="connsiteY95" fmla="*/ 2325511 h 3048000"/>
              <a:gd name="connsiteX96" fmla="*/ 3640667 w 6925734"/>
              <a:gd name="connsiteY96" fmla="*/ 2314223 h 3048000"/>
              <a:gd name="connsiteX97" fmla="*/ 3561645 w 6925734"/>
              <a:gd name="connsiteY97" fmla="*/ 2302934 h 3048000"/>
              <a:gd name="connsiteX98" fmla="*/ 3516489 w 6925734"/>
              <a:gd name="connsiteY98" fmla="*/ 2291645 h 3048000"/>
              <a:gd name="connsiteX99" fmla="*/ 3358445 w 6925734"/>
              <a:gd name="connsiteY99" fmla="*/ 2280356 h 3048000"/>
              <a:gd name="connsiteX100" fmla="*/ 3302001 w 6925734"/>
              <a:gd name="connsiteY100" fmla="*/ 2269067 h 3048000"/>
              <a:gd name="connsiteX101" fmla="*/ 3155245 w 6925734"/>
              <a:gd name="connsiteY101" fmla="*/ 2235200 h 3048000"/>
              <a:gd name="connsiteX102" fmla="*/ 3031067 w 6925734"/>
              <a:gd name="connsiteY102" fmla="*/ 2223911 h 3048000"/>
              <a:gd name="connsiteX103" fmla="*/ 2906889 w 6925734"/>
              <a:gd name="connsiteY103" fmla="*/ 2178756 h 3048000"/>
              <a:gd name="connsiteX104" fmla="*/ 2816578 w 6925734"/>
              <a:gd name="connsiteY104" fmla="*/ 2156178 h 3048000"/>
              <a:gd name="connsiteX105" fmla="*/ 2771423 w 6925734"/>
              <a:gd name="connsiteY105" fmla="*/ 2144889 h 3048000"/>
              <a:gd name="connsiteX106" fmla="*/ 2647245 w 6925734"/>
              <a:gd name="connsiteY106" fmla="*/ 2099734 h 3048000"/>
              <a:gd name="connsiteX107" fmla="*/ 2602089 w 6925734"/>
              <a:gd name="connsiteY107" fmla="*/ 2088445 h 3048000"/>
              <a:gd name="connsiteX108" fmla="*/ 2511778 w 6925734"/>
              <a:gd name="connsiteY108" fmla="*/ 2054578 h 3048000"/>
              <a:gd name="connsiteX109" fmla="*/ 2466623 w 6925734"/>
              <a:gd name="connsiteY109" fmla="*/ 2032000 h 3048000"/>
              <a:gd name="connsiteX110" fmla="*/ 2387601 w 6925734"/>
              <a:gd name="connsiteY110" fmla="*/ 2009423 h 3048000"/>
              <a:gd name="connsiteX111" fmla="*/ 2342445 w 6925734"/>
              <a:gd name="connsiteY111" fmla="*/ 1986845 h 3048000"/>
              <a:gd name="connsiteX112" fmla="*/ 2195689 w 6925734"/>
              <a:gd name="connsiteY112" fmla="*/ 1964267 h 3048000"/>
              <a:gd name="connsiteX113" fmla="*/ 2105378 w 6925734"/>
              <a:gd name="connsiteY113" fmla="*/ 1919111 h 3048000"/>
              <a:gd name="connsiteX114" fmla="*/ 2060223 w 6925734"/>
              <a:gd name="connsiteY114" fmla="*/ 1896534 h 3048000"/>
              <a:gd name="connsiteX115" fmla="*/ 1958623 w 6925734"/>
              <a:gd name="connsiteY115" fmla="*/ 1840089 h 3048000"/>
              <a:gd name="connsiteX116" fmla="*/ 1890889 w 6925734"/>
              <a:gd name="connsiteY116" fmla="*/ 1817511 h 3048000"/>
              <a:gd name="connsiteX117" fmla="*/ 1857023 w 6925734"/>
              <a:gd name="connsiteY117" fmla="*/ 1806223 h 3048000"/>
              <a:gd name="connsiteX118" fmla="*/ 1823156 w 6925734"/>
              <a:gd name="connsiteY118" fmla="*/ 1794934 h 3048000"/>
              <a:gd name="connsiteX119" fmla="*/ 1744134 w 6925734"/>
              <a:gd name="connsiteY119" fmla="*/ 1783645 h 3048000"/>
              <a:gd name="connsiteX120" fmla="*/ 1710267 w 6925734"/>
              <a:gd name="connsiteY120" fmla="*/ 1772356 h 3048000"/>
              <a:gd name="connsiteX121" fmla="*/ 1665112 w 6925734"/>
              <a:gd name="connsiteY121" fmla="*/ 1749778 h 3048000"/>
              <a:gd name="connsiteX122" fmla="*/ 1586089 w 6925734"/>
              <a:gd name="connsiteY122" fmla="*/ 1738489 h 3048000"/>
              <a:gd name="connsiteX123" fmla="*/ 1540934 w 6925734"/>
              <a:gd name="connsiteY123" fmla="*/ 1715911 h 3048000"/>
              <a:gd name="connsiteX124" fmla="*/ 1315156 w 6925734"/>
              <a:gd name="connsiteY124" fmla="*/ 1693334 h 3048000"/>
              <a:gd name="connsiteX125" fmla="*/ 1247423 w 6925734"/>
              <a:gd name="connsiteY125" fmla="*/ 1670756 h 3048000"/>
              <a:gd name="connsiteX126" fmla="*/ 886178 w 6925734"/>
              <a:gd name="connsiteY126" fmla="*/ 1648178 h 3048000"/>
              <a:gd name="connsiteX127" fmla="*/ 637823 w 6925734"/>
              <a:gd name="connsiteY127" fmla="*/ 1625600 h 3048000"/>
              <a:gd name="connsiteX128" fmla="*/ 570089 w 6925734"/>
              <a:gd name="connsiteY128" fmla="*/ 1603023 h 3048000"/>
              <a:gd name="connsiteX129" fmla="*/ 445912 w 6925734"/>
              <a:gd name="connsiteY129" fmla="*/ 1580445 h 3048000"/>
              <a:gd name="connsiteX130" fmla="*/ 321734 w 6925734"/>
              <a:gd name="connsiteY130" fmla="*/ 1535289 h 3048000"/>
              <a:gd name="connsiteX131" fmla="*/ 287867 w 6925734"/>
              <a:gd name="connsiteY131" fmla="*/ 1512711 h 3048000"/>
              <a:gd name="connsiteX132" fmla="*/ 197556 w 6925734"/>
              <a:gd name="connsiteY132" fmla="*/ 1444978 h 3048000"/>
              <a:gd name="connsiteX133" fmla="*/ 174978 w 6925734"/>
              <a:gd name="connsiteY133" fmla="*/ 1411111 h 3048000"/>
              <a:gd name="connsiteX134" fmla="*/ 95956 w 6925734"/>
              <a:gd name="connsiteY134" fmla="*/ 1354667 h 3048000"/>
              <a:gd name="connsiteX135" fmla="*/ 62089 w 6925734"/>
              <a:gd name="connsiteY135" fmla="*/ 1286934 h 3048000"/>
              <a:gd name="connsiteX136" fmla="*/ 50801 w 6925734"/>
              <a:gd name="connsiteY136" fmla="*/ 1241778 h 3048000"/>
              <a:gd name="connsiteX137" fmla="*/ 39512 w 6925734"/>
              <a:gd name="connsiteY137" fmla="*/ 1207911 h 3048000"/>
              <a:gd name="connsiteX138" fmla="*/ 84667 w 6925734"/>
              <a:gd name="connsiteY138" fmla="*/ 869245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925734" h="3048000">
                <a:moveTo>
                  <a:pt x="84667" y="869245"/>
                </a:moveTo>
                <a:cubicBezTo>
                  <a:pt x="169334" y="809038"/>
                  <a:pt x="393681" y="860652"/>
                  <a:pt x="547512" y="846667"/>
                </a:cubicBezTo>
                <a:cubicBezTo>
                  <a:pt x="561024" y="845439"/>
                  <a:pt x="569598" y="830820"/>
                  <a:pt x="581378" y="824089"/>
                </a:cubicBezTo>
                <a:cubicBezTo>
                  <a:pt x="611487" y="806884"/>
                  <a:pt x="628734" y="799270"/>
                  <a:pt x="660401" y="790223"/>
                </a:cubicBezTo>
                <a:cubicBezTo>
                  <a:pt x="740735" y="767271"/>
                  <a:pt x="744751" y="776134"/>
                  <a:pt x="863601" y="767645"/>
                </a:cubicBezTo>
                <a:cubicBezTo>
                  <a:pt x="878653" y="763882"/>
                  <a:pt x="893838" y="760618"/>
                  <a:pt x="908756" y="756356"/>
                </a:cubicBezTo>
                <a:cubicBezTo>
                  <a:pt x="939267" y="747638"/>
                  <a:pt x="1022956" y="714828"/>
                  <a:pt x="1032934" y="711200"/>
                </a:cubicBezTo>
                <a:cubicBezTo>
                  <a:pt x="1044117" y="707133"/>
                  <a:pt x="1056158" y="705233"/>
                  <a:pt x="1066801" y="699911"/>
                </a:cubicBezTo>
                <a:cubicBezTo>
                  <a:pt x="1086426" y="690099"/>
                  <a:pt x="1103270" y="675124"/>
                  <a:pt x="1123245" y="666045"/>
                </a:cubicBezTo>
                <a:cubicBezTo>
                  <a:pt x="1144911" y="656197"/>
                  <a:pt x="1169103" y="652842"/>
                  <a:pt x="1190978" y="643467"/>
                </a:cubicBezTo>
                <a:cubicBezTo>
                  <a:pt x="1217319" y="632178"/>
                  <a:pt x="1242814" y="618663"/>
                  <a:pt x="1270001" y="609600"/>
                </a:cubicBezTo>
                <a:cubicBezTo>
                  <a:pt x="1288204" y="603532"/>
                  <a:pt x="1307715" y="602473"/>
                  <a:pt x="1326445" y="598311"/>
                </a:cubicBezTo>
                <a:cubicBezTo>
                  <a:pt x="1377640" y="586935"/>
                  <a:pt x="1383035" y="583212"/>
                  <a:pt x="1439334" y="564445"/>
                </a:cubicBezTo>
                <a:lnTo>
                  <a:pt x="1473201" y="553156"/>
                </a:lnTo>
                <a:lnTo>
                  <a:pt x="1507067" y="541867"/>
                </a:lnTo>
                <a:cubicBezTo>
                  <a:pt x="1522119" y="530578"/>
                  <a:pt x="1535394" y="516414"/>
                  <a:pt x="1552223" y="508000"/>
                </a:cubicBezTo>
                <a:cubicBezTo>
                  <a:pt x="1573509" y="497357"/>
                  <a:pt x="1597859" y="494262"/>
                  <a:pt x="1619956" y="485423"/>
                </a:cubicBezTo>
                <a:cubicBezTo>
                  <a:pt x="1635581" y="479173"/>
                  <a:pt x="1649487" y="469095"/>
                  <a:pt x="1665112" y="462845"/>
                </a:cubicBezTo>
                <a:cubicBezTo>
                  <a:pt x="1687209" y="454006"/>
                  <a:pt x="1710267" y="447793"/>
                  <a:pt x="1732845" y="440267"/>
                </a:cubicBezTo>
                <a:cubicBezTo>
                  <a:pt x="1755423" y="432741"/>
                  <a:pt x="1780776" y="430890"/>
                  <a:pt x="1800578" y="417689"/>
                </a:cubicBezTo>
                <a:cubicBezTo>
                  <a:pt x="1811867" y="410163"/>
                  <a:pt x="1821741" y="399875"/>
                  <a:pt x="1834445" y="395111"/>
                </a:cubicBezTo>
                <a:cubicBezTo>
                  <a:pt x="1852411" y="388374"/>
                  <a:pt x="1872159" y="387985"/>
                  <a:pt x="1890889" y="383823"/>
                </a:cubicBezTo>
                <a:cubicBezTo>
                  <a:pt x="1906035" y="380457"/>
                  <a:pt x="1921127" y="376796"/>
                  <a:pt x="1936045" y="372534"/>
                </a:cubicBezTo>
                <a:cubicBezTo>
                  <a:pt x="1947487" y="369265"/>
                  <a:pt x="1958432" y="364376"/>
                  <a:pt x="1969912" y="361245"/>
                </a:cubicBezTo>
                <a:cubicBezTo>
                  <a:pt x="1999849" y="353080"/>
                  <a:pt x="2030785" y="348480"/>
                  <a:pt x="2060223" y="338667"/>
                </a:cubicBezTo>
                <a:cubicBezTo>
                  <a:pt x="2071512" y="334904"/>
                  <a:pt x="2082257" y="328646"/>
                  <a:pt x="2094089" y="327378"/>
                </a:cubicBezTo>
                <a:cubicBezTo>
                  <a:pt x="2187927" y="317324"/>
                  <a:pt x="2282308" y="313156"/>
                  <a:pt x="2376312" y="304800"/>
                </a:cubicBezTo>
                <a:cubicBezTo>
                  <a:pt x="2766968" y="270075"/>
                  <a:pt x="2458717" y="284162"/>
                  <a:pt x="2974623" y="270934"/>
                </a:cubicBezTo>
                <a:lnTo>
                  <a:pt x="3482623" y="259645"/>
                </a:lnTo>
                <a:lnTo>
                  <a:pt x="3798712" y="214489"/>
                </a:lnTo>
                <a:lnTo>
                  <a:pt x="3877734" y="203200"/>
                </a:lnTo>
                <a:lnTo>
                  <a:pt x="3968045" y="191911"/>
                </a:lnTo>
                <a:cubicBezTo>
                  <a:pt x="3983097" y="184385"/>
                  <a:pt x="3997386" y="175085"/>
                  <a:pt x="4013201" y="169334"/>
                </a:cubicBezTo>
                <a:cubicBezTo>
                  <a:pt x="4044901" y="157807"/>
                  <a:pt x="4091759" y="149199"/>
                  <a:pt x="4126089" y="135467"/>
                </a:cubicBezTo>
                <a:cubicBezTo>
                  <a:pt x="4152697" y="124824"/>
                  <a:pt x="4177557" y="109473"/>
                  <a:pt x="4205112" y="101600"/>
                </a:cubicBezTo>
                <a:cubicBezTo>
                  <a:pt x="4230696" y="94290"/>
                  <a:pt x="4257672" y="93096"/>
                  <a:pt x="4284134" y="90311"/>
                </a:cubicBezTo>
                <a:cubicBezTo>
                  <a:pt x="4540607" y="63315"/>
                  <a:pt x="4319258" y="93358"/>
                  <a:pt x="4498623" y="67734"/>
                </a:cubicBezTo>
                <a:cubicBezTo>
                  <a:pt x="4543778" y="71497"/>
                  <a:pt x="4589127" y="73403"/>
                  <a:pt x="4634089" y="79023"/>
                </a:cubicBezTo>
                <a:cubicBezTo>
                  <a:pt x="4649484" y="80947"/>
                  <a:pt x="4663730" y="90311"/>
                  <a:pt x="4679245" y="90311"/>
                </a:cubicBezTo>
                <a:cubicBezTo>
                  <a:pt x="4749008" y="90311"/>
                  <a:pt x="4925654" y="74481"/>
                  <a:pt x="5006623" y="67734"/>
                </a:cubicBezTo>
                <a:cubicBezTo>
                  <a:pt x="5069731" y="51957"/>
                  <a:pt x="5049901" y="55269"/>
                  <a:pt x="5130801" y="45156"/>
                </a:cubicBezTo>
                <a:cubicBezTo>
                  <a:pt x="5458170" y="4235"/>
                  <a:pt x="5344892" y="21592"/>
                  <a:pt x="5830712" y="0"/>
                </a:cubicBezTo>
                <a:cubicBezTo>
                  <a:pt x="5939731" y="327058"/>
                  <a:pt x="5826291" y="22578"/>
                  <a:pt x="6767689" y="22578"/>
                </a:cubicBezTo>
                <a:cubicBezTo>
                  <a:pt x="6809252" y="22578"/>
                  <a:pt x="6850474" y="30104"/>
                  <a:pt x="6891867" y="33867"/>
                </a:cubicBezTo>
                <a:cubicBezTo>
                  <a:pt x="6917280" y="110107"/>
                  <a:pt x="6887954" y="16260"/>
                  <a:pt x="6914445" y="135467"/>
                </a:cubicBezTo>
                <a:cubicBezTo>
                  <a:pt x="6917026" y="147083"/>
                  <a:pt x="6921971" y="158045"/>
                  <a:pt x="6925734" y="169334"/>
                </a:cubicBezTo>
                <a:cubicBezTo>
                  <a:pt x="6921971" y="308564"/>
                  <a:pt x="6921400" y="447916"/>
                  <a:pt x="6914445" y="587023"/>
                </a:cubicBezTo>
                <a:cubicBezTo>
                  <a:pt x="6913851" y="598907"/>
                  <a:pt x="6906425" y="609448"/>
                  <a:pt x="6903156" y="620889"/>
                </a:cubicBezTo>
                <a:cubicBezTo>
                  <a:pt x="6898894" y="635807"/>
                  <a:pt x="6895630" y="650993"/>
                  <a:pt x="6891867" y="666045"/>
                </a:cubicBezTo>
                <a:cubicBezTo>
                  <a:pt x="6888104" y="699912"/>
                  <a:pt x="6885082" y="733869"/>
                  <a:pt x="6880578" y="767645"/>
                </a:cubicBezTo>
                <a:cubicBezTo>
                  <a:pt x="6877553" y="790333"/>
                  <a:pt x="6871361" y="812583"/>
                  <a:pt x="6869289" y="835378"/>
                </a:cubicBezTo>
                <a:cubicBezTo>
                  <a:pt x="6823789" y="1335886"/>
                  <a:pt x="6865507" y="989817"/>
                  <a:pt x="6835423" y="1230489"/>
                </a:cubicBezTo>
                <a:cubicBezTo>
                  <a:pt x="6839186" y="1313274"/>
                  <a:pt x="6843262" y="1396046"/>
                  <a:pt x="6846712" y="1478845"/>
                </a:cubicBezTo>
                <a:cubicBezTo>
                  <a:pt x="6850788" y="1576669"/>
                  <a:pt x="6852415" y="1674606"/>
                  <a:pt x="6858001" y="1772356"/>
                </a:cubicBezTo>
                <a:cubicBezTo>
                  <a:pt x="6862352" y="1848508"/>
                  <a:pt x="6876950" y="1923549"/>
                  <a:pt x="6891867" y="1998134"/>
                </a:cubicBezTo>
                <a:cubicBezTo>
                  <a:pt x="6895630" y="2069630"/>
                  <a:pt x="6903156" y="2141028"/>
                  <a:pt x="6903156" y="2212623"/>
                </a:cubicBezTo>
                <a:cubicBezTo>
                  <a:pt x="6903156" y="2385760"/>
                  <a:pt x="6898652" y="2558907"/>
                  <a:pt x="6891867" y="2731911"/>
                </a:cubicBezTo>
                <a:cubicBezTo>
                  <a:pt x="6891115" y="2751084"/>
                  <a:pt x="6885232" y="2769741"/>
                  <a:pt x="6880578" y="2788356"/>
                </a:cubicBezTo>
                <a:cubicBezTo>
                  <a:pt x="6873905" y="2815048"/>
                  <a:pt x="6860557" y="2844303"/>
                  <a:pt x="6846712" y="2867378"/>
                </a:cubicBezTo>
                <a:cubicBezTo>
                  <a:pt x="6832751" y="2890646"/>
                  <a:pt x="6816608" y="2912533"/>
                  <a:pt x="6801556" y="2935111"/>
                </a:cubicBezTo>
                <a:cubicBezTo>
                  <a:pt x="6794030" y="2946400"/>
                  <a:pt x="6791849" y="2964687"/>
                  <a:pt x="6778978" y="2968978"/>
                </a:cubicBezTo>
                <a:cubicBezTo>
                  <a:pt x="6693852" y="2997354"/>
                  <a:pt x="6798783" y="2959076"/>
                  <a:pt x="6711245" y="3002845"/>
                </a:cubicBezTo>
                <a:cubicBezTo>
                  <a:pt x="6700602" y="3008167"/>
                  <a:pt x="6688021" y="3008812"/>
                  <a:pt x="6677378" y="3014134"/>
                </a:cubicBezTo>
                <a:cubicBezTo>
                  <a:pt x="6665243" y="3020201"/>
                  <a:pt x="6656215" y="3031947"/>
                  <a:pt x="6643512" y="3036711"/>
                </a:cubicBezTo>
                <a:cubicBezTo>
                  <a:pt x="6625546" y="3043448"/>
                  <a:pt x="6605882" y="3044237"/>
                  <a:pt x="6587067" y="3048000"/>
                </a:cubicBezTo>
                <a:cubicBezTo>
                  <a:pt x="6451600" y="3044237"/>
                  <a:pt x="6316017" y="3043478"/>
                  <a:pt x="6180667" y="3036711"/>
                </a:cubicBezTo>
                <a:cubicBezTo>
                  <a:pt x="6165172" y="3035936"/>
                  <a:pt x="6150231" y="3030329"/>
                  <a:pt x="6135512" y="3025423"/>
                </a:cubicBezTo>
                <a:cubicBezTo>
                  <a:pt x="6056742" y="2999167"/>
                  <a:pt x="6102756" y="3009772"/>
                  <a:pt x="6033912" y="2980267"/>
                </a:cubicBezTo>
                <a:cubicBezTo>
                  <a:pt x="6011239" y="2970550"/>
                  <a:pt x="5977803" y="2963417"/>
                  <a:pt x="5954889" y="2957689"/>
                </a:cubicBezTo>
                <a:cubicBezTo>
                  <a:pt x="5872380" y="2902681"/>
                  <a:pt x="5976125" y="2969824"/>
                  <a:pt x="5875867" y="2912534"/>
                </a:cubicBezTo>
                <a:cubicBezTo>
                  <a:pt x="5864087" y="2905803"/>
                  <a:pt x="5854471" y="2895301"/>
                  <a:pt x="5842001" y="2889956"/>
                </a:cubicBezTo>
                <a:cubicBezTo>
                  <a:pt x="5827740" y="2883844"/>
                  <a:pt x="5811897" y="2882430"/>
                  <a:pt x="5796845" y="2878667"/>
                </a:cubicBezTo>
                <a:cubicBezTo>
                  <a:pt x="5785556" y="2867378"/>
                  <a:pt x="5776262" y="2853656"/>
                  <a:pt x="5762978" y="2844800"/>
                </a:cubicBezTo>
                <a:cubicBezTo>
                  <a:pt x="5753077" y="2838199"/>
                  <a:pt x="5740254" y="2837689"/>
                  <a:pt x="5729112" y="2833511"/>
                </a:cubicBezTo>
                <a:cubicBezTo>
                  <a:pt x="5710138" y="2826396"/>
                  <a:pt x="5690792" y="2819996"/>
                  <a:pt x="5672667" y="2810934"/>
                </a:cubicBezTo>
                <a:cubicBezTo>
                  <a:pt x="5653042" y="2801121"/>
                  <a:pt x="5634829" y="2788696"/>
                  <a:pt x="5616223" y="2777067"/>
                </a:cubicBezTo>
                <a:cubicBezTo>
                  <a:pt x="5604718" y="2769876"/>
                  <a:pt x="5594754" y="2759999"/>
                  <a:pt x="5582356" y="2754489"/>
                </a:cubicBezTo>
                <a:cubicBezTo>
                  <a:pt x="5560608" y="2744823"/>
                  <a:pt x="5514623" y="2731911"/>
                  <a:pt x="5514623" y="2731911"/>
                </a:cubicBezTo>
                <a:cubicBezTo>
                  <a:pt x="5478255" y="2695544"/>
                  <a:pt x="5485128" y="2695278"/>
                  <a:pt x="5435601" y="2675467"/>
                </a:cubicBezTo>
                <a:cubicBezTo>
                  <a:pt x="5413504" y="2666628"/>
                  <a:pt x="5367867" y="2652889"/>
                  <a:pt x="5367867" y="2652889"/>
                </a:cubicBezTo>
                <a:cubicBezTo>
                  <a:pt x="5333852" y="2630212"/>
                  <a:pt x="5328953" y="2624923"/>
                  <a:pt x="5288845" y="2607734"/>
                </a:cubicBezTo>
                <a:cubicBezTo>
                  <a:pt x="5266171" y="2598017"/>
                  <a:pt x="5232738" y="2590885"/>
                  <a:pt x="5209823" y="2585156"/>
                </a:cubicBezTo>
                <a:cubicBezTo>
                  <a:pt x="5198534" y="2577630"/>
                  <a:pt x="5188427" y="2567923"/>
                  <a:pt x="5175956" y="2562578"/>
                </a:cubicBezTo>
                <a:cubicBezTo>
                  <a:pt x="5131781" y="2543646"/>
                  <a:pt x="5108599" y="2559065"/>
                  <a:pt x="5063067" y="2528711"/>
                </a:cubicBezTo>
                <a:cubicBezTo>
                  <a:pt x="5051778" y="2521185"/>
                  <a:pt x="5041599" y="2511644"/>
                  <a:pt x="5029201" y="2506134"/>
                </a:cubicBezTo>
                <a:cubicBezTo>
                  <a:pt x="4976337" y="2482639"/>
                  <a:pt x="4958141" y="2484071"/>
                  <a:pt x="4905023" y="2472267"/>
                </a:cubicBezTo>
                <a:cubicBezTo>
                  <a:pt x="4889877" y="2468901"/>
                  <a:pt x="4874785" y="2465240"/>
                  <a:pt x="4859867" y="2460978"/>
                </a:cubicBezTo>
                <a:cubicBezTo>
                  <a:pt x="4822460" y="2450290"/>
                  <a:pt x="4814028" y="2441269"/>
                  <a:pt x="4769556" y="2438400"/>
                </a:cubicBezTo>
                <a:cubicBezTo>
                  <a:pt x="4671850" y="2432096"/>
                  <a:pt x="4573882" y="2430874"/>
                  <a:pt x="4476045" y="2427111"/>
                </a:cubicBezTo>
                <a:cubicBezTo>
                  <a:pt x="4449704" y="2423348"/>
                  <a:pt x="4423114" y="2421041"/>
                  <a:pt x="4397023" y="2415823"/>
                </a:cubicBezTo>
                <a:cubicBezTo>
                  <a:pt x="4385354" y="2413489"/>
                  <a:pt x="4374751" y="2407210"/>
                  <a:pt x="4363156" y="2404534"/>
                </a:cubicBezTo>
                <a:cubicBezTo>
                  <a:pt x="4325764" y="2395905"/>
                  <a:pt x="4288346" y="2386716"/>
                  <a:pt x="4250267" y="2381956"/>
                </a:cubicBezTo>
                <a:cubicBezTo>
                  <a:pt x="4197859" y="2375405"/>
                  <a:pt x="4144801" y="2375674"/>
                  <a:pt x="4092223" y="2370667"/>
                </a:cubicBezTo>
                <a:cubicBezTo>
                  <a:pt x="4065735" y="2368144"/>
                  <a:pt x="4039717" y="2361588"/>
                  <a:pt x="4013201" y="2359378"/>
                </a:cubicBezTo>
                <a:cubicBezTo>
                  <a:pt x="3949341" y="2354056"/>
                  <a:pt x="3885260" y="2351852"/>
                  <a:pt x="3821289" y="2348089"/>
                </a:cubicBezTo>
                <a:cubicBezTo>
                  <a:pt x="3759696" y="2327557"/>
                  <a:pt x="3804758" y="2340335"/>
                  <a:pt x="3708401" y="2325511"/>
                </a:cubicBezTo>
                <a:cubicBezTo>
                  <a:pt x="3685778" y="2322031"/>
                  <a:pt x="3663290" y="2317703"/>
                  <a:pt x="3640667" y="2314223"/>
                </a:cubicBezTo>
                <a:cubicBezTo>
                  <a:pt x="3614368" y="2310177"/>
                  <a:pt x="3587824" y="2307694"/>
                  <a:pt x="3561645" y="2302934"/>
                </a:cubicBezTo>
                <a:cubicBezTo>
                  <a:pt x="3546380" y="2300159"/>
                  <a:pt x="3531909" y="2293358"/>
                  <a:pt x="3516489" y="2291645"/>
                </a:cubicBezTo>
                <a:cubicBezTo>
                  <a:pt x="3463996" y="2285812"/>
                  <a:pt x="3411126" y="2284119"/>
                  <a:pt x="3358445" y="2280356"/>
                </a:cubicBezTo>
                <a:cubicBezTo>
                  <a:pt x="3339630" y="2276593"/>
                  <a:pt x="3320697" y="2273381"/>
                  <a:pt x="3302001" y="2269067"/>
                </a:cubicBezTo>
                <a:cubicBezTo>
                  <a:pt x="3272896" y="2262351"/>
                  <a:pt x="3192760" y="2239889"/>
                  <a:pt x="3155245" y="2235200"/>
                </a:cubicBezTo>
                <a:cubicBezTo>
                  <a:pt x="3114003" y="2230045"/>
                  <a:pt x="3072460" y="2227674"/>
                  <a:pt x="3031067" y="2223911"/>
                </a:cubicBezTo>
                <a:cubicBezTo>
                  <a:pt x="2989674" y="2208859"/>
                  <a:pt x="2948889" y="2192019"/>
                  <a:pt x="2906889" y="2178756"/>
                </a:cubicBezTo>
                <a:cubicBezTo>
                  <a:pt x="2877299" y="2169412"/>
                  <a:pt x="2846682" y="2163704"/>
                  <a:pt x="2816578" y="2156178"/>
                </a:cubicBezTo>
                <a:lnTo>
                  <a:pt x="2771423" y="2144889"/>
                </a:lnTo>
                <a:cubicBezTo>
                  <a:pt x="2711737" y="2105098"/>
                  <a:pt x="2750719" y="2125602"/>
                  <a:pt x="2647245" y="2099734"/>
                </a:cubicBezTo>
                <a:lnTo>
                  <a:pt x="2602089" y="2088445"/>
                </a:lnTo>
                <a:cubicBezTo>
                  <a:pt x="2476373" y="2025586"/>
                  <a:pt x="2634740" y="2100689"/>
                  <a:pt x="2511778" y="2054578"/>
                </a:cubicBezTo>
                <a:cubicBezTo>
                  <a:pt x="2496021" y="2048669"/>
                  <a:pt x="2482091" y="2038629"/>
                  <a:pt x="2466623" y="2032000"/>
                </a:cubicBezTo>
                <a:cubicBezTo>
                  <a:pt x="2443948" y="2022282"/>
                  <a:pt x="2410518" y="2015152"/>
                  <a:pt x="2387601" y="2009423"/>
                </a:cubicBezTo>
                <a:cubicBezTo>
                  <a:pt x="2372549" y="2001897"/>
                  <a:pt x="2358410" y="1992167"/>
                  <a:pt x="2342445" y="1986845"/>
                </a:cubicBezTo>
                <a:cubicBezTo>
                  <a:pt x="2311415" y="1976501"/>
                  <a:pt x="2217819" y="1967033"/>
                  <a:pt x="2195689" y="1964267"/>
                </a:cubicBezTo>
                <a:lnTo>
                  <a:pt x="2105378" y="1919111"/>
                </a:lnTo>
                <a:cubicBezTo>
                  <a:pt x="2090326" y="1911585"/>
                  <a:pt x="2074933" y="1904707"/>
                  <a:pt x="2060223" y="1896534"/>
                </a:cubicBezTo>
                <a:cubicBezTo>
                  <a:pt x="2026356" y="1877719"/>
                  <a:pt x="1993730" y="1856473"/>
                  <a:pt x="1958623" y="1840089"/>
                </a:cubicBezTo>
                <a:cubicBezTo>
                  <a:pt x="1937056" y="1830025"/>
                  <a:pt x="1913467" y="1825037"/>
                  <a:pt x="1890889" y="1817511"/>
                </a:cubicBezTo>
                <a:lnTo>
                  <a:pt x="1857023" y="1806223"/>
                </a:lnTo>
                <a:cubicBezTo>
                  <a:pt x="1845734" y="1802460"/>
                  <a:pt x="1834936" y="1796617"/>
                  <a:pt x="1823156" y="1794934"/>
                </a:cubicBezTo>
                <a:lnTo>
                  <a:pt x="1744134" y="1783645"/>
                </a:lnTo>
                <a:cubicBezTo>
                  <a:pt x="1732845" y="1779882"/>
                  <a:pt x="1721204" y="1777044"/>
                  <a:pt x="1710267" y="1772356"/>
                </a:cubicBezTo>
                <a:cubicBezTo>
                  <a:pt x="1694799" y="1765727"/>
                  <a:pt x="1681347" y="1754206"/>
                  <a:pt x="1665112" y="1749778"/>
                </a:cubicBezTo>
                <a:cubicBezTo>
                  <a:pt x="1639441" y="1742777"/>
                  <a:pt x="1612430" y="1742252"/>
                  <a:pt x="1586089" y="1738489"/>
                </a:cubicBezTo>
                <a:cubicBezTo>
                  <a:pt x="1571037" y="1730963"/>
                  <a:pt x="1557533" y="1718678"/>
                  <a:pt x="1540934" y="1715911"/>
                </a:cubicBezTo>
                <a:cubicBezTo>
                  <a:pt x="1466328" y="1703477"/>
                  <a:pt x="1315156" y="1693334"/>
                  <a:pt x="1315156" y="1693334"/>
                </a:cubicBezTo>
                <a:cubicBezTo>
                  <a:pt x="1292578" y="1685808"/>
                  <a:pt x="1270898" y="1674669"/>
                  <a:pt x="1247423" y="1670756"/>
                </a:cubicBezTo>
                <a:cubicBezTo>
                  <a:pt x="1083112" y="1643371"/>
                  <a:pt x="1202562" y="1660347"/>
                  <a:pt x="886178" y="1648178"/>
                </a:cubicBezTo>
                <a:cubicBezTo>
                  <a:pt x="803393" y="1640652"/>
                  <a:pt x="716684" y="1651886"/>
                  <a:pt x="637823" y="1625600"/>
                </a:cubicBezTo>
                <a:cubicBezTo>
                  <a:pt x="615245" y="1618074"/>
                  <a:pt x="593564" y="1606936"/>
                  <a:pt x="570089" y="1603023"/>
                </a:cubicBezTo>
                <a:cubicBezTo>
                  <a:pt x="547960" y="1599335"/>
                  <a:pt x="470706" y="1587207"/>
                  <a:pt x="445912" y="1580445"/>
                </a:cubicBezTo>
                <a:cubicBezTo>
                  <a:pt x="422727" y="1574122"/>
                  <a:pt x="345975" y="1547410"/>
                  <a:pt x="321734" y="1535289"/>
                </a:cubicBezTo>
                <a:cubicBezTo>
                  <a:pt x="309599" y="1529221"/>
                  <a:pt x="298840" y="1520691"/>
                  <a:pt x="287867" y="1512711"/>
                </a:cubicBezTo>
                <a:cubicBezTo>
                  <a:pt x="257435" y="1490578"/>
                  <a:pt x="218429" y="1476288"/>
                  <a:pt x="197556" y="1444978"/>
                </a:cubicBezTo>
                <a:cubicBezTo>
                  <a:pt x="190030" y="1433689"/>
                  <a:pt x="184572" y="1420705"/>
                  <a:pt x="174978" y="1411111"/>
                </a:cubicBezTo>
                <a:cubicBezTo>
                  <a:pt x="160977" y="1397110"/>
                  <a:pt x="115185" y="1367486"/>
                  <a:pt x="95956" y="1354667"/>
                </a:cubicBezTo>
                <a:cubicBezTo>
                  <a:pt x="48381" y="1211943"/>
                  <a:pt x="127747" y="1440139"/>
                  <a:pt x="62089" y="1286934"/>
                </a:cubicBezTo>
                <a:cubicBezTo>
                  <a:pt x="55977" y="1272673"/>
                  <a:pt x="55063" y="1256696"/>
                  <a:pt x="50801" y="1241778"/>
                </a:cubicBezTo>
                <a:cubicBezTo>
                  <a:pt x="47532" y="1230336"/>
                  <a:pt x="39884" y="1219805"/>
                  <a:pt x="39512" y="1207911"/>
                </a:cubicBezTo>
                <a:cubicBezTo>
                  <a:pt x="36103" y="1098839"/>
                  <a:pt x="0" y="929452"/>
                  <a:pt x="84667" y="86924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0" y="5780088"/>
            <a:ext cx="9144000" cy="10779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Данные движения волны прорыва на первом участке (L</a:t>
            </a:r>
            <a:r>
              <a:rPr lang="ru-RU" altLang="ru-RU" sz="1600" b="1" baseline="-25000">
                <a:solidFill>
                  <a:srgbClr val="FFFF00"/>
                </a:solidFill>
                <a:cs typeface="Times New Roman" pitchFamily="18" charset="0"/>
              </a:rPr>
              <a:t>1</a:t>
            </a:r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) и  параметры ее во втором створе:</a:t>
            </a:r>
          </a:p>
          <a:p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    время добегания волны до второго створа t</a:t>
            </a:r>
            <a:r>
              <a:rPr lang="ru-RU" altLang="ru-RU" sz="1600" b="1" baseline="-25000">
                <a:solidFill>
                  <a:srgbClr val="FFFF00"/>
                </a:solidFill>
                <a:cs typeface="Times New Roman" pitchFamily="18" charset="0"/>
              </a:rPr>
              <a:t>1</a:t>
            </a:r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 = 2,5 ч;</a:t>
            </a:r>
          </a:p>
          <a:p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    высота волны прорыва Н</a:t>
            </a:r>
            <a:r>
              <a:rPr lang="ru-RU" altLang="ru-RU" sz="1600" b="1" baseline="-25000">
                <a:solidFill>
                  <a:srgbClr val="FFFF00"/>
                </a:solidFill>
                <a:cs typeface="Times New Roman" pitchFamily="18" charset="0"/>
              </a:rPr>
              <a:t>ВII</a:t>
            </a:r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 = 7,7 м;</a:t>
            </a:r>
          </a:p>
          <a:p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    время прохождения волны через второй створ Т</a:t>
            </a:r>
            <a:r>
              <a:rPr lang="ru-RU" altLang="ru-RU" sz="1600" b="1" baseline="-25000">
                <a:solidFill>
                  <a:srgbClr val="FFFF00"/>
                </a:solidFill>
                <a:cs typeface="Times New Roman" pitchFamily="18" charset="0"/>
              </a:rPr>
              <a:t>П</a:t>
            </a:r>
            <a:r>
              <a:rPr lang="ru-RU" altLang="ru-RU" sz="1600" b="1">
                <a:solidFill>
                  <a:srgbClr val="FFFF00"/>
                </a:solidFill>
                <a:cs typeface="Times New Roman" pitchFamily="18" charset="0"/>
              </a:rPr>
              <a:t> = 4,55.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85750" y="5689600"/>
            <a:ext cx="8643938" cy="9540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Данные движения волны прорыва на втором участке (L</a:t>
            </a:r>
            <a:r>
              <a:rPr lang="ru-RU" altLang="ru-RU" sz="1400" b="1" baseline="-25000">
                <a:solidFill>
                  <a:srgbClr val="FFFF00"/>
                </a:solidFill>
                <a:cs typeface="Times New Roman" pitchFamily="18" charset="0"/>
              </a:rPr>
              <a:t>2</a:t>
            </a:r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) и параметры ее в третьем створе:</a:t>
            </a:r>
          </a:p>
          <a:p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   время добегания волны прорыва до третьего створа t</a:t>
            </a:r>
            <a:r>
              <a:rPr lang="ru-RU" altLang="ru-RU" sz="1400" b="1" baseline="-25000">
                <a:solidFill>
                  <a:srgbClr val="FFFF00"/>
                </a:solidFill>
                <a:cs typeface="Times New Roman" pitchFamily="18" charset="0"/>
              </a:rPr>
              <a:t>2</a:t>
            </a:r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= 4 ч;</a:t>
            </a:r>
          </a:p>
          <a:p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   высота волны прорыва Н</a:t>
            </a:r>
            <a:r>
              <a:rPr lang="ru-RU" altLang="ru-RU" sz="1400" b="1" baseline="-25000">
                <a:solidFill>
                  <a:srgbClr val="FFFF00"/>
                </a:solidFill>
                <a:cs typeface="Times New Roman" pitchFamily="18" charset="0"/>
              </a:rPr>
              <a:t>ВШ</a:t>
            </a:r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= 5,6 м;</a:t>
            </a:r>
          </a:p>
          <a:p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   время прохождения волны через третий створ Т</a:t>
            </a:r>
            <a:r>
              <a:rPr lang="ru-RU" altLang="ru-RU" sz="1400" b="1" baseline="-25000">
                <a:solidFill>
                  <a:srgbClr val="FFFF00"/>
                </a:solidFill>
                <a:cs typeface="Times New Roman" pitchFamily="18" charset="0"/>
              </a:rPr>
              <a:t>Ш</a:t>
            </a:r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= 6,5 ч.</a:t>
            </a:r>
          </a:p>
        </p:txBody>
      </p: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1357313" y="571500"/>
            <a:ext cx="7500937" cy="9540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Параметры волны прорыва в створе разрушенного гидроузла:</a:t>
            </a:r>
          </a:p>
          <a:p>
            <a:pPr algn="ctr"/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   высота волны прорыва Н</a:t>
            </a:r>
            <a:r>
              <a:rPr lang="ru-RU" altLang="ru-RU" sz="1400" b="1" baseline="-25000">
                <a:solidFill>
                  <a:srgbClr val="FFFF00"/>
                </a:solidFill>
                <a:cs typeface="Times New Roman" pitchFamily="18" charset="0"/>
              </a:rPr>
              <a:t>ВI</a:t>
            </a:r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= 22 м;</a:t>
            </a:r>
          </a:p>
          <a:p>
            <a:pPr algn="ctr"/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   время полного опорожнения водохранилища</a:t>
            </a:r>
          </a:p>
          <a:p>
            <a:pPr algn="ctr"/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Т</a:t>
            </a:r>
            <a:r>
              <a:rPr lang="ru-RU" altLang="ru-RU" sz="1400" b="1" baseline="-25000">
                <a:solidFill>
                  <a:srgbClr val="FFFF00"/>
                </a:solidFill>
                <a:cs typeface="Times New Roman" pitchFamily="18" charset="0"/>
              </a:rPr>
              <a:t>I</a:t>
            </a:r>
            <a:r>
              <a:rPr lang="ru-RU" altLang="ru-RU" sz="1400" b="1">
                <a:solidFill>
                  <a:srgbClr val="FFFF00"/>
                </a:solidFill>
                <a:cs typeface="Times New Roman" pitchFamily="18" charset="0"/>
              </a:rPr>
              <a:t> = 2,22 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9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FF000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ВЗРЫВЫ ГАЗОВОЗДУШНЫХ СМЕСЕЙ В ОТКРЫТОМ ПРОСТРАНСТВЕ 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28875" y="642938"/>
            <a:ext cx="3643313" cy="1285875"/>
            <a:chOff x="1597" y="4521"/>
            <a:chExt cx="7261" cy="254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595" y="4521"/>
              <a:ext cx="7258" cy="1575"/>
              <a:chOff x="1595" y="3580"/>
              <a:chExt cx="7258" cy="1575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1595" y="3580"/>
                <a:ext cx="7258" cy="1575"/>
                <a:chOff x="1597" y="3098"/>
                <a:chExt cx="9838" cy="2117"/>
              </a:xfrm>
            </p:grpSpPr>
            <p:sp>
              <p:nvSpPr>
                <p:cNvPr id="100441" name="Arc 5"/>
                <p:cNvSpPr>
                  <a:spLocks/>
                </p:cNvSpPr>
                <p:nvPr/>
              </p:nvSpPr>
              <p:spPr bwMode="auto">
                <a:xfrm rot="10800000" flipH="1" flipV="1">
                  <a:off x="5348" y="3144"/>
                  <a:ext cx="2119" cy="201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sp>
              <p:nvSpPr>
                <p:cNvPr id="100442" name="Arc 6"/>
                <p:cNvSpPr>
                  <a:spLocks/>
                </p:cNvSpPr>
                <p:nvPr/>
              </p:nvSpPr>
              <p:spPr bwMode="auto">
                <a:xfrm rot="5605287" flipH="1" flipV="1">
                  <a:off x="3280" y="3150"/>
                  <a:ext cx="2116" cy="20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cxnSp>
              <p:nvCxnSpPr>
                <p:cNvPr id="176219" name="AutoShape 7"/>
                <p:cNvCxnSpPr>
                  <a:cxnSpLocks noChangeShapeType="1"/>
                </p:cNvCxnSpPr>
                <p:nvPr/>
              </p:nvCxnSpPr>
              <p:spPr bwMode="auto">
                <a:xfrm>
                  <a:off x="1597" y="5131"/>
                  <a:ext cx="9838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938953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20" name="AutoShape 8"/>
                <p:cNvCxnSpPr>
                  <a:cxnSpLocks noChangeShapeType="1"/>
                </p:cNvCxnSpPr>
                <p:nvPr/>
              </p:nvCxnSpPr>
              <p:spPr bwMode="auto">
                <a:xfrm flipV="1">
                  <a:off x="5252" y="3594"/>
                  <a:ext cx="1307" cy="153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</p:grpSp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7115" y="3701"/>
                <a:ext cx="1513" cy="1392"/>
                <a:chOff x="7115" y="3701"/>
                <a:chExt cx="1513" cy="1392"/>
              </a:xfrm>
            </p:grpSpPr>
            <p:sp>
              <p:nvSpPr>
                <p:cNvPr id="100426" name="Arc 10"/>
                <p:cNvSpPr>
                  <a:spLocks/>
                </p:cNvSpPr>
                <p:nvPr/>
              </p:nvSpPr>
              <p:spPr bwMode="auto">
                <a:xfrm flipV="1">
                  <a:off x="7115" y="3696"/>
                  <a:ext cx="1512" cy="1392"/>
                </a:xfrm>
                <a:custGeom>
                  <a:avLst/>
                  <a:gdLst>
                    <a:gd name="T0" fmla="*/ 0 w 21594"/>
                    <a:gd name="T1" fmla="*/ 0 h 21600"/>
                    <a:gd name="T2" fmla="*/ 0 w 21594"/>
                    <a:gd name="T3" fmla="*/ 0 h 21600"/>
                    <a:gd name="T4" fmla="*/ 0 w 2159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594"/>
                    <a:gd name="T10" fmla="*/ 0 h 21600"/>
                    <a:gd name="T11" fmla="*/ 21594 w 2159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94" h="21600" fill="none" extrusionOk="0">
                      <a:moveTo>
                        <a:pt x="-1" y="0"/>
                      </a:moveTo>
                      <a:cubicBezTo>
                        <a:pt x="11733" y="0"/>
                        <a:pt x="21321" y="9367"/>
                        <a:pt x="21594" y="21097"/>
                      </a:cubicBezTo>
                    </a:path>
                    <a:path w="21594" h="21600" stroke="0" extrusionOk="0">
                      <a:moveTo>
                        <a:pt x="-1" y="0"/>
                      </a:moveTo>
                      <a:cubicBezTo>
                        <a:pt x="11733" y="0"/>
                        <a:pt x="21321" y="9367"/>
                        <a:pt x="21594" y="2109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cxnSp>
              <p:nvCxnSpPr>
                <p:cNvPr id="176203" name="AutoShape 11"/>
                <p:cNvCxnSpPr>
                  <a:cxnSpLocks noChangeShapeType="1"/>
                </p:cNvCxnSpPr>
                <p:nvPr/>
              </p:nvCxnSpPr>
              <p:spPr bwMode="auto">
                <a:xfrm>
                  <a:off x="8512" y="4266"/>
                  <a:ext cx="0" cy="81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04" name="AutoShape 12"/>
                <p:cNvCxnSpPr>
                  <a:cxnSpLocks noChangeShapeType="1"/>
                </p:cNvCxnSpPr>
                <p:nvPr/>
              </p:nvCxnSpPr>
              <p:spPr bwMode="auto">
                <a:xfrm>
                  <a:off x="8576" y="4085"/>
                  <a:ext cx="1" cy="1008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05" name="AutoShape 13"/>
                <p:cNvCxnSpPr>
                  <a:cxnSpLocks noChangeShapeType="1"/>
                </p:cNvCxnSpPr>
                <p:nvPr/>
              </p:nvCxnSpPr>
              <p:spPr bwMode="auto">
                <a:xfrm>
                  <a:off x="8443" y="4410"/>
                  <a:ext cx="1" cy="670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06" name="AutoShape 14"/>
                <p:cNvCxnSpPr>
                  <a:cxnSpLocks noChangeShapeType="1"/>
                </p:cNvCxnSpPr>
                <p:nvPr/>
              </p:nvCxnSpPr>
              <p:spPr bwMode="auto">
                <a:xfrm>
                  <a:off x="8380" y="4481"/>
                  <a:ext cx="1" cy="599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07" name="AutoShape 15"/>
                <p:cNvCxnSpPr>
                  <a:cxnSpLocks noChangeShapeType="1"/>
                </p:cNvCxnSpPr>
                <p:nvPr/>
              </p:nvCxnSpPr>
              <p:spPr bwMode="auto">
                <a:xfrm>
                  <a:off x="8303" y="4561"/>
                  <a:ext cx="1" cy="49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08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8226" y="4635"/>
                  <a:ext cx="1" cy="420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09" name="AutoShape 17"/>
                <p:cNvCxnSpPr>
                  <a:cxnSpLocks noChangeShapeType="1"/>
                </p:cNvCxnSpPr>
                <p:nvPr/>
              </p:nvCxnSpPr>
              <p:spPr bwMode="auto">
                <a:xfrm>
                  <a:off x="8159" y="4721"/>
                  <a:ext cx="1" cy="342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10" name="AutoShape 18"/>
                <p:cNvCxnSpPr>
                  <a:cxnSpLocks noChangeShapeType="1"/>
                </p:cNvCxnSpPr>
                <p:nvPr/>
              </p:nvCxnSpPr>
              <p:spPr bwMode="auto">
                <a:xfrm>
                  <a:off x="8082" y="4789"/>
                  <a:ext cx="1" cy="27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11" name="AutoShape 19"/>
                <p:cNvCxnSpPr>
                  <a:cxnSpLocks noChangeShapeType="1"/>
                </p:cNvCxnSpPr>
                <p:nvPr/>
              </p:nvCxnSpPr>
              <p:spPr bwMode="auto">
                <a:xfrm>
                  <a:off x="8010" y="4837"/>
                  <a:ext cx="1" cy="218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12" name="AutoShape 20"/>
                <p:cNvCxnSpPr>
                  <a:cxnSpLocks noChangeShapeType="1"/>
                </p:cNvCxnSpPr>
                <p:nvPr/>
              </p:nvCxnSpPr>
              <p:spPr bwMode="auto">
                <a:xfrm>
                  <a:off x="7943" y="4876"/>
                  <a:ext cx="1" cy="187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13" name="AutoShape 21"/>
                <p:cNvCxnSpPr>
                  <a:cxnSpLocks noChangeShapeType="1"/>
                </p:cNvCxnSpPr>
                <p:nvPr/>
              </p:nvCxnSpPr>
              <p:spPr bwMode="auto">
                <a:xfrm>
                  <a:off x="7866" y="4919"/>
                  <a:ext cx="1" cy="14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14" name="AutoShape 22"/>
                <p:cNvCxnSpPr>
                  <a:cxnSpLocks noChangeShapeType="1"/>
                </p:cNvCxnSpPr>
                <p:nvPr/>
              </p:nvCxnSpPr>
              <p:spPr bwMode="auto">
                <a:xfrm>
                  <a:off x="7786" y="4954"/>
                  <a:ext cx="1" cy="126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15" name="AutoShape 23"/>
                <p:cNvCxnSpPr>
                  <a:cxnSpLocks noChangeShapeType="1"/>
                </p:cNvCxnSpPr>
                <p:nvPr/>
              </p:nvCxnSpPr>
              <p:spPr bwMode="auto">
                <a:xfrm>
                  <a:off x="7720" y="4984"/>
                  <a:ext cx="0" cy="87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76216" name="AutoShape 24"/>
                <p:cNvCxnSpPr>
                  <a:cxnSpLocks noChangeShapeType="1"/>
                </p:cNvCxnSpPr>
                <p:nvPr/>
              </p:nvCxnSpPr>
              <p:spPr bwMode="auto">
                <a:xfrm>
                  <a:off x="7642" y="5010"/>
                  <a:ext cx="1" cy="61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</p:grpSp>
        <p:cxnSp>
          <p:nvCxnSpPr>
            <p:cNvPr id="176195" name="AutoShape 25"/>
            <p:cNvCxnSpPr>
              <a:cxnSpLocks noChangeShapeType="1"/>
            </p:cNvCxnSpPr>
            <p:nvPr/>
          </p:nvCxnSpPr>
          <p:spPr bwMode="auto">
            <a:xfrm>
              <a:off x="4295" y="6045"/>
              <a:ext cx="0" cy="1021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/>
              <a:tailEnd/>
            </a:ln>
          </p:spPr>
        </p:cxnSp>
        <p:cxnSp>
          <p:nvCxnSpPr>
            <p:cNvPr id="176196" name="AutoShape 26"/>
            <p:cNvCxnSpPr>
              <a:cxnSpLocks noChangeShapeType="1"/>
            </p:cNvCxnSpPr>
            <p:nvPr/>
          </p:nvCxnSpPr>
          <p:spPr bwMode="auto">
            <a:xfrm>
              <a:off x="8615" y="6030"/>
              <a:ext cx="0" cy="1021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/>
              <a:tailEnd/>
            </a:ln>
          </p:spPr>
        </p:cxnSp>
        <p:cxnSp>
          <p:nvCxnSpPr>
            <p:cNvPr id="176197" name="AutoShape 27"/>
            <p:cNvCxnSpPr>
              <a:cxnSpLocks noChangeShapeType="1"/>
            </p:cNvCxnSpPr>
            <p:nvPr/>
          </p:nvCxnSpPr>
          <p:spPr bwMode="auto">
            <a:xfrm>
              <a:off x="4295" y="6840"/>
              <a:ext cx="4333" cy="0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176198" name="Text Box 28"/>
            <p:cNvSpPr txBox="1">
              <a:spLocks noChangeArrowheads="1"/>
            </p:cNvSpPr>
            <p:nvPr/>
          </p:nvSpPr>
          <p:spPr bwMode="auto">
            <a:xfrm>
              <a:off x="3640" y="5023"/>
              <a:ext cx="816" cy="7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US" sz="28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en-US" sz="1000" i="1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6199" name="Text Box 29"/>
            <p:cNvSpPr txBox="1">
              <a:spLocks noChangeArrowheads="1"/>
            </p:cNvSpPr>
            <p:nvPr/>
          </p:nvSpPr>
          <p:spPr bwMode="auto">
            <a:xfrm>
              <a:off x="6107" y="6062"/>
              <a:ext cx="816" cy="7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US" sz="28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ru-RU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285750" y="4460875"/>
          <a:ext cx="8501063" cy="898526"/>
        </p:xfrm>
        <a:graphic>
          <a:graphicData uri="http://schemas.openxmlformats.org/drawingml/2006/table">
            <a:tbl>
              <a:tblPr/>
              <a:tblGrid>
                <a:gridCol w="944563"/>
                <a:gridCol w="944562"/>
                <a:gridCol w="944563"/>
                <a:gridCol w="944562"/>
                <a:gridCol w="944563"/>
                <a:gridCol w="944562"/>
                <a:gridCol w="944563"/>
                <a:gridCol w="944562"/>
                <a:gridCol w="944563"/>
              </a:tblGrid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r/r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0 - 1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1,01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1,04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1,08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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,кПа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1232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814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214313" y="5857875"/>
          <a:ext cx="8572500" cy="787400"/>
        </p:xfrm>
        <a:graphic>
          <a:graphicData uri="http://schemas.openxmlformats.org/drawingml/2006/table">
            <a:tbl>
              <a:tblPr/>
              <a:tblGrid>
                <a:gridCol w="1071562"/>
                <a:gridCol w="1071563"/>
                <a:gridCol w="1071562"/>
                <a:gridCol w="1071563"/>
                <a:gridCol w="1071562"/>
                <a:gridCol w="1071563"/>
                <a:gridCol w="1071562"/>
                <a:gridCol w="1071563"/>
              </a:tblGrid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r/r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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,кПа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6193" name="TextBox 43"/>
          <p:cNvSpPr txBox="1">
            <a:spLocks noChangeArrowheads="1"/>
          </p:cNvSpPr>
          <p:nvPr/>
        </p:nvSpPr>
        <p:spPr bwMode="auto">
          <a:xfrm>
            <a:off x="428625" y="2000250"/>
            <a:ext cx="82867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 algn="just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Зона действия воздушной ударной волны (ВУВ) начинается сразу за внешней границей облака ГВС. Давление во фронте ударной волны 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baseline="-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ф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зависит от расстояния до центра взрыва и определяется по таблице 6.1, исходя из соотношения</a:t>
            </a:r>
          </a:p>
          <a:p>
            <a:pPr indent="450850" algn="just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baseline="-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ф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= f (r / r</a:t>
            </a:r>
            <a:r>
              <a:rPr lang="ru-RU" sz="2000" b="1" baseline="-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0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),</a:t>
            </a: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                             </a:t>
            </a:r>
          </a:p>
          <a:p>
            <a:pPr indent="450850" algn="just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где r - расстояние от центра взрыва до рассматриваемой точки.</a:t>
            </a:r>
          </a:p>
          <a:p>
            <a:pPr indent="450850" algn="just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                                                                                                  </a:t>
            </a:r>
          </a:p>
          <a:p>
            <a:pPr indent="450850" algn="r" eaLnBrk="0" hangingPunct="0"/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Таблица</a:t>
            </a:r>
            <a:endParaRPr lang="ru-RU" sz="20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625" y="5786438"/>
            <a:ext cx="2786063" cy="1200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mpd="dbl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молярная масса газа, 44 кг/</a:t>
            </a: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кмоль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3" y="1773238"/>
            <a:ext cx="3286125" cy="369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mpd="dbl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 = 1 000 000,  кг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9188" y="5786438"/>
            <a:ext cx="4000500" cy="1200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mpd="dbl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- </a:t>
            </a: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стихиометрическая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концентрация газа в % по объему, 4,03%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7688" y="1773238"/>
            <a:ext cx="4643437" cy="1200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mpd="dbl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Значение коэффициента </a:t>
            </a: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принимают в зависимости от способа хранения продукта</a:t>
            </a:r>
          </a:p>
          <a:p>
            <a:pPr algn="ctr" eaLnBrk="0" hangingPunct="0">
              <a:defRPr/>
            </a:pP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=0,6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0313" y="3071813"/>
            <a:ext cx="3643312" cy="1285875"/>
            <a:chOff x="1597" y="4521"/>
            <a:chExt cx="7261" cy="254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595" y="4521"/>
              <a:ext cx="7258" cy="1575"/>
              <a:chOff x="1595" y="3580"/>
              <a:chExt cx="7258" cy="1575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1595" y="3580"/>
                <a:ext cx="7258" cy="1575"/>
                <a:chOff x="1597" y="3098"/>
                <a:chExt cx="9838" cy="2117"/>
              </a:xfrm>
            </p:grpSpPr>
            <p:sp>
              <p:nvSpPr>
                <p:cNvPr id="6263" name="Arc 5"/>
                <p:cNvSpPr>
                  <a:spLocks/>
                </p:cNvSpPr>
                <p:nvPr/>
              </p:nvSpPr>
              <p:spPr bwMode="auto">
                <a:xfrm rot="10800000" flipH="1" flipV="1">
                  <a:off x="5348" y="3144"/>
                  <a:ext cx="2119" cy="201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sp>
              <p:nvSpPr>
                <p:cNvPr id="6264" name="Arc 6"/>
                <p:cNvSpPr>
                  <a:spLocks/>
                </p:cNvSpPr>
                <p:nvPr/>
              </p:nvSpPr>
              <p:spPr bwMode="auto">
                <a:xfrm rot="5605287" flipH="1" flipV="1">
                  <a:off x="3280" y="3150"/>
                  <a:ext cx="2116" cy="20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cxnSp>
              <p:nvCxnSpPr>
                <p:cNvPr id="1145" name="AutoShape 7"/>
                <p:cNvCxnSpPr>
                  <a:cxnSpLocks noChangeShapeType="1"/>
                </p:cNvCxnSpPr>
                <p:nvPr/>
              </p:nvCxnSpPr>
              <p:spPr bwMode="auto">
                <a:xfrm>
                  <a:off x="1597" y="5131"/>
                  <a:ext cx="9838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938953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46" name="AutoShape 8"/>
                <p:cNvCxnSpPr>
                  <a:cxnSpLocks noChangeShapeType="1"/>
                </p:cNvCxnSpPr>
                <p:nvPr/>
              </p:nvCxnSpPr>
              <p:spPr bwMode="auto">
                <a:xfrm flipV="1">
                  <a:off x="5252" y="3594"/>
                  <a:ext cx="1307" cy="153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</p:grpSp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7115" y="3701"/>
                <a:ext cx="1513" cy="1392"/>
                <a:chOff x="7115" y="3701"/>
                <a:chExt cx="1513" cy="1392"/>
              </a:xfrm>
            </p:grpSpPr>
            <p:sp>
              <p:nvSpPr>
                <p:cNvPr id="6248" name="Arc 10"/>
                <p:cNvSpPr>
                  <a:spLocks/>
                </p:cNvSpPr>
                <p:nvPr/>
              </p:nvSpPr>
              <p:spPr bwMode="auto">
                <a:xfrm flipV="1">
                  <a:off x="7115" y="3696"/>
                  <a:ext cx="1512" cy="1392"/>
                </a:xfrm>
                <a:custGeom>
                  <a:avLst/>
                  <a:gdLst>
                    <a:gd name="T0" fmla="*/ 0 w 21594"/>
                    <a:gd name="T1" fmla="*/ 0 h 21600"/>
                    <a:gd name="T2" fmla="*/ 0 w 21594"/>
                    <a:gd name="T3" fmla="*/ 0 h 21600"/>
                    <a:gd name="T4" fmla="*/ 0 w 2159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594"/>
                    <a:gd name="T10" fmla="*/ 0 h 21600"/>
                    <a:gd name="T11" fmla="*/ 21594 w 2159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94" h="21600" fill="none" extrusionOk="0">
                      <a:moveTo>
                        <a:pt x="-1" y="0"/>
                      </a:moveTo>
                      <a:cubicBezTo>
                        <a:pt x="11733" y="0"/>
                        <a:pt x="21321" y="9367"/>
                        <a:pt x="21594" y="21097"/>
                      </a:cubicBezTo>
                    </a:path>
                    <a:path w="21594" h="21600" stroke="0" extrusionOk="0">
                      <a:moveTo>
                        <a:pt x="-1" y="0"/>
                      </a:moveTo>
                      <a:cubicBezTo>
                        <a:pt x="11733" y="0"/>
                        <a:pt x="21321" y="9367"/>
                        <a:pt x="21594" y="2109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cxnSp>
              <p:nvCxnSpPr>
                <p:cNvPr id="1129" name="AutoShape 11"/>
                <p:cNvCxnSpPr>
                  <a:cxnSpLocks noChangeShapeType="1"/>
                </p:cNvCxnSpPr>
                <p:nvPr/>
              </p:nvCxnSpPr>
              <p:spPr bwMode="auto">
                <a:xfrm>
                  <a:off x="8512" y="4266"/>
                  <a:ext cx="0" cy="81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0" name="AutoShape 12"/>
                <p:cNvCxnSpPr>
                  <a:cxnSpLocks noChangeShapeType="1"/>
                </p:cNvCxnSpPr>
                <p:nvPr/>
              </p:nvCxnSpPr>
              <p:spPr bwMode="auto">
                <a:xfrm>
                  <a:off x="8576" y="4085"/>
                  <a:ext cx="1" cy="1008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1" name="AutoShape 13"/>
                <p:cNvCxnSpPr>
                  <a:cxnSpLocks noChangeShapeType="1"/>
                </p:cNvCxnSpPr>
                <p:nvPr/>
              </p:nvCxnSpPr>
              <p:spPr bwMode="auto">
                <a:xfrm>
                  <a:off x="8443" y="4410"/>
                  <a:ext cx="1" cy="670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2" name="AutoShape 14"/>
                <p:cNvCxnSpPr>
                  <a:cxnSpLocks noChangeShapeType="1"/>
                </p:cNvCxnSpPr>
                <p:nvPr/>
              </p:nvCxnSpPr>
              <p:spPr bwMode="auto">
                <a:xfrm>
                  <a:off x="8380" y="4481"/>
                  <a:ext cx="1" cy="599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3" name="AutoShape 15"/>
                <p:cNvCxnSpPr>
                  <a:cxnSpLocks noChangeShapeType="1"/>
                </p:cNvCxnSpPr>
                <p:nvPr/>
              </p:nvCxnSpPr>
              <p:spPr bwMode="auto">
                <a:xfrm>
                  <a:off x="8303" y="4561"/>
                  <a:ext cx="1" cy="49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4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8226" y="4635"/>
                  <a:ext cx="1" cy="420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5" name="AutoShape 17"/>
                <p:cNvCxnSpPr>
                  <a:cxnSpLocks noChangeShapeType="1"/>
                </p:cNvCxnSpPr>
                <p:nvPr/>
              </p:nvCxnSpPr>
              <p:spPr bwMode="auto">
                <a:xfrm>
                  <a:off x="8159" y="4721"/>
                  <a:ext cx="1" cy="342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6" name="AutoShape 18"/>
                <p:cNvCxnSpPr>
                  <a:cxnSpLocks noChangeShapeType="1"/>
                </p:cNvCxnSpPr>
                <p:nvPr/>
              </p:nvCxnSpPr>
              <p:spPr bwMode="auto">
                <a:xfrm>
                  <a:off x="8082" y="4789"/>
                  <a:ext cx="1" cy="27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7" name="AutoShape 19"/>
                <p:cNvCxnSpPr>
                  <a:cxnSpLocks noChangeShapeType="1"/>
                </p:cNvCxnSpPr>
                <p:nvPr/>
              </p:nvCxnSpPr>
              <p:spPr bwMode="auto">
                <a:xfrm>
                  <a:off x="8010" y="4837"/>
                  <a:ext cx="1" cy="218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8" name="AutoShape 20"/>
                <p:cNvCxnSpPr>
                  <a:cxnSpLocks noChangeShapeType="1"/>
                </p:cNvCxnSpPr>
                <p:nvPr/>
              </p:nvCxnSpPr>
              <p:spPr bwMode="auto">
                <a:xfrm>
                  <a:off x="7943" y="4876"/>
                  <a:ext cx="1" cy="187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39" name="AutoShape 21"/>
                <p:cNvCxnSpPr>
                  <a:cxnSpLocks noChangeShapeType="1"/>
                </p:cNvCxnSpPr>
                <p:nvPr/>
              </p:nvCxnSpPr>
              <p:spPr bwMode="auto">
                <a:xfrm>
                  <a:off x="7866" y="4919"/>
                  <a:ext cx="1" cy="14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40" name="AutoShape 22"/>
                <p:cNvCxnSpPr>
                  <a:cxnSpLocks noChangeShapeType="1"/>
                </p:cNvCxnSpPr>
                <p:nvPr/>
              </p:nvCxnSpPr>
              <p:spPr bwMode="auto">
                <a:xfrm>
                  <a:off x="7786" y="4954"/>
                  <a:ext cx="1" cy="126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41" name="AutoShape 23"/>
                <p:cNvCxnSpPr>
                  <a:cxnSpLocks noChangeShapeType="1"/>
                </p:cNvCxnSpPr>
                <p:nvPr/>
              </p:nvCxnSpPr>
              <p:spPr bwMode="auto">
                <a:xfrm>
                  <a:off x="7720" y="4984"/>
                  <a:ext cx="0" cy="87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42" name="AutoShape 24"/>
                <p:cNvCxnSpPr>
                  <a:cxnSpLocks noChangeShapeType="1"/>
                </p:cNvCxnSpPr>
                <p:nvPr/>
              </p:nvCxnSpPr>
              <p:spPr bwMode="auto">
                <a:xfrm>
                  <a:off x="7642" y="5010"/>
                  <a:ext cx="1" cy="61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</p:grpSp>
        <p:cxnSp>
          <p:nvCxnSpPr>
            <p:cNvPr id="1121" name="AutoShape 25"/>
            <p:cNvCxnSpPr>
              <a:cxnSpLocks noChangeShapeType="1"/>
            </p:cNvCxnSpPr>
            <p:nvPr/>
          </p:nvCxnSpPr>
          <p:spPr bwMode="auto">
            <a:xfrm>
              <a:off x="4295" y="6045"/>
              <a:ext cx="0" cy="1021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/>
              <a:tailEnd/>
            </a:ln>
          </p:spPr>
        </p:cxnSp>
        <p:cxnSp>
          <p:nvCxnSpPr>
            <p:cNvPr id="1122" name="AutoShape 26"/>
            <p:cNvCxnSpPr>
              <a:cxnSpLocks noChangeShapeType="1"/>
            </p:cNvCxnSpPr>
            <p:nvPr/>
          </p:nvCxnSpPr>
          <p:spPr bwMode="auto">
            <a:xfrm>
              <a:off x="8615" y="6030"/>
              <a:ext cx="0" cy="1021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/>
              <a:tailEnd/>
            </a:ln>
          </p:spPr>
        </p:cxnSp>
        <p:cxnSp>
          <p:nvCxnSpPr>
            <p:cNvPr id="1123" name="AutoShape 27"/>
            <p:cNvCxnSpPr>
              <a:cxnSpLocks noChangeShapeType="1"/>
            </p:cNvCxnSpPr>
            <p:nvPr/>
          </p:nvCxnSpPr>
          <p:spPr bwMode="auto">
            <a:xfrm>
              <a:off x="4295" y="6840"/>
              <a:ext cx="4333" cy="0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1124" name="Text Box 28"/>
            <p:cNvSpPr txBox="1">
              <a:spLocks noChangeArrowheads="1"/>
            </p:cNvSpPr>
            <p:nvPr/>
          </p:nvSpPr>
          <p:spPr bwMode="auto">
            <a:xfrm>
              <a:off x="3640" y="5023"/>
              <a:ext cx="816" cy="7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US" sz="28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en-US" sz="1000" i="1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125" name="Text Box 29"/>
            <p:cNvSpPr txBox="1">
              <a:spLocks noChangeArrowheads="1"/>
            </p:cNvSpPr>
            <p:nvPr/>
          </p:nvSpPr>
          <p:spPr bwMode="auto">
            <a:xfrm>
              <a:off x="6107" y="6062"/>
              <a:ext cx="816" cy="7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US" sz="28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ru-RU" sz="240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61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ru-RU" sz="240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graphicFrame>
        <p:nvGraphicFramePr>
          <p:cNvPr id="2051" name="Object 2"/>
          <p:cNvGraphicFramePr>
            <a:graphicFrameLocks noChangeAspect="1"/>
          </p:cNvGraphicFramePr>
          <p:nvPr/>
        </p:nvGraphicFramePr>
        <p:xfrm>
          <a:off x="1428750" y="4357688"/>
          <a:ext cx="6072188" cy="1371600"/>
        </p:xfrm>
        <a:graphic>
          <a:graphicData uri="http://schemas.openxmlformats.org/presentationml/2006/ole">
            <p:oleObj spid="_x0000_s768002" name="Формула" r:id="rId3" imgW="2070100" imgH="469900" progId="">
              <p:embed/>
            </p:oleObj>
          </a:graphicData>
        </a:graphic>
      </p:graphicFrame>
      <p:sp>
        <p:nvSpPr>
          <p:cNvPr id="1034" name="Rectangle 4"/>
          <p:cNvSpPr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solidFill>
            <a:srgbClr val="FF000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ЗАДАЧА  </a:t>
            </a:r>
          </a:p>
          <a:p>
            <a:pPr algn="ctr" eaLnBrk="0" hangingPunct="0"/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Взрыв облака ГВС, образованного при разрушении резервуара с 1000000 сжиженного пропана. Определить давление ударной волны на расстоянии 200 метров от центра взрыва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071813"/>
            <a:ext cx="8858250" cy="37861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cmpd="dbl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1     - для резервуаров с газообразным веществом;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= 0,6     - для газов, сжиженных под давлением;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0,1     - для газов,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сжиженных охлаждением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(хранящихся в изотермических емкостях);</a:t>
            </a:r>
          </a:p>
          <a:p>
            <a:pPr algn="ctr" eaLnBrk="0" hangingPunct="0">
              <a:defRPr/>
            </a:pP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0,05     - при аварийном 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разливе 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легковоспламеняющихся жидкостей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0" y="1571625"/>
          <a:ext cx="8929718" cy="5286389"/>
        </p:xfrm>
        <a:graphic>
          <a:graphicData uri="http://schemas.openxmlformats.org/drawingml/2006/table">
            <a:tbl>
              <a:tblPr/>
              <a:tblGrid>
                <a:gridCol w="3689966"/>
                <a:gridCol w="3173369"/>
                <a:gridCol w="1402188"/>
                <a:gridCol w="664195"/>
              </a:tblGrid>
              <a:tr h="279804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Вещество,</a:t>
                      </a:r>
                      <a:b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характеризующее</a:t>
                      </a:r>
                      <a:b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смесь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Формула вещества,</a:t>
                      </a:r>
                      <a:b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образующего смесь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Характеристики смеси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5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Times New Roman" pitchFamily="18" charset="0"/>
                          <a:cs typeface="Times New Roman" pitchFamily="18" charset="0"/>
                        </a:rPr>
                        <a:t>mk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кг/моль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С, об. %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Газовоздушные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смеси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Н3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19,72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Ацетилен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С2Н2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7,75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Бутан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С4Н10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3,13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Бутилен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С4Н8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3,38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Винилхлорид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С2Н3С</a:t>
                      </a:r>
                      <a:r>
                        <a:rPr lang="en-US" sz="180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7,75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Водород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Н2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29,59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Дивинил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С4Н6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3,68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Метан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СН4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9,45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600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Окись углерода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СО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29,59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Пропан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С3Н8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4,03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Пропилен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С3Н6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4,46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Этан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С2Н6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5,66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37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Этилен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С2Н4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6,54</a:t>
                      </a:r>
                    </a:p>
                  </a:txBody>
                  <a:tcPr marL="3617" marR="3617" marT="3617" marB="3617" anchor="ctr">
                    <a:lnL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uild="allAtOnce" animBg="1"/>
      <p:bldP spid="10" grpId="0" animBg="1"/>
      <p:bldP spid="13" grpId="0" build="allAtOnce" animBg="1"/>
      <p:bldP spid="7" grpId="0" animBg="1"/>
      <p:bldP spid="7" grpId="1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FF000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ВЗРЫВЫ ГАЗОВОЗДУШНЫХ СМЕСЕЙ В ОТКРЫТОМ ПРОСТРАНСТВЕ 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27288" y="642938"/>
            <a:ext cx="3641725" cy="1285875"/>
            <a:chOff x="1595" y="4521"/>
            <a:chExt cx="7258" cy="254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595" y="4521"/>
              <a:ext cx="7258" cy="1575"/>
              <a:chOff x="1595" y="3580"/>
              <a:chExt cx="7258" cy="1575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1595" y="3580"/>
                <a:ext cx="7258" cy="1575"/>
                <a:chOff x="1597" y="3098"/>
                <a:chExt cx="9838" cy="2117"/>
              </a:xfrm>
            </p:grpSpPr>
            <p:sp>
              <p:nvSpPr>
                <p:cNvPr id="7231" name="Arc 5"/>
                <p:cNvSpPr>
                  <a:spLocks/>
                </p:cNvSpPr>
                <p:nvPr/>
              </p:nvSpPr>
              <p:spPr bwMode="auto">
                <a:xfrm rot="10800000" flipH="1" flipV="1">
                  <a:off x="5350" y="3144"/>
                  <a:ext cx="2119" cy="201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sp>
              <p:nvSpPr>
                <p:cNvPr id="7232" name="Arc 6"/>
                <p:cNvSpPr>
                  <a:spLocks/>
                </p:cNvSpPr>
                <p:nvPr/>
              </p:nvSpPr>
              <p:spPr bwMode="auto">
                <a:xfrm rot="5605287" flipH="1" flipV="1">
                  <a:off x="3286" y="3150"/>
                  <a:ext cx="2116" cy="20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cxnSp>
              <p:nvCxnSpPr>
                <p:cNvPr id="2113" name="AutoShape 7"/>
                <p:cNvCxnSpPr>
                  <a:cxnSpLocks noChangeShapeType="1"/>
                </p:cNvCxnSpPr>
                <p:nvPr/>
              </p:nvCxnSpPr>
              <p:spPr bwMode="auto">
                <a:xfrm>
                  <a:off x="1597" y="5131"/>
                  <a:ext cx="9838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938953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14" name="AutoShape 8"/>
                <p:cNvCxnSpPr>
                  <a:cxnSpLocks noChangeShapeType="1"/>
                </p:cNvCxnSpPr>
                <p:nvPr/>
              </p:nvCxnSpPr>
              <p:spPr bwMode="auto">
                <a:xfrm flipV="1">
                  <a:off x="5252" y="3594"/>
                  <a:ext cx="1307" cy="153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</p:grpSp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7115" y="3701"/>
                <a:ext cx="1513" cy="1392"/>
                <a:chOff x="7115" y="3701"/>
                <a:chExt cx="1513" cy="1392"/>
              </a:xfrm>
            </p:grpSpPr>
            <p:sp>
              <p:nvSpPr>
                <p:cNvPr id="7216" name="Arc 10"/>
                <p:cNvSpPr>
                  <a:spLocks/>
                </p:cNvSpPr>
                <p:nvPr/>
              </p:nvSpPr>
              <p:spPr bwMode="auto">
                <a:xfrm flipV="1">
                  <a:off x="7116" y="3696"/>
                  <a:ext cx="1512" cy="1392"/>
                </a:xfrm>
                <a:custGeom>
                  <a:avLst/>
                  <a:gdLst>
                    <a:gd name="T0" fmla="*/ 0 w 21594"/>
                    <a:gd name="T1" fmla="*/ 0 h 21600"/>
                    <a:gd name="T2" fmla="*/ 0 w 21594"/>
                    <a:gd name="T3" fmla="*/ 0 h 21600"/>
                    <a:gd name="T4" fmla="*/ 0 w 21594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594"/>
                    <a:gd name="T10" fmla="*/ 0 h 21600"/>
                    <a:gd name="T11" fmla="*/ 21594 w 21594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94" h="21600" fill="none" extrusionOk="0">
                      <a:moveTo>
                        <a:pt x="-1" y="0"/>
                      </a:moveTo>
                      <a:cubicBezTo>
                        <a:pt x="11733" y="0"/>
                        <a:pt x="21321" y="9367"/>
                        <a:pt x="21594" y="21097"/>
                      </a:cubicBezTo>
                    </a:path>
                    <a:path w="21594" h="21600" stroke="0" extrusionOk="0">
                      <a:moveTo>
                        <a:pt x="-1" y="0"/>
                      </a:moveTo>
                      <a:cubicBezTo>
                        <a:pt x="11733" y="0"/>
                        <a:pt x="21321" y="9367"/>
                        <a:pt x="21594" y="2109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ru-RU" sz="2400">
                    <a:solidFill>
                      <a:srgbClr val="000000"/>
                    </a:solidFill>
                    <a:latin typeface="Times New Roman" pitchFamily="18" charset="0"/>
                    <a:cs typeface="+mn-cs"/>
                  </a:endParaRPr>
                </a:p>
              </p:txBody>
            </p:sp>
            <p:cxnSp>
              <p:nvCxnSpPr>
                <p:cNvPr id="2097" name="AutoShape 11"/>
                <p:cNvCxnSpPr>
                  <a:cxnSpLocks noChangeShapeType="1"/>
                </p:cNvCxnSpPr>
                <p:nvPr/>
              </p:nvCxnSpPr>
              <p:spPr bwMode="auto">
                <a:xfrm>
                  <a:off x="8512" y="4266"/>
                  <a:ext cx="0" cy="81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098" name="AutoShape 12"/>
                <p:cNvCxnSpPr>
                  <a:cxnSpLocks noChangeShapeType="1"/>
                </p:cNvCxnSpPr>
                <p:nvPr/>
              </p:nvCxnSpPr>
              <p:spPr bwMode="auto">
                <a:xfrm>
                  <a:off x="8576" y="4085"/>
                  <a:ext cx="1" cy="1008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099" name="AutoShape 13"/>
                <p:cNvCxnSpPr>
                  <a:cxnSpLocks noChangeShapeType="1"/>
                </p:cNvCxnSpPr>
                <p:nvPr/>
              </p:nvCxnSpPr>
              <p:spPr bwMode="auto">
                <a:xfrm>
                  <a:off x="8443" y="4410"/>
                  <a:ext cx="1" cy="670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0" name="AutoShape 14"/>
                <p:cNvCxnSpPr>
                  <a:cxnSpLocks noChangeShapeType="1"/>
                </p:cNvCxnSpPr>
                <p:nvPr/>
              </p:nvCxnSpPr>
              <p:spPr bwMode="auto">
                <a:xfrm>
                  <a:off x="8380" y="4481"/>
                  <a:ext cx="1" cy="599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1" name="AutoShape 15"/>
                <p:cNvCxnSpPr>
                  <a:cxnSpLocks noChangeShapeType="1"/>
                </p:cNvCxnSpPr>
                <p:nvPr/>
              </p:nvCxnSpPr>
              <p:spPr bwMode="auto">
                <a:xfrm>
                  <a:off x="8303" y="4561"/>
                  <a:ext cx="1" cy="49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2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8226" y="4635"/>
                  <a:ext cx="1" cy="420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3" name="AutoShape 17"/>
                <p:cNvCxnSpPr>
                  <a:cxnSpLocks noChangeShapeType="1"/>
                </p:cNvCxnSpPr>
                <p:nvPr/>
              </p:nvCxnSpPr>
              <p:spPr bwMode="auto">
                <a:xfrm>
                  <a:off x="8159" y="4721"/>
                  <a:ext cx="1" cy="342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4" name="AutoShape 18"/>
                <p:cNvCxnSpPr>
                  <a:cxnSpLocks noChangeShapeType="1"/>
                </p:cNvCxnSpPr>
                <p:nvPr/>
              </p:nvCxnSpPr>
              <p:spPr bwMode="auto">
                <a:xfrm>
                  <a:off x="8082" y="4789"/>
                  <a:ext cx="1" cy="27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5" name="AutoShape 19"/>
                <p:cNvCxnSpPr>
                  <a:cxnSpLocks noChangeShapeType="1"/>
                </p:cNvCxnSpPr>
                <p:nvPr/>
              </p:nvCxnSpPr>
              <p:spPr bwMode="auto">
                <a:xfrm>
                  <a:off x="8010" y="4837"/>
                  <a:ext cx="1" cy="218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6" name="AutoShape 20"/>
                <p:cNvCxnSpPr>
                  <a:cxnSpLocks noChangeShapeType="1"/>
                </p:cNvCxnSpPr>
                <p:nvPr/>
              </p:nvCxnSpPr>
              <p:spPr bwMode="auto">
                <a:xfrm>
                  <a:off x="7943" y="4876"/>
                  <a:ext cx="1" cy="187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7" name="AutoShape 21"/>
                <p:cNvCxnSpPr>
                  <a:cxnSpLocks noChangeShapeType="1"/>
                </p:cNvCxnSpPr>
                <p:nvPr/>
              </p:nvCxnSpPr>
              <p:spPr bwMode="auto">
                <a:xfrm>
                  <a:off x="7866" y="4919"/>
                  <a:ext cx="1" cy="144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8" name="AutoShape 22"/>
                <p:cNvCxnSpPr>
                  <a:cxnSpLocks noChangeShapeType="1"/>
                </p:cNvCxnSpPr>
                <p:nvPr/>
              </p:nvCxnSpPr>
              <p:spPr bwMode="auto">
                <a:xfrm>
                  <a:off x="7786" y="4954"/>
                  <a:ext cx="1" cy="126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09" name="AutoShape 23"/>
                <p:cNvCxnSpPr>
                  <a:cxnSpLocks noChangeShapeType="1"/>
                </p:cNvCxnSpPr>
                <p:nvPr/>
              </p:nvCxnSpPr>
              <p:spPr bwMode="auto">
                <a:xfrm>
                  <a:off x="7720" y="4984"/>
                  <a:ext cx="0" cy="87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110" name="AutoShape 24"/>
                <p:cNvCxnSpPr>
                  <a:cxnSpLocks noChangeShapeType="1"/>
                </p:cNvCxnSpPr>
                <p:nvPr/>
              </p:nvCxnSpPr>
              <p:spPr bwMode="auto">
                <a:xfrm>
                  <a:off x="7642" y="5010"/>
                  <a:ext cx="1" cy="61"/>
                </a:xfrm>
                <a:prstGeom prst="straightConnector1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</p:grpSp>
        <p:cxnSp>
          <p:nvCxnSpPr>
            <p:cNvPr id="2089" name="AutoShape 25"/>
            <p:cNvCxnSpPr>
              <a:cxnSpLocks noChangeShapeType="1"/>
            </p:cNvCxnSpPr>
            <p:nvPr/>
          </p:nvCxnSpPr>
          <p:spPr bwMode="auto">
            <a:xfrm>
              <a:off x="4295" y="6045"/>
              <a:ext cx="0" cy="1021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/>
              <a:tailEnd/>
            </a:ln>
          </p:spPr>
        </p:cxnSp>
        <p:cxnSp>
          <p:nvCxnSpPr>
            <p:cNvPr id="2090" name="AutoShape 26"/>
            <p:cNvCxnSpPr>
              <a:cxnSpLocks noChangeShapeType="1"/>
            </p:cNvCxnSpPr>
            <p:nvPr/>
          </p:nvCxnSpPr>
          <p:spPr bwMode="auto">
            <a:xfrm>
              <a:off x="8615" y="6030"/>
              <a:ext cx="0" cy="1021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/>
              <a:tailEnd/>
            </a:ln>
          </p:spPr>
        </p:cxnSp>
        <p:cxnSp>
          <p:nvCxnSpPr>
            <p:cNvPr id="2091" name="AutoShape 27"/>
            <p:cNvCxnSpPr>
              <a:cxnSpLocks noChangeShapeType="1"/>
            </p:cNvCxnSpPr>
            <p:nvPr/>
          </p:nvCxnSpPr>
          <p:spPr bwMode="auto">
            <a:xfrm>
              <a:off x="4295" y="6840"/>
              <a:ext cx="4333" cy="0"/>
            </a:xfrm>
            <a:prstGeom prst="straightConnector1">
              <a:avLst/>
            </a:prstGeom>
            <a:noFill/>
            <a:ln w="22225">
              <a:solidFill>
                <a:srgbClr val="0070C0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2092" name="Text Box 28"/>
            <p:cNvSpPr txBox="1">
              <a:spLocks noChangeArrowheads="1"/>
            </p:cNvSpPr>
            <p:nvPr/>
          </p:nvSpPr>
          <p:spPr bwMode="auto">
            <a:xfrm>
              <a:off x="1597" y="5023"/>
              <a:ext cx="2859" cy="7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US" sz="28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en-US" sz="1000" i="1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r>
                <a:rPr lang="ru-RU" sz="1000" i="1">
                  <a:solidFill>
                    <a:srgbClr val="000000"/>
                  </a:solidFill>
                  <a:latin typeface="Times New Roman" pitchFamily="18" charset="0"/>
                </a:rPr>
                <a:t>  </a:t>
              </a:r>
              <a:r>
                <a:rPr lang="ru-RU" sz="2000" i="1">
                  <a:solidFill>
                    <a:srgbClr val="000000"/>
                  </a:solidFill>
                  <a:latin typeface="Times New Roman" pitchFamily="18" charset="0"/>
                </a:rPr>
                <a:t>= 150 м  </a:t>
              </a:r>
              <a:endParaRPr lang="ru-RU" sz="2000">
                <a:solidFill>
                  <a:srgbClr val="000000"/>
                </a:solidFill>
              </a:endParaRPr>
            </a:p>
          </p:txBody>
        </p:sp>
        <p:sp>
          <p:nvSpPr>
            <p:cNvPr id="2093" name="Text Box 29"/>
            <p:cNvSpPr txBox="1">
              <a:spLocks noChangeArrowheads="1"/>
            </p:cNvSpPr>
            <p:nvPr/>
          </p:nvSpPr>
          <p:spPr bwMode="auto">
            <a:xfrm>
              <a:off x="5014" y="6062"/>
              <a:ext cx="3275" cy="72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US" sz="28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ru-RU" sz="2800" i="1">
                  <a:solidFill>
                    <a:srgbClr val="000000"/>
                  </a:solidFill>
                  <a:latin typeface="Times New Roman" pitchFamily="18" charset="0"/>
                </a:rPr>
                <a:t>  = </a:t>
              </a:r>
              <a:r>
                <a:rPr lang="ru-RU" sz="2000" i="1">
                  <a:solidFill>
                    <a:srgbClr val="000000"/>
                  </a:solidFill>
                  <a:latin typeface="Times New Roman" pitchFamily="18" charset="0"/>
                </a:rPr>
                <a:t>200м</a:t>
              </a:r>
              <a:endParaRPr lang="ru-RU" sz="2000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428625" y="3286125"/>
          <a:ext cx="8501063" cy="898526"/>
        </p:xfrm>
        <a:graphic>
          <a:graphicData uri="http://schemas.openxmlformats.org/drawingml/2006/table">
            <a:tbl>
              <a:tblPr/>
              <a:tblGrid>
                <a:gridCol w="944563"/>
                <a:gridCol w="944562"/>
                <a:gridCol w="944563"/>
                <a:gridCol w="944562"/>
                <a:gridCol w="944563"/>
                <a:gridCol w="944562"/>
                <a:gridCol w="944563"/>
                <a:gridCol w="944562"/>
                <a:gridCol w="944563"/>
              </a:tblGrid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r/r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0 - 1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1,01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1,04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1,08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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,кПа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1232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814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43659" marR="436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85" name="TextBox 43"/>
          <p:cNvSpPr txBox="1">
            <a:spLocks noChangeArrowheads="1"/>
          </p:cNvSpPr>
          <p:nvPr/>
        </p:nvSpPr>
        <p:spPr bwMode="auto">
          <a:xfrm>
            <a:off x="142875" y="2857500"/>
            <a:ext cx="9001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 algn="just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По таблице определяем 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давление во фронте ударной волны 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baseline="-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ф</a:t>
            </a: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                                                                         </a:t>
            </a:r>
          </a:p>
        </p:txBody>
      </p:sp>
      <p:sp>
        <p:nvSpPr>
          <p:cNvPr id="72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ru-RU" sz="240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000375" y="2071688"/>
          <a:ext cx="2143125" cy="785812"/>
        </p:xfrm>
        <a:graphic>
          <a:graphicData uri="http://schemas.openxmlformats.org/presentationml/2006/ole">
            <p:oleObj spid="_x0000_s769026" name="Формула" r:id="rId3" imgW="1079032" imgH="495085" progId="">
              <p:embed/>
            </p:oleObj>
          </a:graphicData>
        </a:graphic>
      </p:graphicFrame>
      <p:sp>
        <p:nvSpPr>
          <p:cNvPr id="2087" name="TextBox 46"/>
          <p:cNvSpPr txBox="1">
            <a:spLocks noChangeArrowheads="1"/>
          </p:cNvSpPr>
          <p:nvPr/>
        </p:nvSpPr>
        <p:spPr bwMode="auto">
          <a:xfrm>
            <a:off x="295275" y="4672013"/>
            <a:ext cx="8848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 algn="just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Ответ :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Давление ударной волны на расстоянии 200 метров от центра взрыва  составит 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baseline="-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ф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350 кПа (3,5 кгс/кв.см)</a:t>
            </a:r>
            <a:r>
              <a:rPr lang="ru-RU" sz="2000" b="1" baseline="-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</a:t>
            </a:r>
            <a:r>
              <a:rPr 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</a:t>
            </a: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FF0000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ВЗРЫВЫ ГАЗОВОЗДУШНЫХ СМЕСЕЙ В ОТКРЫТОМ ПРОСТРАНСТВЕ </a:t>
            </a:r>
          </a:p>
        </p:txBody>
      </p:sp>
      <p:pic>
        <p:nvPicPr>
          <p:cNvPr id="177155" name="Picture 2" descr="Глава 2 - &quot;экспертная компания &quot;аудит - ч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071563"/>
            <a:ext cx="7500937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2" cstate="print"/>
          <a:srcRect l="28358" t="46510" r="10448" b="4652"/>
          <a:stretch>
            <a:fillRect/>
          </a:stretch>
        </p:blipFill>
        <p:spPr bwMode="auto">
          <a:xfrm>
            <a:off x="4071938" y="785813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0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4000500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5286375" y="2928938"/>
            <a:ext cx="1500188" cy="1428750"/>
            <a:chOff x="5286380" y="2928934"/>
            <a:chExt cx="1500198" cy="1428760"/>
          </a:xfrm>
        </p:grpSpPr>
        <p:cxnSp>
          <p:nvCxnSpPr>
            <p:cNvPr id="12" name="Прямая со стрелкой 11"/>
            <p:cNvCxnSpPr/>
            <p:nvPr/>
          </p:nvCxnSpPr>
          <p:spPr>
            <a:xfrm>
              <a:off x="5429256" y="3000371"/>
              <a:ext cx="1285884" cy="1214447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5286381" y="2928933"/>
              <a:ext cx="214313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 flipV="1">
              <a:off x="6572264" y="4143380"/>
              <a:ext cx="214315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Овальная выноска 25"/>
          <p:cNvSpPr/>
          <p:nvPr/>
        </p:nvSpPr>
        <p:spPr>
          <a:xfrm>
            <a:off x="5929313" y="2643188"/>
            <a:ext cx="1643062" cy="857250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072188" y="285750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Первый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L1= 25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28" name="Выноска 1 27"/>
          <p:cNvSpPr>
            <a:spLocks/>
          </p:cNvSpPr>
          <p:nvPr/>
        </p:nvSpPr>
        <p:spPr bwMode="auto">
          <a:xfrm>
            <a:off x="7380288" y="3644900"/>
            <a:ext cx="1285875" cy="787400"/>
          </a:xfrm>
          <a:prstGeom prst="borderCallout1">
            <a:avLst>
              <a:gd name="adj1" fmla="val 14514"/>
              <a:gd name="adj2" fmla="val -5926"/>
              <a:gd name="adj3" fmla="val 67542"/>
              <a:gd name="adj4" fmla="val -45681"/>
            </a:avLst>
          </a:prstGeom>
          <a:solidFill>
            <a:srgbClr val="D7E4BD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/>
              <a:t>1 Створ-</a:t>
            </a:r>
          </a:p>
          <a:p>
            <a:pPr algn="ctr"/>
            <a:r>
              <a:rPr lang="ru-RU" sz="1200"/>
              <a:t>разрушенной</a:t>
            </a:r>
          </a:p>
          <a:p>
            <a:pPr algn="ctr"/>
            <a:r>
              <a:rPr lang="ru-RU" sz="1200"/>
              <a:t>плотины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812088" y="2636838"/>
            <a:ext cx="1174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200">
              <a:latin typeface="Calibri" pitchFamily="34" charset="0"/>
            </a:endParaRPr>
          </a:p>
        </p:txBody>
      </p:sp>
      <p:cxnSp>
        <p:nvCxnSpPr>
          <p:cNvPr id="31" name="Прямая со стрелкой 30"/>
          <p:cNvCxnSpPr>
            <a:endCxn id="9" idx="0"/>
          </p:cNvCxnSpPr>
          <p:nvPr/>
        </p:nvCxnSpPr>
        <p:spPr>
          <a:xfrm rot="5400000" flipH="1" flipV="1">
            <a:off x="4679157" y="2321719"/>
            <a:ext cx="1143000" cy="357187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286375" y="1857375"/>
            <a:ext cx="285750" cy="7143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857750" y="3000375"/>
            <a:ext cx="357188" cy="1428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Выноска 1 45"/>
          <p:cNvSpPr/>
          <p:nvPr/>
        </p:nvSpPr>
        <p:spPr>
          <a:xfrm rot="10800000">
            <a:off x="3214688" y="3214688"/>
            <a:ext cx="1357312" cy="714375"/>
          </a:xfrm>
          <a:prstGeom prst="borderCallout1">
            <a:avLst>
              <a:gd name="adj1" fmla="val 47676"/>
              <a:gd name="adj2" fmla="val -585"/>
              <a:gd name="adj3" fmla="val 105991"/>
              <a:gd name="adj4" fmla="val -4659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214688" y="3214688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47" name="Выноска 1 46"/>
          <p:cNvSpPr/>
          <p:nvPr/>
        </p:nvSpPr>
        <p:spPr>
          <a:xfrm>
            <a:off x="6572250" y="1357313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79958"/>
              <a:gd name="adj4" fmla="val -7400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643688" y="1428750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3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в конце 2 участка</a:t>
            </a:r>
          </a:p>
        </p:txBody>
      </p:sp>
      <p:sp>
        <p:nvSpPr>
          <p:cNvPr id="49" name="Овальная выноска 48"/>
          <p:cNvSpPr/>
          <p:nvPr/>
        </p:nvSpPr>
        <p:spPr>
          <a:xfrm>
            <a:off x="3071813" y="1500188"/>
            <a:ext cx="1643062" cy="857250"/>
          </a:xfrm>
          <a:prstGeom prst="wedgeEllipseCallout">
            <a:avLst>
              <a:gd name="adj1" fmla="val 78837"/>
              <a:gd name="adj2" fmla="val 7515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214688" y="1643063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Второй 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179222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ОЦЕНКА ВОЗМОЖНЫХ ПОСЛЕДСТВИЙ ЗАТОПЛЕНИЯ</a:t>
            </a:r>
          </a:p>
        </p:txBody>
      </p:sp>
      <p:sp>
        <p:nvSpPr>
          <p:cNvPr id="54" name="Овальная выноска 53"/>
          <p:cNvSpPr/>
          <p:nvPr/>
        </p:nvSpPr>
        <p:spPr>
          <a:xfrm>
            <a:off x="7215188" y="5143500"/>
            <a:ext cx="1928812" cy="1571625"/>
          </a:xfrm>
          <a:prstGeom prst="wedgeEllipseCallout">
            <a:avLst>
              <a:gd name="adj1" fmla="val -79999"/>
              <a:gd name="adj2" fmla="val -786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7429500" y="5429250"/>
            <a:ext cx="1500188" cy="101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  <a:cs typeface="+mn-cs"/>
              </a:rPr>
              <a:t>А – коэффициент, характеризующий форму кривизны водохранилища.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  <a:cs typeface="+mn-cs"/>
              </a:rPr>
              <a:t>А=2</a:t>
            </a:r>
          </a:p>
        </p:txBody>
      </p:sp>
      <p:sp>
        <p:nvSpPr>
          <p:cNvPr id="56" name="Овальная выноска 55"/>
          <p:cNvSpPr/>
          <p:nvPr/>
        </p:nvSpPr>
        <p:spPr>
          <a:xfrm>
            <a:off x="4357688" y="5643563"/>
            <a:ext cx="2143125" cy="1000125"/>
          </a:xfrm>
          <a:prstGeom prst="wedgeEllipseCallout">
            <a:avLst>
              <a:gd name="adj1" fmla="val 53418"/>
              <a:gd name="adj2" fmla="val -16311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4429125" y="6000750"/>
            <a:ext cx="2000250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= 7200000 куб.м.</a:t>
            </a:r>
          </a:p>
        </p:txBody>
      </p:sp>
      <p:pic>
        <p:nvPicPr>
          <p:cNvPr id="1032" name="Picture 8" descr="ПЛОТИНА"/>
          <p:cNvPicPr>
            <a:picLocks noChangeAspect="1" noChangeArrowheads="1"/>
          </p:cNvPicPr>
          <p:nvPr/>
        </p:nvPicPr>
        <p:blipFill>
          <a:blip r:embed="rId4" cstate="print"/>
          <a:srcRect l="3030" t="14706" b="8823"/>
          <a:stretch>
            <a:fillRect/>
          </a:stretch>
        </p:blipFill>
        <p:spPr bwMode="auto">
          <a:xfrm>
            <a:off x="357188" y="2643188"/>
            <a:ext cx="2286000" cy="185737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2000250" y="3000375"/>
            <a:ext cx="928688" cy="8302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Высота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Н =  42 м</a:t>
            </a:r>
          </a:p>
        </p:txBody>
      </p:sp>
      <p:cxnSp>
        <p:nvCxnSpPr>
          <p:cNvPr id="61" name="Прямая со стрелкой 60"/>
          <p:cNvCxnSpPr/>
          <p:nvPr/>
        </p:nvCxnSpPr>
        <p:spPr>
          <a:xfrm rot="5400000">
            <a:off x="2465388" y="4035425"/>
            <a:ext cx="214312" cy="1588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357438" y="3929063"/>
            <a:ext cx="2857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2357438" y="4143375"/>
            <a:ext cx="2857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Скругленная прямоугольная выноска 67"/>
          <p:cNvSpPr/>
          <p:nvPr/>
        </p:nvSpPr>
        <p:spPr>
          <a:xfrm>
            <a:off x="785813" y="4786313"/>
            <a:ext cx="1785937" cy="500062"/>
          </a:xfrm>
          <a:prstGeom prst="wedgeRoundRectCallout">
            <a:avLst>
              <a:gd name="adj1" fmla="val 45856"/>
              <a:gd name="adj2" fmla="val -177210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928688" y="4857750"/>
            <a:ext cx="1571625" cy="3381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h</a:t>
            </a:r>
            <a:r>
              <a:rPr lang="en-US" sz="105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 =  </a:t>
            </a:r>
            <a:r>
              <a:rPr lang="en-US" sz="1600" dirty="0">
                <a:latin typeface="+mn-lt"/>
                <a:cs typeface="+mn-cs"/>
              </a:rPr>
              <a:t>3</a:t>
            </a:r>
            <a:r>
              <a:rPr lang="ru-RU" sz="1600" dirty="0">
                <a:latin typeface="+mn-lt"/>
                <a:cs typeface="+mn-cs"/>
              </a:rPr>
              <a:t>,</a:t>
            </a:r>
            <a:r>
              <a:rPr lang="en-US" sz="1600" dirty="0">
                <a:latin typeface="+mn-lt"/>
                <a:cs typeface="+mn-cs"/>
              </a:rPr>
              <a:t>2</a:t>
            </a:r>
            <a:r>
              <a:rPr lang="ru-RU" sz="1600" dirty="0">
                <a:latin typeface="+mn-lt"/>
                <a:cs typeface="+mn-cs"/>
              </a:rPr>
              <a:t> м</a:t>
            </a: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1285875" y="3000375"/>
            <a:ext cx="785813" cy="0"/>
          </a:xfrm>
          <a:prstGeom prst="line">
            <a:avLst/>
          </a:prstGeom>
          <a:ln w="28575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>
            <a:off x="1465263" y="3463925"/>
            <a:ext cx="928688" cy="158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237" name="TextBox 76"/>
          <p:cNvSpPr txBox="1">
            <a:spLocks noChangeArrowheads="1"/>
          </p:cNvSpPr>
          <p:nvPr/>
        </p:nvSpPr>
        <p:spPr bwMode="auto">
          <a:xfrm>
            <a:off x="214313" y="1357313"/>
            <a:ext cx="2714625" cy="6461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ИСХОДНЫЕ 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ДАННЫЕ</a:t>
            </a:r>
          </a:p>
        </p:txBody>
      </p:sp>
      <p:sp>
        <p:nvSpPr>
          <p:cNvPr id="82" name="Овальная выноска 81"/>
          <p:cNvSpPr/>
          <p:nvPr/>
        </p:nvSpPr>
        <p:spPr>
          <a:xfrm>
            <a:off x="7429500" y="4643438"/>
            <a:ext cx="1714500" cy="500062"/>
          </a:xfrm>
          <a:prstGeom prst="wedgeEllipseCallout">
            <a:avLst>
              <a:gd name="adj1" fmla="val -81504"/>
              <a:gd name="adj2" fmla="val -5575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7858125" y="4786313"/>
            <a:ext cx="857250" cy="276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  <a:cs typeface="+mn-cs"/>
              </a:rPr>
              <a:t>µ = 0,6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 animBg="1"/>
      <p:bldP spid="29" grpId="0"/>
      <p:bldP spid="46" grpId="0" animBg="1"/>
      <p:bldP spid="45" grpId="0"/>
      <p:bldP spid="47" grpId="0" animBg="1"/>
      <p:bldP spid="48" grpId="0"/>
      <p:bldP spid="49" grpId="0" animBg="1"/>
      <p:bldP spid="50" grpId="0"/>
      <p:bldP spid="54" grpId="0" animBg="1"/>
      <p:bldP spid="55" grpId="0" animBg="1"/>
      <p:bldP spid="56" grpId="0" animBg="1"/>
      <p:bldP spid="53" grpId="0" animBg="1"/>
      <p:bldP spid="58" grpId="0" animBg="1"/>
      <p:bldP spid="59" grpId="0" animBg="1"/>
      <p:bldP spid="68" grpId="0" animBg="1"/>
      <p:bldP spid="67" grpId="0" animBg="1"/>
      <p:bldP spid="82" grpId="0" animBg="1"/>
      <p:bldP spid="83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3" cstate="print"/>
          <a:srcRect l="28358" t="46510" r="10448" b="4652"/>
          <a:stretch>
            <a:fillRect/>
          </a:stretch>
        </p:blipFill>
        <p:spPr bwMode="auto">
          <a:xfrm>
            <a:off x="4071938" y="785813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9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4000500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Выноска 1 27"/>
          <p:cNvSpPr/>
          <p:nvPr/>
        </p:nvSpPr>
        <p:spPr>
          <a:xfrm>
            <a:off x="7358063" y="3929063"/>
            <a:ext cx="1285875" cy="642937"/>
          </a:xfrm>
          <a:prstGeom prst="borderCallout1">
            <a:avLst>
              <a:gd name="adj1" fmla="val 47676"/>
              <a:gd name="adj2" fmla="val -1101"/>
              <a:gd name="adj3" fmla="val 60272"/>
              <a:gd name="adj4" fmla="val -51189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81" name="TextBox 28"/>
          <p:cNvSpPr txBox="1">
            <a:spLocks noChangeArrowheads="1"/>
          </p:cNvSpPr>
          <p:nvPr/>
        </p:nvSpPr>
        <p:spPr bwMode="auto">
          <a:xfrm>
            <a:off x="7358063" y="3929063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1 Створ – створ разрушенной плотины </a:t>
            </a:r>
          </a:p>
        </p:txBody>
      </p:sp>
      <p:sp>
        <p:nvSpPr>
          <p:cNvPr id="3082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sp>
        <p:nvSpPr>
          <p:cNvPr id="54" name="Овальная выноска 53"/>
          <p:cNvSpPr/>
          <p:nvPr/>
        </p:nvSpPr>
        <p:spPr>
          <a:xfrm>
            <a:off x="7215188" y="5072063"/>
            <a:ext cx="1928812" cy="1643062"/>
          </a:xfrm>
          <a:prstGeom prst="wedgeEllipseCallout">
            <a:avLst>
              <a:gd name="adj1" fmla="val -79999"/>
              <a:gd name="adj2" fmla="val -786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7429500" y="5429250"/>
            <a:ext cx="1500188" cy="101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  <a:cs typeface="+mn-cs"/>
              </a:rPr>
              <a:t>А – коэффициент, характеризующий форму кривизны водохранилища.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  <a:cs typeface="+mn-cs"/>
              </a:rPr>
              <a:t>А=2</a:t>
            </a:r>
          </a:p>
        </p:txBody>
      </p:sp>
      <p:sp>
        <p:nvSpPr>
          <p:cNvPr id="56" name="Овальная выноска 55"/>
          <p:cNvSpPr/>
          <p:nvPr/>
        </p:nvSpPr>
        <p:spPr>
          <a:xfrm>
            <a:off x="4357688" y="5643563"/>
            <a:ext cx="2143125" cy="1000125"/>
          </a:xfrm>
          <a:prstGeom prst="wedgeEllipseCallout">
            <a:avLst>
              <a:gd name="adj1" fmla="val 53418"/>
              <a:gd name="adj2" fmla="val -16311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4429125" y="6000750"/>
            <a:ext cx="2000250" cy="338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= 7200000 куб.м.</a:t>
            </a:r>
          </a:p>
        </p:txBody>
      </p:sp>
      <p:pic>
        <p:nvPicPr>
          <p:cNvPr id="3087" name="Picture 8" descr="ПЛОТИНА"/>
          <p:cNvPicPr>
            <a:picLocks noChangeAspect="1" noChangeArrowheads="1"/>
          </p:cNvPicPr>
          <p:nvPr/>
        </p:nvPicPr>
        <p:blipFill>
          <a:blip r:embed="rId5" cstate="print"/>
          <a:srcRect l="3030" t="14706" b="8823"/>
          <a:stretch>
            <a:fillRect/>
          </a:stretch>
        </p:blipFill>
        <p:spPr bwMode="auto">
          <a:xfrm>
            <a:off x="357188" y="2643188"/>
            <a:ext cx="2286000" cy="185737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2000250" y="3000375"/>
            <a:ext cx="928688" cy="8302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Высота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Н =  42 м</a:t>
            </a:r>
          </a:p>
        </p:txBody>
      </p:sp>
      <p:cxnSp>
        <p:nvCxnSpPr>
          <p:cNvPr id="61" name="Прямая со стрелкой 60"/>
          <p:cNvCxnSpPr/>
          <p:nvPr/>
        </p:nvCxnSpPr>
        <p:spPr>
          <a:xfrm rot="5400000">
            <a:off x="2465388" y="4035425"/>
            <a:ext cx="214312" cy="1588"/>
          </a:xfrm>
          <a:prstGeom prst="straightConnector1">
            <a:avLst/>
          </a:prstGeom>
          <a:ln w="127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357438" y="3929063"/>
            <a:ext cx="2857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2357438" y="4143375"/>
            <a:ext cx="2857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Скругленная прямоугольная выноска 67"/>
          <p:cNvSpPr/>
          <p:nvPr/>
        </p:nvSpPr>
        <p:spPr>
          <a:xfrm>
            <a:off x="785813" y="4786313"/>
            <a:ext cx="1785937" cy="500062"/>
          </a:xfrm>
          <a:prstGeom prst="wedgeRoundRectCallout">
            <a:avLst>
              <a:gd name="adj1" fmla="val 45856"/>
              <a:gd name="adj2" fmla="val -177210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928688" y="4857750"/>
            <a:ext cx="1571625" cy="3381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h</a:t>
            </a:r>
            <a:r>
              <a:rPr lang="en-US" sz="105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 =  </a:t>
            </a:r>
            <a:r>
              <a:rPr lang="en-US" sz="1600" dirty="0">
                <a:latin typeface="+mn-lt"/>
                <a:cs typeface="+mn-cs"/>
              </a:rPr>
              <a:t>3</a:t>
            </a:r>
            <a:r>
              <a:rPr lang="ru-RU" sz="1600" dirty="0">
                <a:latin typeface="+mn-lt"/>
                <a:cs typeface="+mn-cs"/>
              </a:rPr>
              <a:t>,</a:t>
            </a:r>
            <a:r>
              <a:rPr lang="en-US" sz="1600" dirty="0">
                <a:latin typeface="+mn-lt"/>
                <a:cs typeface="+mn-cs"/>
              </a:rPr>
              <a:t>2</a:t>
            </a:r>
            <a:r>
              <a:rPr lang="ru-RU" sz="1600" dirty="0">
                <a:latin typeface="+mn-lt"/>
                <a:cs typeface="+mn-cs"/>
              </a:rPr>
              <a:t> м</a:t>
            </a: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1285875" y="3000375"/>
            <a:ext cx="785813" cy="0"/>
          </a:xfrm>
          <a:prstGeom prst="line">
            <a:avLst/>
          </a:prstGeom>
          <a:ln w="28575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>
            <a:off x="1465263" y="3463925"/>
            <a:ext cx="928688" cy="1587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7" name="TextBox 41"/>
          <p:cNvSpPr txBox="1">
            <a:spLocks noChangeArrowheads="1"/>
          </p:cNvSpPr>
          <p:nvPr/>
        </p:nvSpPr>
        <p:spPr bwMode="auto">
          <a:xfrm>
            <a:off x="214313" y="1357313"/>
            <a:ext cx="2714625" cy="6461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Определение высоты волны прорыва  Н</a:t>
            </a:r>
            <a:r>
              <a:rPr lang="ru-RU" sz="1200">
                <a:solidFill>
                  <a:srgbClr val="FFFF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2875" y="5643563"/>
            <a:ext cx="3143250" cy="9239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Н</a:t>
            </a:r>
            <a:r>
              <a:rPr lang="ru-RU" b="1" baseline="-25000" dirty="0">
                <a:latin typeface="+mn-lt"/>
                <a:cs typeface="+mn-cs"/>
              </a:rPr>
              <a:t>I</a:t>
            </a:r>
            <a:r>
              <a:rPr lang="ru-RU" b="1" dirty="0">
                <a:latin typeface="+mn-lt"/>
                <a:cs typeface="+mn-cs"/>
              </a:rPr>
              <a:t> = 0,6 Н - h</a:t>
            </a:r>
            <a:r>
              <a:rPr lang="ru-RU" b="1" baseline="-25000" dirty="0">
                <a:latin typeface="+mn-lt"/>
                <a:cs typeface="+mn-cs"/>
              </a:rPr>
              <a:t>1</a:t>
            </a:r>
            <a:r>
              <a:rPr lang="ru-RU" b="1" dirty="0">
                <a:latin typeface="+mn-lt"/>
                <a:cs typeface="+mn-cs"/>
              </a:rPr>
              <a:t> =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0,6</a:t>
            </a:r>
            <a:r>
              <a:rPr lang="ru-RU" b="1" dirty="0">
                <a:latin typeface="+mn-lt"/>
                <a:cs typeface="+mn-cs"/>
                <a:sym typeface="Symbol"/>
              </a:rPr>
              <a:t></a:t>
            </a:r>
            <a:r>
              <a:rPr lang="ru-RU" b="1" dirty="0">
                <a:latin typeface="+mn-lt"/>
                <a:cs typeface="+mn-cs"/>
              </a:rPr>
              <a:t>42 - 3,2 =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22 м.</a:t>
            </a:r>
          </a:p>
        </p:txBody>
      </p:sp>
      <p:sp>
        <p:nvSpPr>
          <p:cNvPr id="44" name="Овальная выноска 43"/>
          <p:cNvSpPr/>
          <p:nvPr/>
        </p:nvSpPr>
        <p:spPr>
          <a:xfrm>
            <a:off x="7429500" y="4643438"/>
            <a:ext cx="1714500" cy="500062"/>
          </a:xfrm>
          <a:prstGeom prst="wedgeEllipseCallout">
            <a:avLst>
              <a:gd name="adj1" fmla="val -81504"/>
              <a:gd name="adj2" fmla="val -5575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858125" y="4786313"/>
            <a:ext cx="857250" cy="276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+mn-lt"/>
                <a:cs typeface="+mn-cs"/>
              </a:rPr>
              <a:t>µ = 0,6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500563" y="1071563"/>
            <a:ext cx="4143375" cy="14779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Определяем время прохождения волны прорыва через створ разрушенной плотины (время полного опорожнения водохранилища)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Т </a:t>
            </a:r>
            <a:r>
              <a:rPr lang="ru-RU" sz="1200">
                <a:solidFill>
                  <a:srgbClr val="FFFF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1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3124200" y="2714625"/>
          <a:ext cx="6019800" cy="693738"/>
        </p:xfrm>
        <a:graphic>
          <a:graphicData uri="http://schemas.openxmlformats.org/presentationml/2006/ole">
            <p:oleObj spid="_x0000_s770050" name="Формула" r:id="rId6" imgW="3771720" imgH="431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3" grpId="0" animBg="1"/>
      <p:bldP spid="43" grpId="0" build="allAtOnce" animBg="1"/>
      <p:bldP spid="44" grpId="0" animBg="1"/>
      <p:bldP spid="52" grpId="0" animBg="1"/>
      <p:bldP spid="60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3" cstate="print"/>
          <a:srcRect l="28358" t="46510" r="10448" b="4652"/>
          <a:stretch>
            <a:fillRect/>
          </a:stretch>
        </p:blipFill>
        <p:spPr bwMode="auto">
          <a:xfrm>
            <a:off x="4071938" y="785813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5286375" y="2928938"/>
            <a:ext cx="1500188" cy="1428750"/>
            <a:chOff x="5286380" y="2928934"/>
            <a:chExt cx="1500198" cy="1428760"/>
          </a:xfrm>
        </p:grpSpPr>
        <p:cxnSp>
          <p:nvCxnSpPr>
            <p:cNvPr id="12" name="Прямая со стрелкой 11"/>
            <p:cNvCxnSpPr/>
            <p:nvPr/>
          </p:nvCxnSpPr>
          <p:spPr>
            <a:xfrm>
              <a:off x="5429256" y="3000371"/>
              <a:ext cx="1285884" cy="1214447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5286381" y="2928933"/>
              <a:ext cx="214313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 flipV="1">
              <a:off x="6572264" y="4143380"/>
              <a:ext cx="214315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Овальная выноска 25"/>
          <p:cNvSpPr/>
          <p:nvPr/>
        </p:nvSpPr>
        <p:spPr>
          <a:xfrm>
            <a:off x="5929313" y="2643188"/>
            <a:ext cx="1643062" cy="857250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7" name="TextBox 26"/>
          <p:cNvSpPr txBox="1">
            <a:spLocks noChangeArrowheads="1"/>
          </p:cNvSpPr>
          <p:nvPr/>
        </p:nvSpPr>
        <p:spPr bwMode="auto">
          <a:xfrm>
            <a:off x="6072188" y="285750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Первый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L1= 25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28" name="Выноска 1 27"/>
          <p:cNvSpPr/>
          <p:nvPr/>
        </p:nvSpPr>
        <p:spPr>
          <a:xfrm>
            <a:off x="7358063" y="3786188"/>
            <a:ext cx="1285875" cy="785812"/>
          </a:xfrm>
          <a:prstGeom prst="borderCallout1">
            <a:avLst>
              <a:gd name="adj1" fmla="val 47676"/>
              <a:gd name="adj2" fmla="val -1101"/>
              <a:gd name="adj3" fmla="val 60272"/>
              <a:gd name="adj4" fmla="val -51189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9" name="TextBox 28"/>
          <p:cNvSpPr txBox="1">
            <a:spLocks noChangeArrowheads="1"/>
          </p:cNvSpPr>
          <p:nvPr/>
        </p:nvSpPr>
        <p:spPr bwMode="auto">
          <a:xfrm>
            <a:off x="7358063" y="3786188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1 Створ – створ разрушенной плотины </a:t>
            </a:r>
          </a:p>
        </p:txBody>
      </p:sp>
      <p:sp>
        <p:nvSpPr>
          <p:cNvPr id="46" name="Выноска 1 45"/>
          <p:cNvSpPr/>
          <p:nvPr/>
        </p:nvSpPr>
        <p:spPr>
          <a:xfrm rot="10800000">
            <a:off x="3214688" y="3214688"/>
            <a:ext cx="1357312" cy="714375"/>
          </a:xfrm>
          <a:prstGeom prst="borderCallout1">
            <a:avLst>
              <a:gd name="adj1" fmla="val 47676"/>
              <a:gd name="adj2" fmla="val -585"/>
              <a:gd name="adj3" fmla="val 105991"/>
              <a:gd name="adj4" fmla="val -4659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11" name="TextBox 44"/>
          <p:cNvSpPr txBox="1">
            <a:spLocks noChangeArrowheads="1"/>
          </p:cNvSpPr>
          <p:nvPr/>
        </p:nvSpPr>
        <p:spPr bwMode="auto">
          <a:xfrm>
            <a:off x="3214688" y="3214688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4112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РАСЧЕТЫ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714375" y="571500"/>
            <a:ext cx="2714625" cy="9239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ВРЕМЯ ДОБЕГАНИЯ ВОЛНЫ  ДО ВТОРОГО СТВОРА</a:t>
            </a:r>
          </a:p>
        </p:txBody>
      </p:sp>
      <p:sp>
        <p:nvSpPr>
          <p:cNvPr id="4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714375" y="1643063"/>
          <a:ext cx="2674938" cy="831850"/>
        </p:xfrm>
        <a:graphic>
          <a:graphicData uri="http://schemas.openxmlformats.org/presentationml/2006/ole">
            <p:oleObj spid="_x0000_s771074" name="Формула" r:id="rId4" imgW="1396800" imgH="431640" progId="">
              <p:embed/>
            </p:oleObj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3857625" y="3857625"/>
            <a:ext cx="2071688" cy="6461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Уклон дна реки i=0,0012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357813" y="1643063"/>
            <a:ext cx="3214687" cy="9239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средняя скорость движения волны на первом участке равна V</a:t>
            </a:r>
            <a:r>
              <a:rPr lang="ru-RU" baseline="-25000" dirty="0">
                <a:latin typeface="+mn-lt"/>
                <a:cs typeface="+mn-cs"/>
              </a:rPr>
              <a:t>1</a:t>
            </a:r>
            <a:r>
              <a:rPr lang="ru-RU" dirty="0">
                <a:latin typeface="+mn-lt"/>
                <a:cs typeface="+mn-cs"/>
              </a:rPr>
              <a:t> = 10 км/ч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8625" y="3000375"/>
            <a:ext cx="2714625" cy="923925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высоту волны прорыва во втором створе </a:t>
            </a:r>
            <a:r>
              <a:rPr lang="ru-RU" dirty="0">
                <a:solidFill>
                  <a:srgbClr val="FFFF00"/>
                </a:solidFill>
                <a:latin typeface="+mn-lt"/>
                <a:cs typeface="+mn-cs"/>
              </a:rPr>
              <a:t>(Н</a:t>
            </a:r>
            <a:r>
              <a:rPr lang="ru-RU" baseline="-25000" dirty="0">
                <a:solidFill>
                  <a:srgbClr val="FFFF00"/>
                </a:solidFill>
                <a:latin typeface="+mn-lt"/>
                <a:cs typeface="+mn-cs"/>
              </a:rPr>
              <a:t>ВII</a:t>
            </a:r>
            <a:r>
              <a:rPr lang="ru-RU" dirty="0">
                <a:solidFill>
                  <a:srgbClr val="FFFF00"/>
                </a:solidFill>
                <a:latin typeface="+mn-lt"/>
                <a:cs typeface="+mn-cs"/>
              </a:rPr>
              <a:t>)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142875" y="4000500"/>
            <a:ext cx="3357563" cy="14779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находим значение отношения времени добегания волны до второго створа t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1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ко времени полного опорожнения водохранилища Т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I</a:t>
            </a:r>
            <a:endParaRPr lang="ru-RU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1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214313" y="5643563"/>
          <a:ext cx="3113087" cy="1031875"/>
        </p:xfrm>
        <a:graphic>
          <a:graphicData uri="http://schemas.openxmlformats.org/presentationml/2006/ole">
            <p:oleObj spid="_x0000_s771075" name="Формула" r:id="rId5" imgW="1320480" imgH="431640" progId="">
              <p:embed/>
            </p:oleObj>
          </a:graphicData>
        </a:graphic>
      </p:graphicFrame>
      <p:graphicFrame>
        <p:nvGraphicFramePr>
          <p:cNvPr id="66" name="Таблица 65"/>
          <p:cNvGraphicFramePr>
            <a:graphicFrameLocks noGrp="1"/>
          </p:cNvGraphicFramePr>
          <p:nvPr/>
        </p:nvGraphicFramePr>
        <p:xfrm>
          <a:off x="3500438" y="5572125"/>
          <a:ext cx="5429250" cy="1114425"/>
        </p:xfrm>
        <a:graphic>
          <a:graphicData uri="http://schemas.openxmlformats.org/drawingml/2006/table">
            <a:tbl>
              <a:tblPr/>
              <a:tblGrid>
                <a:gridCol w="1809750"/>
                <a:gridCol w="1809750"/>
                <a:gridCol w="18097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1,25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3571875" y="5072063"/>
            <a:ext cx="5357813" cy="369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Calibri" pitchFamily="34" charset="0"/>
              </a:rPr>
              <a:t>По таблице определяем отношение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ВII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/Н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ВI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= 0,35 </a:t>
            </a:r>
          </a:p>
        </p:txBody>
      </p:sp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3571875" y="5572125"/>
          <a:ext cx="5572125" cy="1114425"/>
        </p:xfrm>
        <a:graphic>
          <a:graphicData uri="http://schemas.openxmlformats.org/drawingml/2006/table">
            <a:tbl>
              <a:tblPr/>
              <a:tblGrid>
                <a:gridCol w="1857375"/>
                <a:gridCol w="1857375"/>
                <a:gridCol w="185737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1,25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72" name="TextBox 71"/>
          <p:cNvSpPr txBox="1"/>
          <p:nvPr/>
        </p:nvSpPr>
        <p:spPr>
          <a:xfrm>
            <a:off x="3500438" y="4429125"/>
            <a:ext cx="5643562" cy="1200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Calibri" pitchFamily="34" charset="0"/>
              </a:rPr>
              <a:t>Определяем время прохождения волны прорыва через второй створ.</a:t>
            </a:r>
          </a:p>
          <a:p>
            <a:pPr>
              <a:defRPr/>
            </a:pPr>
            <a:r>
              <a:rPr lang="ru-RU">
                <a:latin typeface="Calibri" pitchFamily="34" charset="0"/>
              </a:rPr>
              <a:t>  По таблице определяем отношение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/Т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Т=2,05</a:t>
            </a:r>
          </a:p>
          <a:p>
            <a:pPr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en-US" sz="1200" b="1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>
                <a:latin typeface="Calibri" pitchFamily="34" charset="0"/>
              </a:rPr>
              <a:t>(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/Т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>
                <a:latin typeface="Calibri" pitchFamily="34" charset="0"/>
              </a:rPr>
              <a:t>)* Т </a:t>
            </a:r>
            <a:r>
              <a:rPr lang="ru-RU" sz="1200" b="1">
                <a:latin typeface="Calibri" pitchFamily="34" charset="0"/>
              </a:rPr>
              <a:t>1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=2,05*2,22=4,55 часа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60" grpId="0" animBg="1"/>
      <p:bldP spid="62" grpId="0" animBg="1"/>
      <p:bldP spid="69" grpId="0" animBg="1"/>
      <p:bldP spid="69" grpId="1" animBg="1"/>
      <p:bldP spid="72" grpId="0" animBg="1"/>
      <p:bldP spid="72" grpId="1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3" cstate="print"/>
          <a:srcRect l="28358" t="46510" r="10448" b="4652"/>
          <a:stretch>
            <a:fillRect/>
          </a:stretch>
        </p:blipFill>
        <p:spPr bwMode="auto">
          <a:xfrm>
            <a:off x="4071938" y="785813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1" name="Прямая со стрелкой 30"/>
          <p:cNvCxnSpPr>
            <a:endCxn id="9" idx="0"/>
          </p:cNvCxnSpPr>
          <p:nvPr/>
        </p:nvCxnSpPr>
        <p:spPr>
          <a:xfrm rot="5400000" flipH="1" flipV="1">
            <a:off x="4679157" y="2321719"/>
            <a:ext cx="1143000" cy="357187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286375" y="1857375"/>
            <a:ext cx="285750" cy="7143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857750" y="3000375"/>
            <a:ext cx="357188" cy="1428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Выноска 1 46"/>
          <p:cNvSpPr/>
          <p:nvPr/>
        </p:nvSpPr>
        <p:spPr>
          <a:xfrm>
            <a:off x="6500813" y="1071563"/>
            <a:ext cx="1357312" cy="714375"/>
          </a:xfrm>
          <a:prstGeom prst="borderCallout1">
            <a:avLst>
              <a:gd name="adj1" fmla="val 47676"/>
              <a:gd name="adj2" fmla="val -585"/>
              <a:gd name="adj3" fmla="val 114091"/>
              <a:gd name="adj4" fmla="val -6861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33" name="TextBox 47"/>
          <p:cNvSpPr txBox="1">
            <a:spLocks noChangeArrowheads="1"/>
          </p:cNvSpPr>
          <p:nvPr/>
        </p:nvSpPr>
        <p:spPr bwMode="auto">
          <a:xfrm>
            <a:off x="6572250" y="1143000"/>
            <a:ext cx="1214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3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в конце 2 участка</a:t>
            </a:r>
          </a:p>
        </p:txBody>
      </p:sp>
      <p:sp>
        <p:nvSpPr>
          <p:cNvPr id="49" name="Овальная выноска 48"/>
          <p:cNvSpPr/>
          <p:nvPr/>
        </p:nvSpPr>
        <p:spPr>
          <a:xfrm>
            <a:off x="3071813" y="1500188"/>
            <a:ext cx="1643062" cy="857250"/>
          </a:xfrm>
          <a:prstGeom prst="wedgeEllipseCallout">
            <a:avLst>
              <a:gd name="adj1" fmla="val 78837"/>
              <a:gd name="adj2" fmla="val 7515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35" name="TextBox 49"/>
          <p:cNvSpPr txBox="1">
            <a:spLocks noChangeArrowheads="1"/>
          </p:cNvSpPr>
          <p:nvPr/>
        </p:nvSpPr>
        <p:spPr bwMode="auto">
          <a:xfrm>
            <a:off x="3214688" y="1643063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Второй 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5136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ОЦЕНКА ВОЗМОЖНЫХ ПОСЛЕДСТВИЙ ЗАТОПЛЕНИЯ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42875" y="642938"/>
            <a:ext cx="2928938" cy="6461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ВРЕМЯ ДОБЕГАНИЯ ВОЛНЫ  ДО ТРЕТЬЕГО СТВОРА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715000" y="2786063"/>
            <a:ext cx="2071688" cy="6461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Уклон дна реки i=0,001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929313" y="1857375"/>
            <a:ext cx="3214687" cy="9239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средняя скорость движения волны на втором  участке равна V</a:t>
            </a:r>
            <a:r>
              <a:rPr lang="ru-RU" baseline="-25000" dirty="0">
                <a:latin typeface="+mn-lt"/>
                <a:cs typeface="+mn-cs"/>
              </a:rPr>
              <a:t>1</a:t>
            </a:r>
            <a:r>
              <a:rPr lang="ru-RU" dirty="0">
                <a:latin typeface="+mn-lt"/>
                <a:cs typeface="+mn-cs"/>
              </a:rPr>
              <a:t> = 8 км/ч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1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214313" y="1571625"/>
          <a:ext cx="2720975" cy="820738"/>
        </p:xfrm>
        <a:graphic>
          <a:graphicData uri="http://schemas.openxmlformats.org/presentationml/2006/ole">
            <p:oleObj spid="_x0000_s772098" name="Формула" r:id="rId4" imgW="1434960" imgH="431640" progId="">
              <p:embed/>
            </p:oleObj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214313" y="2500313"/>
            <a:ext cx="2714625" cy="923925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высоту волны прорыва в ТРЕТЬЕМ створе </a:t>
            </a:r>
            <a:r>
              <a:rPr lang="ru-RU" dirty="0">
                <a:solidFill>
                  <a:srgbClr val="FFFF00"/>
                </a:solidFill>
                <a:latin typeface="+mn-lt"/>
                <a:cs typeface="+mn-cs"/>
              </a:rPr>
              <a:t>(Н</a:t>
            </a:r>
            <a:r>
              <a:rPr lang="ru-RU" baseline="-25000" dirty="0">
                <a:solidFill>
                  <a:srgbClr val="FFFF00"/>
                </a:solidFill>
                <a:latin typeface="+mn-lt"/>
                <a:cs typeface="+mn-cs"/>
              </a:rPr>
              <a:t>ВII</a:t>
            </a:r>
            <a:r>
              <a:rPr lang="ru-RU" dirty="0">
                <a:solidFill>
                  <a:srgbClr val="FFFF00"/>
                </a:solidFill>
                <a:latin typeface="+mn-lt"/>
                <a:cs typeface="+mn-cs"/>
              </a:rPr>
              <a:t>)</a:t>
            </a:r>
          </a:p>
        </p:txBody>
      </p:sp>
      <p:sp>
        <p:nvSpPr>
          <p:cNvPr id="514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214313" y="3500438"/>
          <a:ext cx="3302000" cy="857250"/>
        </p:xfrm>
        <a:graphic>
          <a:graphicData uri="http://schemas.openxmlformats.org/presentationml/2006/ole">
            <p:oleObj spid="_x0000_s772099" name="Формула" r:id="rId5" imgW="1726451" imgH="444307" progId="">
              <p:embed/>
            </p:oleObj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3714750" y="4929188"/>
            <a:ext cx="5357813" cy="369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Calibri" pitchFamily="34" charset="0"/>
              </a:rPr>
              <a:t>По таблице определяем отношение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ВIII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/Н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ВII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= 0,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73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65" name="Таблица 64"/>
          <p:cNvGraphicFramePr>
            <a:graphicFrameLocks noGrp="1"/>
          </p:cNvGraphicFramePr>
          <p:nvPr/>
        </p:nvGraphicFramePr>
        <p:xfrm>
          <a:off x="3714750" y="5429250"/>
          <a:ext cx="5429250" cy="1114425"/>
        </p:xfrm>
        <a:graphic>
          <a:graphicData uri="http://schemas.openxmlformats.org/drawingml/2006/table">
            <a:tbl>
              <a:tblPr/>
              <a:tblGrid>
                <a:gridCol w="1809750"/>
                <a:gridCol w="1809750"/>
                <a:gridCol w="18097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214313" y="4929188"/>
            <a:ext cx="5357812" cy="369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Calibri" pitchFamily="34" charset="0"/>
              </a:rPr>
              <a:t>По таблице определяем отношение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/Т</a:t>
            </a:r>
            <a:r>
              <a:rPr lang="ru-RU" b="1" baseline="-2500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43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214313" y="5429250"/>
          <a:ext cx="5429250" cy="1114425"/>
        </p:xfrm>
        <a:graphic>
          <a:graphicData uri="http://schemas.openxmlformats.org/drawingml/2006/table">
            <a:tbl>
              <a:tblPr/>
              <a:tblGrid>
                <a:gridCol w="1809750"/>
                <a:gridCol w="1809750"/>
                <a:gridCol w="18097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/Н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/Т</a:t>
                      </a:r>
                      <a:r>
                        <a:rPr kumimoji="0" lang="ru-RU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5406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25406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50" marR="4445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3786188" y="3929063"/>
            <a:ext cx="5000625" cy="15081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ПРОДОЛЖИТЕЛЬНОСТЬ ПРОХОЖДЕНИЯ ВОЛНЫ ПРОРЫВА ЧЕРЕЗ ТРЕТИЙ СТВОР</a:t>
            </a:r>
          </a:p>
          <a:p>
            <a:pPr algn="ctr"/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Т</a:t>
            </a:r>
            <a:r>
              <a:rPr lang="ru-RU" sz="2000" b="1" baseline="-25000">
                <a:solidFill>
                  <a:srgbClr val="FFFF00"/>
                </a:solidFill>
                <a:latin typeface="Calibri" pitchFamily="34" charset="0"/>
              </a:rPr>
              <a:t>Ш</a:t>
            </a:r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 = (</a:t>
            </a:r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/Т</a:t>
            </a:r>
            <a:r>
              <a:rPr lang="ru-RU" sz="2000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II)</a:t>
            </a:r>
            <a:r>
              <a:rPr lang="ru-RU" sz="2000" b="1">
                <a:solidFill>
                  <a:srgbClr val="FFFF00"/>
                </a:solidFill>
                <a:latin typeface="Calibri" pitchFamily="34" charset="0"/>
                <a:sym typeface="Symbol" pitchFamily="18" charset="2"/>
              </a:rPr>
              <a:t>) *</a:t>
            </a:r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Т</a:t>
            </a:r>
            <a:r>
              <a:rPr lang="ru-RU" sz="2000" b="1" baseline="-25000">
                <a:solidFill>
                  <a:srgbClr val="FFFF00"/>
                </a:solidFill>
                <a:latin typeface="Calibri" pitchFamily="34" charset="0"/>
              </a:rPr>
              <a:t>П</a:t>
            </a:r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 = 1,43</a:t>
            </a:r>
            <a:r>
              <a:rPr lang="ru-RU" sz="2000" b="1">
                <a:solidFill>
                  <a:srgbClr val="FFFF00"/>
                </a:solidFill>
                <a:latin typeface="Calibri" pitchFamily="34" charset="0"/>
                <a:sym typeface="Symbol" pitchFamily="18" charset="2"/>
              </a:rPr>
              <a:t></a:t>
            </a:r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4,55 = 6,5 ч.</a:t>
            </a: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60" grpId="0" animBg="1"/>
      <p:bldP spid="62" grpId="0" animBg="1"/>
      <p:bldP spid="62" grpId="1" animBg="1"/>
      <p:bldP spid="66" grpId="0" animBg="1"/>
      <p:bldP spid="66" grpId="1" animBg="1"/>
      <p:bldP spid="7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332928D-A4F9-497A-AAF9-1E2D482BD695}" type="slidenum">
              <a:rPr lang="ru-RU" b="0">
                <a:solidFill>
                  <a:schemeClr val="tx1"/>
                </a:solidFill>
              </a:rPr>
              <a:pPr algn="r"/>
              <a:t>14</a:t>
            </a:fld>
            <a:endParaRPr lang="ru-RU" b="0">
              <a:solidFill>
                <a:schemeClr val="tx1"/>
              </a:solidFill>
            </a:endParaRP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2843213" y="1268413"/>
            <a:ext cx="2881312" cy="1079500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FFCCFF"/>
              </a:gs>
            </a:gsLst>
            <a:lin ang="189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 </a:t>
            </a:r>
          </a:p>
          <a:p>
            <a:pPr algn="ctr">
              <a:defRPr/>
            </a:pPr>
            <a:r>
              <a:rPr lang="ru-RU" sz="2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ЭКОНОМИКИ</a:t>
            </a:r>
          </a:p>
        </p:txBody>
      </p:sp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323850" y="3141663"/>
            <a:ext cx="2232025" cy="1079500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97566" dir="2700000" algn="ctr" rotWithShape="0">
              <a:srgbClr val="000000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Административные и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производственные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здания</a:t>
            </a:r>
          </a:p>
        </p:txBody>
      </p:sp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3276600" y="3141663"/>
            <a:ext cx="2374900" cy="107950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90500" dir="2212194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Сооружения топливно-</a:t>
            </a:r>
          </a:p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энергетического</a:t>
            </a:r>
          </a:p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хозяйства</a:t>
            </a:r>
          </a:p>
        </p:txBody>
      </p:sp>
      <p:sp>
        <p:nvSpPr>
          <p:cNvPr id="80903" name="Rectangle 6"/>
          <p:cNvSpPr>
            <a:spLocks noChangeArrowheads="1"/>
          </p:cNvSpPr>
          <p:nvPr/>
        </p:nvSpPr>
        <p:spPr bwMode="auto">
          <a:xfrm>
            <a:off x="6156325" y="3500438"/>
            <a:ext cx="71438" cy="73025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FFCCF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24935" name="Rectangle 7"/>
          <p:cNvSpPr>
            <a:spLocks noChangeArrowheads="1"/>
          </p:cNvSpPr>
          <p:nvPr/>
        </p:nvSpPr>
        <p:spPr bwMode="auto">
          <a:xfrm>
            <a:off x="6588125" y="3213100"/>
            <a:ext cx="2232025" cy="1008063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52928" dir="2901988" algn="ctr" rotWithShape="0">
              <a:srgbClr val="000000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Коммунально-</a:t>
            </a:r>
          </a:p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технологические</a:t>
            </a:r>
          </a:p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сооружения и сети</a:t>
            </a:r>
          </a:p>
        </p:txBody>
      </p:sp>
      <p:sp>
        <p:nvSpPr>
          <p:cNvPr id="124936" name="Rectangle 8"/>
          <p:cNvSpPr>
            <a:spLocks noChangeArrowheads="1"/>
          </p:cNvSpPr>
          <p:nvPr/>
        </p:nvSpPr>
        <p:spPr bwMode="auto">
          <a:xfrm>
            <a:off x="5651500" y="4941888"/>
            <a:ext cx="2305050" cy="100806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62639" dir="3080412" algn="ctr" rotWithShape="0">
              <a:srgbClr val="000000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Складское хозяйство</a:t>
            </a:r>
          </a:p>
        </p:txBody>
      </p:sp>
      <p:sp>
        <p:nvSpPr>
          <p:cNvPr id="124937" name="Rectangle 9"/>
          <p:cNvSpPr>
            <a:spLocks noChangeArrowheads="1"/>
          </p:cNvSpPr>
          <p:nvPr/>
        </p:nvSpPr>
        <p:spPr bwMode="auto">
          <a:xfrm>
            <a:off x="900113" y="4941888"/>
            <a:ext cx="2159000" cy="10080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62639" dir="3080412" algn="ctr" rotWithShape="0">
              <a:srgbClr val="000000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Отдельно стоящие</a:t>
            </a:r>
          </a:p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технологические</a:t>
            </a:r>
          </a:p>
          <a:p>
            <a:pPr algn="ctr"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установки</a:t>
            </a:r>
          </a:p>
        </p:txBody>
      </p:sp>
      <p:sp>
        <p:nvSpPr>
          <p:cNvPr id="124938" name="Line 10"/>
          <p:cNvSpPr>
            <a:spLocks noChangeShapeType="1"/>
          </p:cNvSpPr>
          <p:nvPr/>
        </p:nvSpPr>
        <p:spPr bwMode="auto">
          <a:xfrm>
            <a:off x="1403350" y="2852738"/>
            <a:ext cx="6337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39" name="Line 11"/>
          <p:cNvSpPr>
            <a:spLocks noChangeShapeType="1"/>
          </p:cNvSpPr>
          <p:nvPr/>
        </p:nvSpPr>
        <p:spPr bwMode="auto">
          <a:xfrm>
            <a:off x="1979613" y="4652963"/>
            <a:ext cx="47529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40" name="Line 12"/>
          <p:cNvSpPr>
            <a:spLocks noChangeShapeType="1"/>
          </p:cNvSpPr>
          <p:nvPr/>
        </p:nvSpPr>
        <p:spPr bwMode="auto">
          <a:xfrm>
            <a:off x="2987675" y="2852738"/>
            <a:ext cx="0" cy="1800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41" name="Line 13"/>
          <p:cNvSpPr>
            <a:spLocks noChangeShapeType="1"/>
          </p:cNvSpPr>
          <p:nvPr/>
        </p:nvSpPr>
        <p:spPr bwMode="auto">
          <a:xfrm>
            <a:off x="6156325" y="2852738"/>
            <a:ext cx="0" cy="1800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42" name="Line 14"/>
          <p:cNvSpPr>
            <a:spLocks noChangeShapeType="1"/>
          </p:cNvSpPr>
          <p:nvPr/>
        </p:nvSpPr>
        <p:spPr bwMode="auto">
          <a:xfrm>
            <a:off x="1979613" y="4652963"/>
            <a:ext cx="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43" name="Line 15"/>
          <p:cNvSpPr>
            <a:spLocks noChangeShapeType="1"/>
          </p:cNvSpPr>
          <p:nvPr/>
        </p:nvSpPr>
        <p:spPr bwMode="auto">
          <a:xfrm>
            <a:off x="6732588" y="4652963"/>
            <a:ext cx="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44" name="Line 16"/>
          <p:cNvSpPr>
            <a:spLocks noChangeShapeType="1"/>
          </p:cNvSpPr>
          <p:nvPr/>
        </p:nvSpPr>
        <p:spPr bwMode="auto">
          <a:xfrm>
            <a:off x="1403350" y="2852738"/>
            <a:ext cx="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45" name="Line 17"/>
          <p:cNvSpPr>
            <a:spLocks noChangeShapeType="1"/>
          </p:cNvSpPr>
          <p:nvPr/>
        </p:nvSpPr>
        <p:spPr bwMode="auto">
          <a:xfrm>
            <a:off x="7740650" y="2852738"/>
            <a:ext cx="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124946" name="Line 18"/>
          <p:cNvSpPr>
            <a:spLocks noChangeShapeType="1"/>
          </p:cNvSpPr>
          <p:nvPr/>
        </p:nvSpPr>
        <p:spPr bwMode="auto">
          <a:xfrm>
            <a:off x="4356100" y="2349500"/>
            <a:ext cx="0" cy="7921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endParaRPr lang="ru-RU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0" y="0"/>
            <a:ext cx="9144000" cy="107157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СТРУКТУРА  ОБЪЕКТА ЭКОНОМИКИ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(ВАРИАНТ)</a:t>
            </a:r>
            <a:endParaRPr lang="ru-RU" altLang="ru-RU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2" cstate="print"/>
          <a:srcRect l="28358" t="46510" r="10448" b="4652"/>
          <a:stretch>
            <a:fillRect/>
          </a:stretch>
        </p:blipFill>
        <p:spPr bwMode="auto">
          <a:xfrm>
            <a:off x="4071938" y="785813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0231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7575" y="4000500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5286375" y="2928938"/>
            <a:ext cx="1500188" cy="1428750"/>
            <a:chOff x="5286380" y="2928934"/>
            <a:chExt cx="1500198" cy="1428760"/>
          </a:xfrm>
        </p:grpSpPr>
        <p:cxnSp>
          <p:nvCxnSpPr>
            <p:cNvPr id="12" name="Прямая со стрелкой 11"/>
            <p:cNvCxnSpPr/>
            <p:nvPr/>
          </p:nvCxnSpPr>
          <p:spPr>
            <a:xfrm>
              <a:off x="5429256" y="3000371"/>
              <a:ext cx="1285884" cy="1214447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5286381" y="2928933"/>
              <a:ext cx="214313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 flipV="1">
              <a:off x="6572264" y="4143380"/>
              <a:ext cx="214315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Овальная выноска 25"/>
          <p:cNvSpPr/>
          <p:nvPr/>
        </p:nvSpPr>
        <p:spPr>
          <a:xfrm>
            <a:off x="5929313" y="2643188"/>
            <a:ext cx="1643062" cy="857250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072188" y="285750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Первый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L1= 25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28" name="Выноска 1 27"/>
          <p:cNvSpPr/>
          <p:nvPr/>
        </p:nvSpPr>
        <p:spPr>
          <a:xfrm>
            <a:off x="7358063" y="3929063"/>
            <a:ext cx="1285875" cy="642937"/>
          </a:xfrm>
          <a:prstGeom prst="borderCallout1">
            <a:avLst>
              <a:gd name="adj1" fmla="val 47676"/>
              <a:gd name="adj2" fmla="val -1101"/>
              <a:gd name="adj3" fmla="val 60272"/>
              <a:gd name="adj4" fmla="val -51189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358063" y="3929063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1 Створ – створ разрушенной плотины </a:t>
            </a:r>
          </a:p>
        </p:txBody>
      </p:sp>
      <p:cxnSp>
        <p:nvCxnSpPr>
          <p:cNvPr id="31" name="Прямая со стрелкой 30"/>
          <p:cNvCxnSpPr>
            <a:endCxn id="9" idx="0"/>
          </p:cNvCxnSpPr>
          <p:nvPr/>
        </p:nvCxnSpPr>
        <p:spPr>
          <a:xfrm rot="5400000" flipH="1" flipV="1">
            <a:off x="4679157" y="2321719"/>
            <a:ext cx="1143000" cy="357187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286375" y="1857375"/>
            <a:ext cx="285750" cy="7143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857750" y="3000375"/>
            <a:ext cx="357188" cy="1428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Выноска 1 45"/>
          <p:cNvSpPr/>
          <p:nvPr/>
        </p:nvSpPr>
        <p:spPr>
          <a:xfrm rot="10800000">
            <a:off x="3357563" y="3214688"/>
            <a:ext cx="1357312" cy="714375"/>
          </a:xfrm>
          <a:prstGeom prst="borderCallout1">
            <a:avLst>
              <a:gd name="adj1" fmla="val 47676"/>
              <a:gd name="adj2" fmla="val -585"/>
              <a:gd name="adj3" fmla="val 113024"/>
              <a:gd name="adj4" fmla="val -4067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357563" y="3214688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47" name="Выноска 1 46"/>
          <p:cNvSpPr/>
          <p:nvPr/>
        </p:nvSpPr>
        <p:spPr>
          <a:xfrm>
            <a:off x="6572250" y="1357313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79958"/>
              <a:gd name="adj4" fmla="val -7400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643688" y="1428750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3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в конце 2 участка</a:t>
            </a:r>
          </a:p>
        </p:txBody>
      </p:sp>
      <p:sp>
        <p:nvSpPr>
          <p:cNvPr id="49" name="Овальная выноска 48"/>
          <p:cNvSpPr/>
          <p:nvPr/>
        </p:nvSpPr>
        <p:spPr>
          <a:xfrm>
            <a:off x="3429000" y="785813"/>
            <a:ext cx="1643063" cy="857250"/>
          </a:xfrm>
          <a:prstGeom prst="wedgeEllipseCallout">
            <a:avLst>
              <a:gd name="adj1" fmla="val 52930"/>
              <a:gd name="adj2" fmla="val 17078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500438" y="928688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Второй 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Результаты расчета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000500" y="5380038"/>
            <a:ext cx="5143500" cy="14779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волны прорыва в створе разрушенного гидроузла:</a:t>
            </a:r>
          </a:p>
          <a:p>
            <a:pPr algn="ctr"/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высота волны прорыва Н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ВI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22 м;</a:t>
            </a:r>
          </a:p>
          <a:p>
            <a:pPr algn="ctr"/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время полного опорожнения водохранилища</a:t>
            </a:r>
          </a:p>
          <a:p>
            <a:pPr algn="ctr"/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2,22 ч.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0" y="4000500"/>
            <a:ext cx="3429000" cy="28622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Данные движения волны прорыва на первом участке (L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и  параметры ее во втором створе:</a:t>
            </a:r>
          </a:p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время добегания волны до второго створа t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2,5 ч;</a:t>
            </a:r>
          </a:p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высота волны прорыва Н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ВII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7,7 м;</a:t>
            </a:r>
          </a:p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время прохождения волны через второй створ Т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4,55.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0" y="571500"/>
            <a:ext cx="3357563" cy="31400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Данные движения волны прорыва на втором участке (L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и параметры ее в третьем створе:</a:t>
            </a:r>
          </a:p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время добегания волны прорыва до третьего створа t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2,5 ч;</a:t>
            </a:r>
          </a:p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высота волны прорыва Н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ВШ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5,6 м;</a:t>
            </a:r>
          </a:p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время прохождения волны через третий створ Т</a:t>
            </a:r>
            <a:r>
              <a:rPr lang="ru-RU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= 6,5 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/>
      <p:bldP spid="27" grpId="1"/>
      <p:bldP spid="28" grpId="0" animBg="1"/>
      <p:bldP spid="28" grpId="1" animBg="1"/>
      <p:bldP spid="29" grpId="0"/>
      <p:bldP spid="29" grpId="1"/>
      <p:bldP spid="46" grpId="0" animBg="1"/>
      <p:bldP spid="46" grpId="1" animBg="1"/>
      <p:bldP spid="45" grpId="0"/>
      <p:bldP spid="45" grpId="1"/>
      <p:bldP spid="47" grpId="0" animBg="1"/>
      <p:bldP spid="47" grpId="1" animBg="1"/>
      <p:bldP spid="48" grpId="0"/>
      <p:bldP spid="48" grpId="1"/>
      <p:bldP spid="49" grpId="0" animBg="1"/>
      <p:bldP spid="49" grpId="1" animBg="1"/>
      <p:bldP spid="50" grpId="0"/>
      <p:bldP spid="50" grpId="1"/>
      <p:bldP spid="58" grpId="0" animBg="1"/>
      <p:bldP spid="44" grpId="0" animBg="1"/>
      <p:bldP spid="52" grpId="0" animBg="1"/>
      <p:bldP spid="62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2" cstate="print"/>
          <a:srcRect l="28358" t="46510" r="10448" b="4652"/>
          <a:stretch>
            <a:fillRect/>
          </a:stretch>
        </p:blipFill>
        <p:spPr bwMode="auto">
          <a:xfrm>
            <a:off x="4071938" y="785813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1255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7575" y="4000500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5286375" y="2928938"/>
            <a:ext cx="1500188" cy="1428750"/>
            <a:chOff x="5286380" y="2928934"/>
            <a:chExt cx="1500198" cy="1428760"/>
          </a:xfrm>
        </p:grpSpPr>
        <p:cxnSp>
          <p:nvCxnSpPr>
            <p:cNvPr id="12" name="Прямая со стрелкой 11"/>
            <p:cNvCxnSpPr/>
            <p:nvPr/>
          </p:nvCxnSpPr>
          <p:spPr>
            <a:xfrm>
              <a:off x="5429256" y="3000371"/>
              <a:ext cx="1285884" cy="1214447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5286381" y="2928933"/>
              <a:ext cx="214313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 flipV="1">
              <a:off x="6572264" y="4143380"/>
              <a:ext cx="214315" cy="21431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Овальная выноска 25"/>
          <p:cNvSpPr/>
          <p:nvPr/>
        </p:nvSpPr>
        <p:spPr>
          <a:xfrm>
            <a:off x="5929313" y="2643188"/>
            <a:ext cx="1643062" cy="857250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1258" name="TextBox 26"/>
          <p:cNvSpPr txBox="1">
            <a:spLocks noChangeArrowheads="1"/>
          </p:cNvSpPr>
          <p:nvPr/>
        </p:nvSpPr>
        <p:spPr bwMode="auto">
          <a:xfrm>
            <a:off x="6072188" y="285750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Первый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L1= 25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28" name="Выноска 1 27"/>
          <p:cNvSpPr/>
          <p:nvPr/>
        </p:nvSpPr>
        <p:spPr>
          <a:xfrm>
            <a:off x="7358063" y="3929063"/>
            <a:ext cx="1285875" cy="642937"/>
          </a:xfrm>
          <a:prstGeom prst="borderCallout1">
            <a:avLst>
              <a:gd name="adj1" fmla="val 47676"/>
              <a:gd name="adj2" fmla="val -1101"/>
              <a:gd name="adj3" fmla="val 60272"/>
              <a:gd name="adj4" fmla="val -51189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1260" name="TextBox 28"/>
          <p:cNvSpPr txBox="1">
            <a:spLocks noChangeArrowheads="1"/>
          </p:cNvSpPr>
          <p:nvPr/>
        </p:nvSpPr>
        <p:spPr bwMode="auto">
          <a:xfrm>
            <a:off x="7358063" y="3929063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1 Створ – створ разрушенной плотины </a:t>
            </a:r>
          </a:p>
        </p:txBody>
      </p:sp>
      <p:cxnSp>
        <p:nvCxnSpPr>
          <p:cNvPr id="31" name="Прямая со стрелкой 30"/>
          <p:cNvCxnSpPr>
            <a:endCxn id="9" idx="0"/>
          </p:cNvCxnSpPr>
          <p:nvPr/>
        </p:nvCxnSpPr>
        <p:spPr>
          <a:xfrm rot="5400000" flipH="1" flipV="1">
            <a:off x="4679157" y="2321719"/>
            <a:ext cx="1143000" cy="357187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286375" y="1857375"/>
            <a:ext cx="285750" cy="7143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857750" y="3000375"/>
            <a:ext cx="357188" cy="1428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Выноска 1 45"/>
          <p:cNvSpPr/>
          <p:nvPr/>
        </p:nvSpPr>
        <p:spPr>
          <a:xfrm rot="10800000">
            <a:off x="3357563" y="3214688"/>
            <a:ext cx="1357312" cy="714375"/>
          </a:xfrm>
          <a:prstGeom prst="borderCallout1">
            <a:avLst>
              <a:gd name="adj1" fmla="val 47676"/>
              <a:gd name="adj2" fmla="val -585"/>
              <a:gd name="adj3" fmla="val 113024"/>
              <a:gd name="adj4" fmla="val -4067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1265" name="TextBox 44"/>
          <p:cNvSpPr txBox="1">
            <a:spLocks noChangeArrowheads="1"/>
          </p:cNvSpPr>
          <p:nvPr/>
        </p:nvSpPr>
        <p:spPr bwMode="auto">
          <a:xfrm>
            <a:off x="3357563" y="3214688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47" name="Выноска 1 46"/>
          <p:cNvSpPr/>
          <p:nvPr/>
        </p:nvSpPr>
        <p:spPr>
          <a:xfrm>
            <a:off x="6572250" y="1357313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79958"/>
              <a:gd name="adj4" fmla="val -7400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1267" name="TextBox 47"/>
          <p:cNvSpPr txBox="1">
            <a:spLocks noChangeArrowheads="1"/>
          </p:cNvSpPr>
          <p:nvPr/>
        </p:nvSpPr>
        <p:spPr bwMode="auto">
          <a:xfrm>
            <a:off x="6643688" y="1428750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3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в конце 2 участка</a:t>
            </a:r>
          </a:p>
        </p:txBody>
      </p:sp>
      <p:sp>
        <p:nvSpPr>
          <p:cNvPr id="49" name="Овальная выноска 48"/>
          <p:cNvSpPr/>
          <p:nvPr/>
        </p:nvSpPr>
        <p:spPr>
          <a:xfrm>
            <a:off x="3429000" y="785813"/>
            <a:ext cx="1643063" cy="857250"/>
          </a:xfrm>
          <a:prstGeom prst="wedgeEllipseCallout">
            <a:avLst>
              <a:gd name="adj1" fmla="val 52930"/>
              <a:gd name="adj2" fmla="val 17078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1269" name="TextBox 49"/>
          <p:cNvSpPr txBox="1">
            <a:spLocks noChangeArrowheads="1"/>
          </p:cNvSpPr>
          <p:nvPr/>
        </p:nvSpPr>
        <p:spPr bwMode="auto">
          <a:xfrm>
            <a:off x="3500438" y="928688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Второй  участок длиной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Пример № 1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60"/>
          <p:cNvGrpSpPr>
            <a:grpSpLocks/>
          </p:cNvGrpSpPr>
          <p:nvPr/>
        </p:nvGrpSpPr>
        <p:grpSpPr bwMode="auto">
          <a:xfrm rot="-1315461">
            <a:off x="5280025" y="2136775"/>
            <a:ext cx="428625" cy="428625"/>
            <a:chOff x="2357422" y="2571744"/>
            <a:chExt cx="428628" cy="428628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 rot="16200000" flipH="1">
              <a:off x="2500474" y="2642866"/>
              <a:ext cx="214315" cy="2143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2357084" y="2714040"/>
              <a:ext cx="714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rot="16200000" flipH="1">
              <a:off x="2428990" y="2709925"/>
              <a:ext cx="214315" cy="2143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713172" y="2862495"/>
              <a:ext cx="714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2606385" y="2964117"/>
              <a:ext cx="714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2463888" y="2603868"/>
              <a:ext cx="7143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Полилиния 62"/>
          <p:cNvSpPr/>
          <p:nvPr/>
        </p:nvSpPr>
        <p:spPr>
          <a:xfrm>
            <a:off x="5875338" y="2249488"/>
            <a:ext cx="3268662" cy="582612"/>
          </a:xfrm>
          <a:custGeom>
            <a:avLst/>
            <a:gdLst>
              <a:gd name="connsiteX0" fmla="*/ 0 w 3268717"/>
              <a:gd name="connsiteY0" fmla="*/ 150649 h 583325"/>
              <a:gd name="connsiteX1" fmla="*/ 493986 w 3268717"/>
              <a:gd name="connsiteY1" fmla="*/ 14014 h 583325"/>
              <a:gd name="connsiteX2" fmla="*/ 1008993 w 3268717"/>
              <a:gd name="connsiteY2" fmla="*/ 234731 h 583325"/>
              <a:gd name="connsiteX3" fmla="*/ 1723696 w 3268717"/>
              <a:gd name="connsiteY3" fmla="*/ 266262 h 583325"/>
              <a:gd name="connsiteX4" fmla="*/ 2722179 w 3268717"/>
              <a:gd name="connsiteY4" fmla="*/ 560552 h 583325"/>
              <a:gd name="connsiteX5" fmla="*/ 3216165 w 3268717"/>
              <a:gd name="connsiteY5" fmla="*/ 402897 h 583325"/>
              <a:gd name="connsiteX6" fmla="*/ 3216165 w 3268717"/>
              <a:gd name="connsiteY6" fmla="*/ 402897 h 583325"/>
              <a:gd name="connsiteX7" fmla="*/ 3268717 w 3268717"/>
              <a:gd name="connsiteY7" fmla="*/ 423918 h 58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8717" h="583325">
                <a:moveTo>
                  <a:pt x="0" y="150649"/>
                </a:moveTo>
                <a:cubicBezTo>
                  <a:pt x="162910" y="75324"/>
                  <a:pt x="325821" y="0"/>
                  <a:pt x="493986" y="14014"/>
                </a:cubicBezTo>
                <a:cubicBezTo>
                  <a:pt x="662151" y="28028"/>
                  <a:pt x="804041" y="192690"/>
                  <a:pt x="1008993" y="234731"/>
                </a:cubicBezTo>
                <a:cubicBezTo>
                  <a:pt x="1213945" y="276772"/>
                  <a:pt x="1438165" y="211959"/>
                  <a:pt x="1723696" y="266262"/>
                </a:cubicBezTo>
                <a:cubicBezTo>
                  <a:pt x="2009227" y="320565"/>
                  <a:pt x="2473434" y="537779"/>
                  <a:pt x="2722179" y="560552"/>
                </a:cubicBezTo>
                <a:cubicBezTo>
                  <a:pt x="2970924" y="583325"/>
                  <a:pt x="3216165" y="402897"/>
                  <a:pt x="3216165" y="402897"/>
                </a:cubicBezTo>
                <a:lnTo>
                  <a:pt x="3216165" y="402897"/>
                </a:lnTo>
                <a:lnTo>
                  <a:pt x="3268717" y="423918"/>
                </a:lnTo>
              </a:path>
            </a:pathLst>
          </a:cu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441325" y="2000250"/>
            <a:ext cx="4856163" cy="487363"/>
          </a:xfrm>
          <a:custGeom>
            <a:avLst/>
            <a:gdLst>
              <a:gd name="connsiteX0" fmla="*/ 4855780 w 4855780"/>
              <a:gd name="connsiteY0" fmla="*/ 283779 h 486979"/>
              <a:gd name="connsiteX1" fmla="*/ 4456387 w 4855780"/>
              <a:gd name="connsiteY1" fmla="*/ 399393 h 486979"/>
              <a:gd name="connsiteX2" fmla="*/ 4256690 w 4855780"/>
              <a:gd name="connsiteY2" fmla="*/ 441434 h 486979"/>
              <a:gd name="connsiteX3" fmla="*/ 3720662 w 4855780"/>
              <a:gd name="connsiteY3" fmla="*/ 126124 h 486979"/>
              <a:gd name="connsiteX4" fmla="*/ 2648607 w 4855780"/>
              <a:gd name="connsiteY4" fmla="*/ 357351 h 486979"/>
              <a:gd name="connsiteX5" fmla="*/ 1324304 w 4855780"/>
              <a:gd name="connsiteY5" fmla="*/ 31531 h 486979"/>
              <a:gd name="connsiteX6" fmla="*/ 294290 w 4855780"/>
              <a:gd name="connsiteY6" fmla="*/ 168165 h 486979"/>
              <a:gd name="connsiteX7" fmla="*/ 0 w 4855780"/>
              <a:gd name="connsiteY7" fmla="*/ 73572 h 48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5780" h="486979">
                <a:moveTo>
                  <a:pt x="4855780" y="283779"/>
                </a:moveTo>
                <a:lnTo>
                  <a:pt x="4456387" y="399393"/>
                </a:lnTo>
                <a:cubicBezTo>
                  <a:pt x="4356539" y="425669"/>
                  <a:pt x="4379311" y="486979"/>
                  <a:pt x="4256690" y="441434"/>
                </a:cubicBezTo>
                <a:cubicBezTo>
                  <a:pt x="4134069" y="395889"/>
                  <a:pt x="3988676" y="140138"/>
                  <a:pt x="3720662" y="126124"/>
                </a:cubicBezTo>
                <a:cubicBezTo>
                  <a:pt x="3452648" y="112110"/>
                  <a:pt x="3048000" y="373116"/>
                  <a:pt x="2648607" y="357351"/>
                </a:cubicBezTo>
                <a:cubicBezTo>
                  <a:pt x="2249214" y="341586"/>
                  <a:pt x="1716690" y="63062"/>
                  <a:pt x="1324304" y="31531"/>
                </a:cubicBezTo>
                <a:cubicBezTo>
                  <a:pt x="931918" y="0"/>
                  <a:pt x="515007" y="161158"/>
                  <a:pt x="294290" y="168165"/>
                </a:cubicBezTo>
                <a:cubicBezTo>
                  <a:pt x="73573" y="175172"/>
                  <a:pt x="52552" y="98096"/>
                  <a:pt x="0" y="73572"/>
                </a:cubicBezTo>
              </a:path>
            </a:pathLst>
          </a:cu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214313" y="642938"/>
            <a:ext cx="2714625" cy="56324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  <a:latin typeface="Calibri" pitchFamily="34" charset="0"/>
              </a:rPr>
              <a:t>На расстоянии 30 км. От плотины проходит эвакуация населения из пункта А в пункт Б по автомобильному мосту.</a:t>
            </a:r>
          </a:p>
          <a:p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Определить время эвакуации. </a:t>
            </a:r>
          </a:p>
          <a:p>
            <a:endParaRPr lang="ru-RU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ru-RU">
                <a:solidFill>
                  <a:srgbClr val="FFFF00"/>
                </a:solidFill>
                <a:latin typeface="Calibri" pitchFamily="34" charset="0"/>
              </a:rPr>
              <a:t>Используя алгоритм указанный выше определяем время добегания волны прорыва до данной точки составит 2,35 часа.  Следовательно, для проведения эвакомероприятий из н.п. А в н.п. Б отводится 2,3 часа.</a:t>
            </a:r>
          </a:p>
          <a:p>
            <a:endParaRPr lang="ru-RU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5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2" cstate="print"/>
          <a:srcRect l="28358" t="46510" r="10448" b="4652"/>
          <a:stretch>
            <a:fillRect/>
          </a:stretch>
        </p:blipFill>
        <p:spPr bwMode="auto">
          <a:xfrm>
            <a:off x="4643438" y="2686050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2279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0825" y="4143375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Выноска 1 45"/>
          <p:cNvSpPr/>
          <p:nvPr/>
        </p:nvSpPr>
        <p:spPr>
          <a:xfrm rot="10800000">
            <a:off x="3857625" y="5286375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12979"/>
              <a:gd name="adj4" fmla="val -9875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2281" name="TextBox 44"/>
          <p:cNvSpPr txBox="1">
            <a:spLocks noChangeArrowheads="1"/>
          </p:cNvSpPr>
          <p:nvPr/>
        </p:nvSpPr>
        <p:spPr bwMode="auto">
          <a:xfrm>
            <a:off x="3929063" y="5500688"/>
            <a:ext cx="12144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Точка 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Пример № 2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2284" name="TextBox 64"/>
          <p:cNvSpPr txBox="1">
            <a:spLocks noChangeArrowheads="1"/>
          </p:cNvSpPr>
          <p:nvPr/>
        </p:nvSpPr>
        <p:spPr bwMode="auto">
          <a:xfrm>
            <a:off x="142875" y="642938"/>
            <a:ext cx="3429000" cy="39703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В точке 1  уклон берега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i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0,3 %;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Высота  волны составляет 15 м.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расстояние от уреза воды до убежища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S</a:t>
            </a:r>
            <a:r>
              <a:rPr lang="en-US" baseline="-25000">
                <a:solidFill>
                  <a:srgbClr val="FFFF00"/>
                </a:solidFill>
                <a:latin typeface="Calibri" pitchFamily="34" charset="0"/>
              </a:rPr>
              <a:t>n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200 м;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условие обтекания преграды гидравлическим потоком 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С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сх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2 (см. СНиП-ΙΙ-11-77</a:t>
            </a:r>
            <a:r>
              <a:rPr lang="ru-RU" baseline="30000">
                <a:solidFill>
                  <a:srgbClr val="FFFF00"/>
                </a:solidFill>
                <a:latin typeface="Calibri" pitchFamily="34" charset="0"/>
              </a:rPr>
              <a:t>х)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приложение 8);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объемный вес воды, 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γ = 1,0 т/см</a:t>
            </a:r>
            <a:r>
              <a:rPr lang="ru-RU" baseline="30000">
                <a:solidFill>
                  <a:srgbClr val="FFFF00"/>
                </a:solidFill>
                <a:latin typeface="Calibri" pitchFamily="34" charset="0"/>
              </a:rPr>
              <a:t>3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;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площадь оголовка входа убежища, подвергаемая давлению потока,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F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ск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1 м</a:t>
            </a:r>
            <a:r>
              <a:rPr lang="ru-RU" baseline="30000">
                <a:solidFill>
                  <a:srgbClr val="FFFF00"/>
                </a:solidFill>
                <a:latin typeface="Calibri" pitchFamily="34" charset="0"/>
              </a:rPr>
              <a:t>2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;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82285" name="Rectangle 10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1.2 Расчетная схема:</a:t>
            </a:r>
            <a:endParaRPr lang="ru-RU" sz="700">
              <a:cs typeface="Times New Roman" pitchFamily="18" charset="0"/>
            </a:endParaRPr>
          </a:p>
          <a:p>
            <a:pPr eaLnBrk="0" hangingPunct="0"/>
            <a:endParaRPr lang="ru-RU">
              <a:cs typeface="Times New Roman" pitchFamily="18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286125" y="500063"/>
            <a:ext cx="5610225" cy="2570162"/>
            <a:chOff x="1867" y="8695"/>
            <a:chExt cx="9216" cy="4157"/>
          </a:xfrm>
        </p:grpSpPr>
        <p:sp>
          <p:nvSpPr>
            <p:cNvPr id="182288" name="Line 3"/>
            <p:cNvSpPr>
              <a:spLocks noChangeShapeType="1"/>
            </p:cNvSpPr>
            <p:nvPr/>
          </p:nvSpPr>
          <p:spPr bwMode="auto">
            <a:xfrm flipH="1">
              <a:off x="1867" y="8839"/>
              <a:ext cx="90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89" name="Line 4"/>
            <p:cNvSpPr>
              <a:spLocks noChangeShapeType="1"/>
            </p:cNvSpPr>
            <p:nvPr/>
          </p:nvSpPr>
          <p:spPr bwMode="auto">
            <a:xfrm>
              <a:off x="8491" y="8839"/>
              <a:ext cx="0" cy="3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0" name="Line 5"/>
            <p:cNvSpPr>
              <a:spLocks noChangeShapeType="1"/>
            </p:cNvSpPr>
            <p:nvPr/>
          </p:nvSpPr>
          <p:spPr bwMode="auto">
            <a:xfrm>
              <a:off x="8491" y="12151"/>
              <a:ext cx="25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1" name="Line 6"/>
            <p:cNvSpPr>
              <a:spLocks noChangeShapeType="1"/>
            </p:cNvSpPr>
            <p:nvPr/>
          </p:nvSpPr>
          <p:spPr bwMode="auto">
            <a:xfrm flipH="1">
              <a:off x="6763" y="12151"/>
              <a:ext cx="17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2" name="Line 7"/>
            <p:cNvSpPr>
              <a:spLocks noChangeShapeType="1"/>
            </p:cNvSpPr>
            <p:nvPr/>
          </p:nvSpPr>
          <p:spPr bwMode="auto">
            <a:xfrm flipH="1">
              <a:off x="2011" y="11431"/>
              <a:ext cx="50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3" name="Line 8"/>
            <p:cNvSpPr>
              <a:spLocks noChangeShapeType="1"/>
            </p:cNvSpPr>
            <p:nvPr/>
          </p:nvSpPr>
          <p:spPr bwMode="auto">
            <a:xfrm>
              <a:off x="2011" y="1171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4" name="Line 9"/>
            <p:cNvSpPr>
              <a:spLocks noChangeShapeType="1"/>
            </p:cNvSpPr>
            <p:nvPr/>
          </p:nvSpPr>
          <p:spPr bwMode="auto">
            <a:xfrm>
              <a:off x="2731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5" name="Line 10"/>
            <p:cNvSpPr>
              <a:spLocks noChangeShapeType="1"/>
            </p:cNvSpPr>
            <p:nvPr/>
          </p:nvSpPr>
          <p:spPr bwMode="auto">
            <a:xfrm>
              <a:off x="2731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6" name="Line 11"/>
            <p:cNvSpPr>
              <a:spLocks noChangeShapeType="1"/>
            </p:cNvSpPr>
            <p:nvPr/>
          </p:nvSpPr>
          <p:spPr bwMode="auto">
            <a:xfrm>
              <a:off x="2731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7" name="Line 12"/>
            <p:cNvSpPr>
              <a:spLocks noChangeShapeType="1"/>
            </p:cNvSpPr>
            <p:nvPr/>
          </p:nvSpPr>
          <p:spPr bwMode="auto">
            <a:xfrm>
              <a:off x="3451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8" name="Line 13"/>
            <p:cNvSpPr>
              <a:spLocks noChangeShapeType="1"/>
            </p:cNvSpPr>
            <p:nvPr/>
          </p:nvSpPr>
          <p:spPr bwMode="auto">
            <a:xfrm>
              <a:off x="3739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99" name="Line 14"/>
            <p:cNvSpPr>
              <a:spLocks noChangeShapeType="1"/>
            </p:cNvSpPr>
            <p:nvPr/>
          </p:nvSpPr>
          <p:spPr bwMode="auto">
            <a:xfrm>
              <a:off x="4171" y="11575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0" name="Line 15"/>
            <p:cNvSpPr>
              <a:spLocks noChangeShapeType="1"/>
            </p:cNvSpPr>
            <p:nvPr/>
          </p:nvSpPr>
          <p:spPr bwMode="auto">
            <a:xfrm>
              <a:off x="4459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1" name="Line 16"/>
            <p:cNvSpPr>
              <a:spLocks noChangeShapeType="1"/>
            </p:cNvSpPr>
            <p:nvPr/>
          </p:nvSpPr>
          <p:spPr bwMode="auto">
            <a:xfrm>
              <a:off x="4891" y="11575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2" name="Line 17"/>
            <p:cNvSpPr>
              <a:spLocks noChangeShapeType="1"/>
            </p:cNvSpPr>
            <p:nvPr/>
          </p:nvSpPr>
          <p:spPr bwMode="auto">
            <a:xfrm>
              <a:off x="5467" y="11719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3" name="Line 18"/>
            <p:cNvSpPr>
              <a:spLocks noChangeShapeType="1"/>
            </p:cNvSpPr>
            <p:nvPr/>
          </p:nvSpPr>
          <p:spPr bwMode="auto">
            <a:xfrm>
              <a:off x="5899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4" name="Line 19"/>
            <p:cNvSpPr>
              <a:spLocks noChangeShapeType="1"/>
            </p:cNvSpPr>
            <p:nvPr/>
          </p:nvSpPr>
          <p:spPr bwMode="auto">
            <a:xfrm>
              <a:off x="1867" y="8695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5" name="Line 20"/>
            <p:cNvSpPr>
              <a:spLocks noChangeShapeType="1"/>
            </p:cNvSpPr>
            <p:nvPr/>
          </p:nvSpPr>
          <p:spPr bwMode="auto">
            <a:xfrm flipV="1">
              <a:off x="2011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6" name="Line 21"/>
            <p:cNvSpPr>
              <a:spLocks noChangeShapeType="1"/>
            </p:cNvSpPr>
            <p:nvPr/>
          </p:nvSpPr>
          <p:spPr bwMode="auto">
            <a:xfrm flipH="1">
              <a:off x="1867" y="9847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7" name="Freeform 22"/>
            <p:cNvSpPr>
              <a:spLocks/>
            </p:cNvSpPr>
            <p:nvPr/>
          </p:nvSpPr>
          <p:spPr bwMode="auto">
            <a:xfrm>
              <a:off x="2011" y="8695"/>
              <a:ext cx="7008" cy="3408"/>
            </a:xfrm>
            <a:custGeom>
              <a:avLst/>
              <a:gdLst>
                <a:gd name="T0" fmla="*/ 0 w 7008"/>
                <a:gd name="T1" fmla="*/ 3312 h 3408"/>
                <a:gd name="T2" fmla="*/ 3168 w 7008"/>
                <a:gd name="T3" fmla="*/ 3312 h 3408"/>
                <a:gd name="T4" fmla="*/ 5040 w 7008"/>
                <a:gd name="T5" fmla="*/ 2736 h 3408"/>
                <a:gd name="T6" fmla="*/ 6048 w 7008"/>
                <a:gd name="T7" fmla="*/ 432 h 3408"/>
                <a:gd name="T8" fmla="*/ 6912 w 7008"/>
                <a:gd name="T9" fmla="*/ 144 h 3408"/>
                <a:gd name="T10" fmla="*/ 6624 w 7008"/>
                <a:gd name="T11" fmla="*/ 144 h 34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08"/>
                <a:gd name="T19" fmla="*/ 0 h 3408"/>
                <a:gd name="T20" fmla="*/ 7008 w 7008"/>
                <a:gd name="T21" fmla="*/ 3408 h 34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08" h="3408">
                  <a:moveTo>
                    <a:pt x="0" y="3312"/>
                  </a:moveTo>
                  <a:cubicBezTo>
                    <a:pt x="1164" y="3360"/>
                    <a:pt x="2328" y="3408"/>
                    <a:pt x="3168" y="3312"/>
                  </a:cubicBezTo>
                  <a:cubicBezTo>
                    <a:pt x="4008" y="3216"/>
                    <a:pt x="4560" y="3216"/>
                    <a:pt x="5040" y="2736"/>
                  </a:cubicBezTo>
                  <a:cubicBezTo>
                    <a:pt x="5520" y="2256"/>
                    <a:pt x="5736" y="864"/>
                    <a:pt x="6048" y="432"/>
                  </a:cubicBezTo>
                  <a:cubicBezTo>
                    <a:pt x="6360" y="0"/>
                    <a:pt x="6816" y="192"/>
                    <a:pt x="6912" y="144"/>
                  </a:cubicBezTo>
                  <a:cubicBezTo>
                    <a:pt x="7008" y="96"/>
                    <a:pt x="6816" y="120"/>
                    <a:pt x="6624" y="144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08" name="AutoShape 23"/>
            <p:cNvSpPr>
              <a:spLocks noChangeArrowheads="1"/>
            </p:cNvSpPr>
            <p:nvPr/>
          </p:nvSpPr>
          <p:spPr bwMode="auto">
            <a:xfrm>
              <a:off x="9499" y="9415"/>
              <a:ext cx="432" cy="432"/>
            </a:xfrm>
            <a:prstGeom prst="bevel">
              <a:avLst>
                <a:gd name="adj" fmla="val 125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2309" name="Line 24"/>
            <p:cNvSpPr>
              <a:spLocks noChangeShapeType="1"/>
            </p:cNvSpPr>
            <p:nvPr/>
          </p:nvSpPr>
          <p:spPr bwMode="auto">
            <a:xfrm flipV="1">
              <a:off x="9931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0" name="Line 25"/>
            <p:cNvSpPr>
              <a:spLocks noChangeShapeType="1"/>
            </p:cNvSpPr>
            <p:nvPr/>
          </p:nvSpPr>
          <p:spPr bwMode="auto">
            <a:xfrm>
              <a:off x="10219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1" name="Line 26"/>
            <p:cNvSpPr>
              <a:spLocks noChangeShapeType="1"/>
            </p:cNvSpPr>
            <p:nvPr/>
          </p:nvSpPr>
          <p:spPr bwMode="auto">
            <a:xfrm flipH="1" flipV="1">
              <a:off x="9355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2" name="Line 27"/>
            <p:cNvSpPr>
              <a:spLocks noChangeShapeType="1"/>
            </p:cNvSpPr>
            <p:nvPr/>
          </p:nvSpPr>
          <p:spPr bwMode="auto">
            <a:xfrm flipH="1">
              <a:off x="8923" y="955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3" name="Line 28"/>
            <p:cNvSpPr>
              <a:spLocks noChangeShapeType="1"/>
            </p:cNvSpPr>
            <p:nvPr/>
          </p:nvSpPr>
          <p:spPr bwMode="auto">
            <a:xfrm flipH="1">
              <a:off x="10075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4" name="Line 29"/>
            <p:cNvSpPr>
              <a:spLocks noChangeShapeType="1"/>
            </p:cNvSpPr>
            <p:nvPr/>
          </p:nvSpPr>
          <p:spPr bwMode="auto">
            <a:xfrm>
              <a:off x="9499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5" name="Line 30"/>
            <p:cNvSpPr>
              <a:spLocks noChangeShapeType="1"/>
            </p:cNvSpPr>
            <p:nvPr/>
          </p:nvSpPr>
          <p:spPr bwMode="auto">
            <a:xfrm flipV="1">
              <a:off x="9355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6" name="Line 31"/>
            <p:cNvSpPr>
              <a:spLocks noChangeShapeType="1"/>
            </p:cNvSpPr>
            <p:nvPr/>
          </p:nvSpPr>
          <p:spPr bwMode="auto">
            <a:xfrm>
              <a:off x="7051" y="11431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7" name="Line 32"/>
            <p:cNvSpPr>
              <a:spLocks noChangeShapeType="1"/>
            </p:cNvSpPr>
            <p:nvPr/>
          </p:nvSpPr>
          <p:spPr bwMode="auto">
            <a:xfrm flipV="1">
              <a:off x="69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18" name="Rectangle 33"/>
            <p:cNvSpPr>
              <a:spLocks noChangeArrowheads="1"/>
            </p:cNvSpPr>
            <p:nvPr/>
          </p:nvSpPr>
          <p:spPr bwMode="auto">
            <a:xfrm>
              <a:off x="7627" y="9703"/>
              <a:ext cx="144" cy="57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2319" name="Line 34"/>
            <p:cNvSpPr>
              <a:spLocks noChangeShapeType="1"/>
            </p:cNvSpPr>
            <p:nvPr/>
          </p:nvSpPr>
          <p:spPr bwMode="auto">
            <a:xfrm>
              <a:off x="6907" y="9991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20" name="Line 35"/>
            <p:cNvSpPr>
              <a:spLocks noChangeShapeType="1"/>
            </p:cNvSpPr>
            <p:nvPr/>
          </p:nvSpPr>
          <p:spPr bwMode="auto">
            <a:xfrm flipV="1">
              <a:off x="6907" y="8839"/>
              <a:ext cx="0" cy="11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21" name="Line 36"/>
            <p:cNvSpPr>
              <a:spLocks noChangeShapeType="1"/>
            </p:cNvSpPr>
            <p:nvPr/>
          </p:nvSpPr>
          <p:spPr bwMode="auto">
            <a:xfrm flipV="1">
              <a:off x="6763" y="869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22" name="Line 37"/>
            <p:cNvSpPr>
              <a:spLocks noChangeShapeType="1"/>
            </p:cNvSpPr>
            <p:nvPr/>
          </p:nvSpPr>
          <p:spPr bwMode="auto">
            <a:xfrm flipV="1">
              <a:off x="6763" y="984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23" name="Text Box 38"/>
            <p:cNvSpPr txBox="1">
              <a:spLocks noChangeArrowheads="1"/>
            </p:cNvSpPr>
            <p:nvPr/>
          </p:nvSpPr>
          <p:spPr bwMode="auto">
            <a:xfrm>
              <a:off x="5899" y="9703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P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2324" name="Text Box 39"/>
            <p:cNvSpPr txBox="1">
              <a:spLocks noChangeArrowheads="1"/>
            </p:cNvSpPr>
            <p:nvPr/>
          </p:nvSpPr>
          <p:spPr bwMode="auto">
            <a:xfrm>
              <a:off x="7051" y="9127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F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2325" name="Text Box 40"/>
            <p:cNvSpPr txBox="1">
              <a:spLocks noChangeArrowheads="1"/>
            </p:cNvSpPr>
            <p:nvPr/>
          </p:nvSpPr>
          <p:spPr bwMode="auto">
            <a:xfrm>
              <a:off x="6187" y="8980"/>
              <a:ext cx="576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h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2326" name="Line 41"/>
            <p:cNvSpPr>
              <a:spLocks noChangeShapeType="1"/>
            </p:cNvSpPr>
            <p:nvPr/>
          </p:nvSpPr>
          <p:spPr bwMode="auto">
            <a:xfrm flipV="1">
              <a:off x="6907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27" name="Text Box 42"/>
            <p:cNvSpPr txBox="1">
              <a:spLocks noChangeArrowheads="1"/>
            </p:cNvSpPr>
            <p:nvPr/>
          </p:nvSpPr>
          <p:spPr bwMode="auto">
            <a:xfrm>
              <a:off x="7915" y="11575"/>
              <a:ext cx="432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200">
                  <a:cs typeface="Times New Roman" pitchFamily="18" charset="0"/>
                </a:rPr>
                <a:t>S</a:t>
              </a:r>
            </a:p>
          </p:txBody>
        </p:sp>
        <p:sp>
          <p:nvSpPr>
            <p:cNvPr id="182328" name="Line 43"/>
            <p:cNvSpPr>
              <a:spLocks noChangeShapeType="1"/>
            </p:cNvSpPr>
            <p:nvPr/>
          </p:nvSpPr>
          <p:spPr bwMode="auto">
            <a:xfrm>
              <a:off x="7051" y="1171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29" name="Line 44"/>
            <p:cNvSpPr>
              <a:spLocks noChangeShapeType="1"/>
            </p:cNvSpPr>
            <p:nvPr/>
          </p:nvSpPr>
          <p:spPr bwMode="auto">
            <a:xfrm>
              <a:off x="7483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0" name="Text Box 45"/>
            <p:cNvSpPr txBox="1">
              <a:spLocks noChangeArrowheads="1"/>
            </p:cNvSpPr>
            <p:nvPr/>
          </p:nvSpPr>
          <p:spPr bwMode="auto">
            <a:xfrm>
              <a:off x="7195" y="11287"/>
              <a:ext cx="576" cy="4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200">
                  <a:cs typeface="Times New Roman" pitchFamily="18" charset="0"/>
                </a:rPr>
                <a:t>S</a:t>
              </a:r>
              <a:r>
                <a:rPr lang="en-US" sz="1200" baseline="-30000">
                  <a:cs typeface="Times New Roman" pitchFamily="18" charset="0"/>
                </a:rPr>
                <a:t>n</a:t>
              </a:r>
              <a:endParaRPr lang="en-US" sz="1200">
                <a:cs typeface="Times New Roman" pitchFamily="18" charset="0"/>
              </a:endParaRPr>
            </a:p>
          </p:txBody>
        </p:sp>
        <p:sp>
          <p:nvSpPr>
            <p:cNvPr id="182331" name="Line 46"/>
            <p:cNvSpPr>
              <a:spLocks noChangeShapeType="1"/>
            </p:cNvSpPr>
            <p:nvPr/>
          </p:nvSpPr>
          <p:spPr bwMode="auto">
            <a:xfrm>
              <a:off x="7627" y="10279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2" name="Line 47"/>
            <p:cNvSpPr>
              <a:spLocks noChangeShapeType="1"/>
            </p:cNvSpPr>
            <p:nvPr/>
          </p:nvSpPr>
          <p:spPr bwMode="auto">
            <a:xfrm flipV="1">
              <a:off x="7483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3" name="Line 48"/>
            <p:cNvSpPr>
              <a:spLocks noChangeShapeType="1"/>
            </p:cNvSpPr>
            <p:nvPr/>
          </p:nvSpPr>
          <p:spPr bwMode="auto">
            <a:xfrm flipV="1">
              <a:off x="834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4" name="Text Box 50"/>
            <p:cNvSpPr txBox="1">
              <a:spLocks noChangeArrowheads="1"/>
            </p:cNvSpPr>
            <p:nvPr/>
          </p:nvSpPr>
          <p:spPr bwMode="auto">
            <a:xfrm>
              <a:off x="6763" y="10567"/>
              <a:ext cx="432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i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2335" name="Line 51"/>
            <p:cNvSpPr>
              <a:spLocks noChangeShapeType="1"/>
            </p:cNvSpPr>
            <p:nvPr/>
          </p:nvSpPr>
          <p:spPr bwMode="auto">
            <a:xfrm flipH="1">
              <a:off x="7051" y="10711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6" name="Line 52"/>
            <p:cNvSpPr>
              <a:spLocks noChangeShapeType="1"/>
            </p:cNvSpPr>
            <p:nvPr/>
          </p:nvSpPr>
          <p:spPr bwMode="auto">
            <a:xfrm flipV="1">
              <a:off x="2011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7" name="Line 53"/>
            <p:cNvSpPr>
              <a:spLocks noChangeShapeType="1"/>
            </p:cNvSpPr>
            <p:nvPr/>
          </p:nvSpPr>
          <p:spPr bwMode="auto">
            <a:xfrm flipV="1">
              <a:off x="2299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8" name="Line 54"/>
            <p:cNvSpPr>
              <a:spLocks noChangeShapeType="1"/>
            </p:cNvSpPr>
            <p:nvPr/>
          </p:nvSpPr>
          <p:spPr bwMode="auto">
            <a:xfrm flipV="1">
              <a:off x="2443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39" name="Line 55"/>
            <p:cNvSpPr>
              <a:spLocks noChangeShapeType="1"/>
            </p:cNvSpPr>
            <p:nvPr/>
          </p:nvSpPr>
          <p:spPr bwMode="auto">
            <a:xfrm>
              <a:off x="2731" y="12151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0" name="Line 56"/>
            <p:cNvSpPr>
              <a:spLocks noChangeShapeType="1"/>
            </p:cNvSpPr>
            <p:nvPr/>
          </p:nvSpPr>
          <p:spPr bwMode="auto">
            <a:xfrm>
              <a:off x="2875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1" name="Line 57"/>
            <p:cNvSpPr>
              <a:spLocks noChangeShapeType="1"/>
            </p:cNvSpPr>
            <p:nvPr/>
          </p:nvSpPr>
          <p:spPr bwMode="auto">
            <a:xfrm>
              <a:off x="3163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2" name="Line 58"/>
            <p:cNvSpPr>
              <a:spLocks noChangeShapeType="1"/>
            </p:cNvSpPr>
            <p:nvPr/>
          </p:nvSpPr>
          <p:spPr bwMode="auto">
            <a:xfrm flipV="1">
              <a:off x="33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3" name="Line 59"/>
            <p:cNvSpPr>
              <a:spLocks noChangeShapeType="1"/>
            </p:cNvSpPr>
            <p:nvPr/>
          </p:nvSpPr>
          <p:spPr bwMode="auto">
            <a:xfrm flipV="1">
              <a:off x="345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4" name="Line 60"/>
            <p:cNvSpPr>
              <a:spLocks noChangeShapeType="1"/>
            </p:cNvSpPr>
            <p:nvPr/>
          </p:nvSpPr>
          <p:spPr bwMode="auto">
            <a:xfrm flipH="1">
              <a:off x="3595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5" name="Line 61"/>
            <p:cNvSpPr>
              <a:spLocks noChangeShapeType="1"/>
            </p:cNvSpPr>
            <p:nvPr/>
          </p:nvSpPr>
          <p:spPr bwMode="auto">
            <a:xfrm>
              <a:off x="3739" y="1229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6" name="Line 62"/>
            <p:cNvSpPr>
              <a:spLocks noChangeShapeType="1"/>
            </p:cNvSpPr>
            <p:nvPr/>
          </p:nvSpPr>
          <p:spPr bwMode="auto">
            <a:xfrm>
              <a:off x="3883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7" name="Line 63"/>
            <p:cNvSpPr>
              <a:spLocks noChangeShapeType="1"/>
            </p:cNvSpPr>
            <p:nvPr/>
          </p:nvSpPr>
          <p:spPr bwMode="auto">
            <a:xfrm>
              <a:off x="417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8" name="Line 64"/>
            <p:cNvSpPr>
              <a:spLocks noChangeShapeType="1"/>
            </p:cNvSpPr>
            <p:nvPr/>
          </p:nvSpPr>
          <p:spPr bwMode="auto">
            <a:xfrm>
              <a:off x="402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49" name="Line 65"/>
            <p:cNvSpPr>
              <a:spLocks noChangeShapeType="1"/>
            </p:cNvSpPr>
            <p:nvPr/>
          </p:nvSpPr>
          <p:spPr bwMode="auto">
            <a:xfrm flipV="1">
              <a:off x="4459" y="1200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0" name="Line 66"/>
            <p:cNvSpPr>
              <a:spLocks noChangeShapeType="1"/>
            </p:cNvSpPr>
            <p:nvPr/>
          </p:nvSpPr>
          <p:spPr bwMode="auto">
            <a:xfrm flipV="1">
              <a:off x="445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1" name="Line 67"/>
            <p:cNvSpPr>
              <a:spLocks noChangeShapeType="1"/>
            </p:cNvSpPr>
            <p:nvPr/>
          </p:nvSpPr>
          <p:spPr bwMode="auto">
            <a:xfrm flipV="1">
              <a:off x="474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2" name="Line 68"/>
            <p:cNvSpPr>
              <a:spLocks noChangeShapeType="1"/>
            </p:cNvSpPr>
            <p:nvPr/>
          </p:nvSpPr>
          <p:spPr bwMode="auto">
            <a:xfrm>
              <a:off x="5035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3" name="Line 69"/>
            <p:cNvSpPr>
              <a:spLocks noChangeShapeType="1"/>
            </p:cNvSpPr>
            <p:nvPr/>
          </p:nvSpPr>
          <p:spPr bwMode="auto">
            <a:xfrm>
              <a:off x="517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4" name="Line 70"/>
            <p:cNvSpPr>
              <a:spLocks noChangeShapeType="1"/>
            </p:cNvSpPr>
            <p:nvPr/>
          </p:nvSpPr>
          <p:spPr bwMode="auto">
            <a:xfrm>
              <a:off x="561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5" name="Line 71"/>
            <p:cNvSpPr>
              <a:spLocks noChangeShapeType="1"/>
            </p:cNvSpPr>
            <p:nvPr/>
          </p:nvSpPr>
          <p:spPr bwMode="auto">
            <a:xfrm flipV="1">
              <a:off x="5899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6" name="Line 72"/>
            <p:cNvSpPr>
              <a:spLocks noChangeShapeType="1"/>
            </p:cNvSpPr>
            <p:nvPr/>
          </p:nvSpPr>
          <p:spPr bwMode="auto">
            <a:xfrm flipV="1">
              <a:off x="6187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7" name="Line 73"/>
            <p:cNvSpPr>
              <a:spLocks noChangeShapeType="1"/>
            </p:cNvSpPr>
            <p:nvPr/>
          </p:nvSpPr>
          <p:spPr bwMode="auto">
            <a:xfrm flipV="1">
              <a:off x="6619" y="11575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8" name="Line 74"/>
            <p:cNvSpPr>
              <a:spLocks noChangeShapeType="1"/>
            </p:cNvSpPr>
            <p:nvPr/>
          </p:nvSpPr>
          <p:spPr bwMode="auto">
            <a:xfrm>
              <a:off x="7195" y="11287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59" name="Line 75"/>
            <p:cNvSpPr>
              <a:spLocks noChangeShapeType="1"/>
            </p:cNvSpPr>
            <p:nvPr/>
          </p:nvSpPr>
          <p:spPr bwMode="auto">
            <a:xfrm flipV="1">
              <a:off x="7339" y="10999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0" name="Line 76"/>
            <p:cNvSpPr>
              <a:spLocks noChangeShapeType="1"/>
            </p:cNvSpPr>
            <p:nvPr/>
          </p:nvSpPr>
          <p:spPr bwMode="auto">
            <a:xfrm flipV="1">
              <a:off x="7483" y="10855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1" name="Line 77"/>
            <p:cNvSpPr>
              <a:spLocks noChangeShapeType="1"/>
            </p:cNvSpPr>
            <p:nvPr/>
          </p:nvSpPr>
          <p:spPr bwMode="auto">
            <a:xfrm>
              <a:off x="7483" y="10711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2" name="Line 78"/>
            <p:cNvSpPr>
              <a:spLocks noChangeShapeType="1"/>
            </p:cNvSpPr>
            <p:nvPr/>
          </p:nvSpPr>
          <p:spPr bwMode="auto">
            <a:xfrm>
              <a:off x="7483" y="1056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3" name="Line 79"/>
            <p:cNvSpPr>
              <a:spLocks noChangeShapeType="1"/>
            </p:cNvSpPr>
            <p:nvPr/>
          </p:nvSpPr>
          <p:spPr bwMode="auto">
            <a:xfrm>
              <a:off x="7627" y="10423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4" name="Line 80"/>
            <p:cNvSpPr>
              <a:spLocks noChangeShapeType="1"/>
            </p:cNvSpPr>
            <p:nvPr/>
          </p:nvSpPr>
          <p:spPr bwMode="auto">
            <a:xfrm flipV="1">
              <a:off x="7771" y="1013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5" name="Line 81"/>
            <p:cNvSpPr>
              <a:spLocks noChangeShapeType="1"/>
            </p:cNvSpPr>
            <p:nvPr/>
          </p:nvSpPr>
          <p:spPr bwMode="auto">
            <a:xfrm flipV="1">
              <a:off x="7771" y="9991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6" name="Line 82"/>
            <p:cNvSpPr>
              <a:spLocks noChangeShapeType="1"/>
            </p:cNvSpPr>
            <p:nvPr/>
          </p:nvSpPr>
          <p:spPr bwMode="auto">
            <a:xfrm flipV="1">
              <a:off x="7771" y="984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7" name="Line 83"/>
            <p:cNvSpPr>
              <a:spLocks noChangeShapeType="1"/>
            </p:cNvSpPr>
            <p:nvPr/>
          </p:nvSpPr>
          <p:spPr bwMode="auto">
            <a:xfrm flipV="1">
              <a:off x="7915" y="970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8" name="Line 84"/>
            <p:cNvSpPr>
              <a:spLocks noChangeShapeType="1"/>
            </p:cNvSpPr>
            <p:nvPr/>
          </p:nvSpPr>
          <p:spPr bwMode="auto">
            <a:xfrm>
              <a:off x="7771" y="9703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69" name="Line 85"/>
            <p:cNvSpPr>
              <a:spLocks noChangeShapeType="1"/>
            </p:cNvSpPr>
            <p:nvPr/>
          </p:nvSpPr>
          <p:spPr bwMode="auto">
            <a:xfrm>
              <a:off x="7915" y="9559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0" name="Line 86"/>
            <p:cNvSpPr>
              <a:spLocks noChangeShapeType="1"/>
            </p:cNvSpPr>
            <p:nvPr/>
          </p:nvSpPr>
          <p:spPr bwMode="auto">
            <a:xfrm>
              <a:off x="7915" y="941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1" name="Line 87"/>
            <p:cNvSpPr>
              <a:spLocks noChangeShapeType="1"/>
            </p:cNvSpPr>
            <p:nvPr/>
          </p:nvSpPr>
          <p:spPr bwMode="auto">
            <a:xfrm flipV="1">
              <a:off x="8059" y="9127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2" name="Line 88"/>
            <p:cNvSpPr>
              <a:spLocks noChangeShapeType="1"/>
            </p:cNvSpPr>
            <p:nvPr/>
          </p:nvSpPr>
          <p:spPr bwMode="auto">
            <a:xfrm flipV="1">
              <a:off x="8203" y="9127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3" name="Line 89"/>
            <p:cNvSpPr>
              <a:spLocks noChangeShapeType="1"/>
            </p:cNvSpPr>
            <p:nvPr/>
          </p:nvSpPr>
          <p:spPr bwMode="auto">
            <a:xfrm>
              <a:off x="8203" y="912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4" name="Line 90"/>
            <p:cNvSpPr>
              <a:spLocks noChangeShapeType="1"/>
            </p:cNvSpPr>
            <p:nvPr/>
          </p:nvSpPr>
          <p:spPr bwMode="auto">
            <a:xfrm flipV="1">
              <a:off x="849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5" name="Line 91"/>
            <p:cNvSpPr>
              <a:spLocks noChangeShapeType="1"/>
            </p:cNvSpPr>
            <p:nvPr/>
          </p:nvSpPr>
          <p:spPr bwMode="auto">
            <a:xfrm flipH="1">
              <a:off x="8635" y="8839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6" name="Line 92"/>
            <p:cNvSpPr>
              <a:spLocks noChangeShapeType="1"/>
            </p:cNvSpPr>
            <p:nvPr/>
          </p:nvSpPr>
          <p:spPr bwMode="auto">
            <a:xfrm flipV="1">
              <a:off x="8203" y="898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7" name="Line 93"/>
            <p:cNvSpPr>
              <a:spLocks noChangeShapeType="1"/>
            </p:cNvSpPr>
            <p:nvPr/>
          </p:nvSpPr>
          <p:spPr bwMode="auto">
            <a:xfrm flipV="1">
              <a:off x="8347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8" name="Line 94"/>
            <p:cNvSpPr>
              <a:spLocks noChangeShapeType="1"/>
            </p:cNvSpPr>
            <p:nvPr/>
          </p:nvSpPr>
          <p:spPr bwMode="auto">
            <a:xfrm>
              <a:off x="8923" y="8839"/>
              <a:ext cx="9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79" name="Line 95"/>
            <p:cNvSpPr>
              <a:spLocks noChangeShapeType="1"/>
            </p:cNvSpPr>
            <p:nvPr/>
          </p:nvSpPr>
          <p:spPr bwMode="auto">
            <a:xfrm>
              <a:off x="9019" y="8839"/>
              <a:ext cx="21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0" name="Line 96"/>
            <p:cNvSpPr>
              <a:spLocks noChangeShapeType="1"/>
            </p:cNvSpPr>
            <p:nvPr/>
          </p:nvSpPr>
          <p:spPr bwMode="auto">
            <a:xfrm>
              <a:off x="9229" y="8839"/>
              <a:ext cx="12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1" name="Line 97"/>
            <p:cNvSpPr>
              <a:spLocks noChangeShapeType="1"/>
            </p:cNvSpPr>
            <p:nvPr/>
          </p:nvSpPr>
          <p:spPr bwMode="auto">
            <a:xfrm flipV="1">
              <a:off x="9355" y="8839"/>
              <a:ext cx="288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2" name="Line 98"/>
            <p:cNvSpPr>
              <a:spLocks noChangeShapeType="1"/>
            </p:cNvSpPr>
            <p:nvPr/>
          </p:nvSpPr>
          <p:spPr bwMode="auto">
            <a:xfrm flipV="1">
              <a:off x="9499" y="8839"/>
              <a:ext cx="432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3" name="Line 99"/>
            <p:cNvSpPr>
              <a:spLocks noChangeShapeType="1"/>
            </p:cNvSpPr>
            <p:nvPr/>
          </p:nvSpPr>
          <p:spPr bwMode="auto">
            <a:xfrm>
              <a:off x="993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4" name="Line 100"/>
            <p:cNvSpPr>
              <a:spLocks noChangeShapeType="1"/>
            </p:cNvSpPr>
            <p:nvPr/>
          </p:nvSpPr>
          <p:spPr bwMode="auto">
            <a:xfrm>
              <a:off x="10075" y="8839"/>
              <a:ext cx="144" cy="1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5" name="Line 101"/>
            <p:cNvSpPr>
              <a:spLocks noChangeShapeType="1"/>
            </p:cNvSpPr>
            <p:nvPr/>
          </p:nvSpPr>
          <p:spPr bwMode="auto">
            <a:xfrm>
              <a:off x="10363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6" name="Line 102"/>
            <p:cNvSpPr>
              <a:spLocks noChangeShapeType="1"/>
            </p:cNvSpPr>
            <p:nvPr/>
          </p:nvSpPr>
          <p:spPr bwMode="auto">
            <a:xfrm>
              <a:off x="7051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7" name="Line 103"/>
            <p:cNvSpPr>
              <a:spLocks noChangeShapeType="1"/>
            </p:cNvSpPr>
            <p:nvPr/>
          </p:nvSpPr>
          <p:spPr bwMode="auto">
            <a:xfrm>
              <a:off x="9499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88" name="Line 105"/>
            <p:cNvSpPr>
              <a:spLocks noChangeShapeType="1"/>
            </p:cNvSpPr>
            <p:nvPr/>
          </p:nvSpPr>
          <p:spPr bwMode="auto">
            <a:xfrm>
              <a:off x="7051" y="12852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2287" name="Rectangle 1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3" cstate="print"/>
          <a:srcRect l="28358" t="46510" r="10448" b="4652"/>
          <a:stretch>
            <a:fillRect/>
          </a:stretch>
        </p:blipFill>
        <p:spPr bwMode="auto">
          <a:xfrm>
            <a:off x="4643438" y="2686050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52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825" y="4143375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Выноска 1 45"/>
          <p:cNvSpPr/>
          <p:nvPr/>
        </p:nvSpPr>
        <p:spPr>
          <a:xfrm rot="10800000">
            <a:off x="3857625" y="5286375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113024"/>
              <a:gd name="adj4" fmla="val -4067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54" name="TextBox 44"/>
          <p:cNvSpPr txBox="1">
            <a:spLocks noChangeArrowheads="1"/>
          </p:cNvSpPr>
          <p:nvPr/>
        </p:nvSpPr>
        <p:spPr bwMode="auto">
          <a:xfrm>
            <a:off x="3929063" y="5286375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Пример № 2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57" name="TextBox 64"/>
          <p:cNvSpPr txBox="1">
            <a:spLocks noChangeArrowheads="1"/>
          </p:cNvSpPr>
          <p:nvPr/>
        </p:nvSpPr>
        <p:spPr bwMode="auto">
          <a:xfrm>
            <a:off x="500063" y="2928938"/>
            <a:ext cx="4572000" cy="6461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определение коэффициента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N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, зависящего от уклона местности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i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,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N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f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(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i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)</a:t>
            </a:r>
            <a:endParaRPr lang="ru-RU">
              <a:latin typeface="Calibri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286125" y="500063"/>
            <a:ext cx="5610225" cy="2659062"/>
            <a:chOff x="1867" y="8695"/>
            <a:chExt cx="9216" cy="4301"/>
          </a:xfrm>
        </p:grpSpPr>
        <p:sp>
          <p:nvSpPr>
            <p:cNvPr id="6161" name="Line 3"/>
            <p:cNvSpPr>
              <a:spLocks noChangeShapeType="1"/>
            </p:cNvSpPr>
            <p:nvPr/>
          </p:nvSpPr>
          <p:spPr bwMode="auto">
            <a:xfrm flipH="1">
              <a:off x="1867" y="8839"/>
              <a:ext cx="90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2" name="Line 4"/>
            <p:cNvSpPr>
              <a:spLocks noChangeShapeType="1"/>
            </p:cNvSpPr>
            <p:nvPr/>
          </p:nvSpPr>
          <p:spPr bwMode="auto">
            <a:xfrm>
              <a:off x="8491" y="8839"/>
              <a:ext cx="0" cy="3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3" name="Line 5"/>
            <p:cNvSpPr>
              <a:spLocks noChangeShapeType="1"/>
            </p:cNvSpPr>
            <p:nvPr/>
          </p:nvSpPr>
          <p:spPr bwMode="auto">
            <a:xfrm>
              <a:off x="8491" y="12151"/>
              <a:ext cx="25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4" name="Line 6"/>
            <p:cNvSpPr>
              <a:spLocks noChangeShapeType="1"/>
            </p:cNvSpPr>
            <p:nvPr/>
          </p:nvSpPr>
          <p:spPr bwMode="auto">
            <a:xfrm flipH="1">
              <a:off x="6763" y="12151"/>
              <a:ext cx="17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5" name="Line 7"/>
            <p:cNvSpPr>
              <a:spLocks noChangeShapeType="1"/>
            </p:cNvSpPr>
            <p:nvPr/>
          </p:nvSpPr>
          <p:spPr bwMode="auto">
            <a:xfrm flipH="1">
              <a:off x="2011" y="11431"/>
              <a:ext cx="50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6" name="Line 8"/>
            <p:cNvSpPr>
              <a:spLocks noChangeShapeType="1"/>
            </p:cNvSpPr>
            <p:nvPr/>
          </p:nvSpPr>
          <p:spPr bwMode="auto">
            <a:xfrm>
              <a:off x="2011" y="1171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7" name="Line 9"/>
            <p:cNvSpPr>
              <a:spLocks noChangeShapeType="1"/>
            </p:cNvSpPr>
            <p:nvPr/>
          </p:nvSpPr>
          <p:spPr bwMode="auto">
            <a:xfrm>
              <a:off x="2731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8" name="Line 10"/>
            <p:cNvSpPr>
              <a:spLocks noChangeShapeType="1"/>
            </p:cNvSpPr>
            <p:nvPr/>
          </p:nvSpPr>
          <p:spPr bwMode="auto">
            <a:xfrm>
              <a:off x="2731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69" name="Line 11"/>
            <p:cNvSpPr>
              <a:spLocks noChangeShapeType="1"/>
            </p:cNvSpPr>
            <p:nvPr/>
          </p:nvSpPr>
          <p:spPr bwMode="auto">
            <a:xfrm>
              <a:off x="2731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0" name="Line 12"/>
            <p:cNvSpPr>
              <a:spLocks noChangeShapeType="1"/>
            </p:cNvSpPr>
            <p:nvPr/>
          </p:nvSpPr>
          <p:spPr bwMode="auto">
            <a:xfrm>
              <a:off x="3451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1" name="Line 13"/>
            <p:cNvSpPr>
              <a:spLocks noChangeShapeType="1"/>
            </p:cNvSpPr>
            <p:nvPr/>
          </p:nvSpPr>
          <p:spPr bwMode="auto">
            <a:xfrm>
              <a:off x="3739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2" name="Line 14"/>
            <p:cNvSpPr>
              <a:spLocks noChangeShapeType="1"/>
            </p:cNvSpPr>
            <p:nvPr/>
          </p:nvSpPr>
          <p:spPr bwMode="auto">
            <a:xfrm>
              <a:off x="4171" y="11575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3" name="Line 15"/>
            <p:cNvSpPr>
              <a:spLocks noChangeShapeType="1"/>
            </p:cNvSpPr>
            <p:nvPr/>
          </p:nvSpPr>
          <p:spPr bwMode="auto">
            <a:xfrm>
              <a:off x="4459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4" name="Line 16"/>
            <p:cNvSpPr>
              <a:spLocks noChangeShapeType="1"/>
            </p:cNvSpPr>
            <p:nvPr/>
          </p:nvSpPr>
          <p:spPr bwMode="auto">
            <a:xfrm>
              <a:off x="4891" y="11575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5" name="Line 17"/>
            <p:cNvSpPr>
              <a:spLocks noChangeShapeType="1"/>
            </p:cNvSpPr>
            <p:nvPr/>
          </p:nvSpPr>
          <p:spPr bwMode="auto">
            <a:xfrm>
              <a:off x="5467" y="11719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6" name="Line 18"/>
            <p:cNvSpPr>
              <a:spLocks noChangeShapeType="1"/>
            </p:cNvSpPr>
            <p:nvPr/>
          </p:nvSpPr>
          <p:spPr bwMode="auto">
            <a:xfrm>
              <a:off x="5899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7" name="Line 19"/>
            <p:cNvSpPr>
              <a:spLocks noChangeShapeType="1"/>
            </p:cNvSpPr>
            <p:nvPr/>
          </p:nvSpPr>
          <p:spPr bwMode="auto">
            <a:xfrm>
              <a:off x="1867" y="8695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8" name="Line 20"/>
            <p:cNvSpPr>
              <a:spLocks noChangeShapeType="1"/>
            </p:cNvSpPr>
            <p:nvPr/>
          </p:nvSpPr>
          <p:spPr bwMode="auto">
            <a:xfrm flipV="1">
              <a:off x="2011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9" name="Line 21"/>
            <p:cNvSpPr>
              <a:spLocks noChangeShapeType="1"/>
            </p:cNvSpPr>
            <p:nvPr/>
          </p:nvSpPr>
          <p:spPr bwMode="auto">
            <a:xfrm flipH="1">
              <a:off x="1867" y="9847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0" name="Freeform 22"/>
            <p:cNvSpPr>
              <a:spLocks/>
            </p:cNvSpPr>
            <p:nvPr/>
          </p:nvSpPr>
          <p:spPr bwMode="auto">
            <a:xfrm>
              <a:off x="2011" y="8695"/>
              <a:ext cx="7008" cy="3408"/>
            </a:xfrm>
            <a:custGeom>
              <a:avLst/>
              <a:gdLst>
                <a:gd name="T0" fmla="*/ 0 w 7008"/>
                <a:gd name="T1" fmla="*/ 3312 h 3408"/>
                <a:gd name="T2" fmla="*/ 3168 w 7008"/>
                <a:gd name="T3" fmla="*/ 3312 h 3408"/>
                <a:gd name="T4" fmla="*/ 5040 w 7008"/>
                <a:gd name="T5" fmla="*/ 2736 h 3408"/>
                <a:gd name="T6" fmla="*/ 6048 w 7008"/>
                <a:gd name="T7" fmla="*/ 432 h 3408"/>
                <a:gd name="T8" fmla="*/ 6912 w 7008"/>
                <a:gd name="T9" fmla="*/ 144 h 3408"/>
                <a:gd name="T10" fmla="*/ 6624 w 7008"/>
                <a:gd name="T11" fmla="*/ 144 h 34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08"/>
                <a:gd name="T19" fmla="*/ 0 h 3408"/>
                <a:gd name="T20" fmla="*/ 7008 w 7008"/>
                <a:gd name="T21" fmla="*/ 3408 h 34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08" h="3408">
                  <a:moveTo>
                    <a:pt x="0" y="3312"/>
                  </a:moveTo>
                  <a:cubicBezTo>
                    <a:pt x="1164" y="3360"/>
                    <a:pt x="2328" y="3408"/>
                    <a:pt x="3168" y="3312"/>
                  </a:cubicBezTo>
                  <a:cubicBezTo>
                    <a:pt x="4008" y="3216"/>
                    <a:pt x="4560" y="3216"/>
                    <a:pt x="5040" y="2736"/>
                  </a:cubicBezTo>
                  <a:cubicBezTo>
                    <a:pt x="5520" y="2256"/>
                    <a:pt x="5736" y="864"/>
                    <a:pt x="6048" y="432"/>
                  </a:cubicBezTo>
                  <a:cubicBezTo>
                    <a:pt x="6360" y="0"/>
                    <a:pt x="6816" y="192"/>
                    <a:pt x="6912" y="144"/>
                  </a:cubicBezTo>
                  <a:cubicBezTo>
                    <a:pt x="7008" y="96"/>
                    <a:pt x="6816" y="120"/>
                    <a:pt x="6624" y="144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1" name="AutoShape 23"/>
            <p:cNvSpPr>
              <a:spLocks noChangeArrowheads="1"/>
            </p:cNvSpPr>
            <p:nvPr/>
          </p:nvSpPr>
          <p:spPr bwMode="auto">
            <a:xfrm>
              <a:off x="9499" y="9415"/>
              <a:ext cx="432" cy="432"/>
            </a:xfrm>
            <a:prstGeom prst="bevel">
              <a:avLst>
                <a:gd name="adj" fmla="val 125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82" name="Line 24"/>
            <p:cNvSpPr>
              <a:spLocks noChangeShapeType="1"/>
            </p:cNvSpPr>
            <p:nvPr/>
          </p:nvSpPr>
          <p:spPr bwMode="auto">
            <a:xfrm flipV="1">
              <a:off x="9931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3" name="Line 25"/>
            <p:cNvSpPr>
              <a:spLocks noChangeShapeType="1"/>
            </p:cNvSpPr>
            <p:nvPr/>
          </p:nvSpPr>
          <p:spPr bwMode="auto">
            <a:xfrm>
              <a:off x="10219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4" name="Line 26"/>
            <p:cNvSpPr>
              <a:spLocks noChangeShapeType="1"/>
            </p:cNvSpPr>
            <p:nvPr/>
          </p:nvSpPr>
          <p:spPr bwMode="auto">
            <a:xfrm flipH="1" flipV="1">
              <a:off x="9355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5" name="Line 27"/>
            <p:cNvSpPr>
              <a:spLocks noChangeShapeType="1"/>
            </p:cNvSpPr>
            <p:nvPr/>
          </p:nvSpPr>
          <p:spPr bwMode="auto">
            <a:xfrm flipH="1">
              <a:off x="8923" y="955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6" name="Line 28"/>
            <p:cNvSpPr>
              <a:spLocks noChangeShapeType="1"/>
            </p:cNvSpPr>
            <p:nvPr/>
          </p:nvSpPr>
          <p:spPr bwMode="auto">
            <a:xfrm flipH="1">
              <a:off x="10075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7" name="Line 29"/>
            <p:cNvSpPr>
              <a:spLocks noChangeShapeType="1"/>
            </p:cNvSpPr>
            <p:nvPr/>
          </p:nvSpPr>
          <p:spPr bwMode="auto">
            <a:xfrm>
              <a:off x="9499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8" name="Line 30"/>
            <p:cNvSpPr>
              <a:spLocks noChangeShapeType="1"/>
            </p:cNvSpPr>
            <p:nvPr/>
          </p:nvSpPr>
          <p:spPr bwMode="auto">
            <a:xfrm flipV="1">
              <a:off x="9355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89" name="Line 31"/>
            <p:cNvSpPr>
              <a:spLocks noChangeShapeType="1"/>
            </p:cNvSpPr>
            <p:nvPr/>
          </p:nvSpPr>
          <p:spPr bwMode="auto">
            <a:xfrm>
              <a:off x="7051" y="11431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90" name="Line 32"/>
            <p:cNvSpPr>
              <a:spLocks noChangeShapeType="1"/>
            </p:cNvSpPr>
            <p:nvPr/>
          </p:nvSpPr>
          <p:spPr bwMode="auto">
            <a:xfrm flipV="1">
              <a:off x="69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91" name="Rectangle 33"/>
            <p:cNvSpPr>
              <a:spLocks noChangeArrowheads="1"/>
            </p:cNvSpPr>
            <p:nvPr/>
          </p:nvSpPr>
          <p:spPr bwMode="auto">
            <a:xfrm>
              <a:off x="7627" y="9703"/>
              <a:ext cx="144" cy="57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2" name="Line 34"/>
            <p:cNvSpPr>
              <a:spLocks noChangeShapeType="1"/>
            </p:cNvSpPr>
            <p:nvPr/>
          </p:nvSpPr>
          <p:spPr bwMode="auto">
            <a:xfrm>
              <a:off x="6907" y="9991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93" name="Line 35"/>
            <p:cNvSpPr>
              <a:spLocks noChangeShapeType="1"/>
            </p:cNvSpPr>
            <p:nvPr/>
          </p:nvSpPr>
          <p:spPr bwMode="auto">
            <a:xfrm flipV="1">
              <a:off x="6907" y="8839"/>
              <a:ext cx="0" cy="11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94" name="Line 36"/>
            <p:cNvSpPr>
              <a:spLocks noChangeShapeType="1"/>
            </p:cNvSpPr>
            <p:nvPr/>
          </p:nvSpPr>
          <p:spPr bwMode="auto">
            <a:xfrm flipV="1">
              <a:off x="6763" y="869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95" name="Line 37"/>
            <p:cNvSpPr>
              <a:spLocks noChangeShapeType="1"/>
            </p:cNvSpPr>
            <p:nvPr/>
          </p:nvSpPr>
          <p:spPr bwMode="auto">
            <a:xfrm flipV="1">
              <a:off x="6763" y="984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96" name="Text Box 38"/>
            <p:cNvSpPr txBox="1">
              <a:spLocks noChangeArrowheads="1"/>
            </p:cNvSpPr>
            <p:nvPr/>
          </p:nvSpPr>
          <p:spPr bwMode="auto">
            <a:xfrm>
              <a:off x="5899" y="9703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P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197" name="Text Box 39"/>
            <p:cNvSpPr txBox="1">
              <a:spLocks noChangeArrowheads="1"/>
            </p:cNvSpPr>
            <p:nvPr/>
          </p:nvSpPr>
          <p:spPr bwMode="auto">
            <a:xfrm>
              <a:off x="7051" y="9127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F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198" name="Text Box 40"/>
            <p:cNvSpPr txBox="1">
              <a:spLocks noChangeArrowheads="1"/>
            </p:cNvSpPr>
            <p:nvPr/>
          </p:nvSpPr>
          <p:spPr bwMode="auto">
            <a:xfrm>
              <a:off x="6187" y="8980"/>
              <a:ext cx="576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h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199" name="Line 41"/>
            <p:cNvSpPr>
              <a:spLocks noChangeShapeType="1"/>
            </p:cNvSpPr>
            <p:nvPr/>
          </p:nvSpPr>
          <p:spPr bwMode="auto">
            <a:xfrm flipV="1">
              <a:off x="6907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0" name="Text Box 42"/>
            <p:cNvSpPr txBox="1">
              <a:spLocks noChangeArrowheads="1"/>
            </p:cNvSpPr>
            <p:nvPr/>
          </p:nvSpPr>
          <p:spPr bwMode="auto">
            <a:xfrm>
              <a:off x="7915" y="11575"/>
              <a:ext cx="432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S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201" name="Line 43"/>
            <p:cNvSpPr>
              <a:spLocks noChangeShapeType="1"/>
            </p:cNvSpPr>
            <p:nvPr/>
          </p:nvSpPr>
          <p:spPr bwMode="auto">
            <a:xfrm>
              <a:off x="7051" y="1171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2" name="Line 44"/>
            <p:cNvSpPr>
              <a:spLocks noChangeShapeType="1"/>
            </p:cNvSpPr>
            <p:nvPr/>
          </p:nvSpPr>
          <p:spPr bwMode="auto">
            <a:xfrm>
              <a:off x="7483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3" name="Text Box 45"/>
            <p:cNvSpPr txBox="1">
              <a:spLocks noChangeArrowheads="1"/>
            </p:cNvSpPr>
            <p:nvPr/>
          </p:nvSpPr>
          <p:spPr bwMode="auto">
            <a:xfrm>
              <a:off x="7195" y="11287"/>
              <a:ext cx="576" cy="4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S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204" name="Line 46"/>
            <p:cNvSpPr>
              <a:spLocks noChangeShapeType="1"/>
            </p:cNvSpPr>
            <p:nvPr/>
          </p:nvSpPr>
          <p:spPr bwMode="auto">
            <a:xfrm>
              <a:off x="7627" y="10279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5" name="Line 47"/>
            <p:cNvSpPr>
              <a:spLocks noChangeShapeType="1"/>
            </p:cNvSpPr>
            <p:nvPr/>
          </p:nvSpPr>
          <p:spPr bwMode="auto">
            <a:xfrm flipV="1">
              <a:off x="7483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6" name="Line 48"/>
            <p:cNvSpPr>
              <a:spLocks noChangeShapeType="1"/>
            </p:cNvSpPr>
            <p:nvPr/>
          </p:nvSpPr>
          <p:spPr bwMode="auto">
            <a:xfrm flipV="1">
              <a:off x="834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7" name="Text Box 49"/>
            <p:cNvSpPr txBox="1">
              <a:spLocks noChangeArrowheads="1"/>
            </p:cNvSpPr>
            <p:nvPr/>
          </p:nvSpPr>
          <p:spPr bwMode="auto">
            <a:xfrm>
              <a:off x="8635" y="11431"/>
              <a:ext cx="864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R</a:t>
              </a:r>
              <a:r>
                <a:rPr lang="en-US" sz="10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208" name="Text Box 50"/>
            <p:cNvSpPr txBox="1">
              <a:spLocks noChangeArrowheads="1"/>
            </p:cNvSpPr>
            <p:nvPr/>
          </p:nvSpPr>
          <p:spPr bwMode="auto">
            <a:xfrm>
              <a:off x="6763" y="10567"/>
              <a:ext cx="432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i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209" name="Line 51"/>
            <p:cNvSpPr>
              <a:spLocks noChangeShapeType="1"/>
            </p:cNvSpPr>
            <p:nvPr/>
          </p:nvSpPr>
          <p:spPr bwMode="auto">
            <a:xfrm flipH="1">
              <a:off x="7051" y="10711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0" name="Line 52"/>
            <p:cNvSpPr>
              <a:spLocks noChangeShapeType="1"/>
            </p:cNvSpPr>
            <p:nvPr/>
          </p:nvSpPr>
          <p:spPr bwMode="auto">
            <a:xfrm flipV="1">
              <a:off x="2011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1" name="Line 53"/>
            <p:cNvSpPr>
              <a:spLocks noChangeShapeType="1"/>
            </p:cNvSpPr>
            <p:nvPr/>
          </p:nvSpPr>
          <p:spPr bwMode="auto">
            <a:xfrm flipV="1">
              <a:off x="2299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2" name="Line 54"/>
            <p:cNvSpPr>
              <a:spLocks noChangeShapeType="1"/>
            </p:cNvSpPr>
            <p:nvPr/>
          </p:nvSpPr>
          <p:spPr bwMode="auto">
            <a:xfrm flipV="1">
              <a:off x="2443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3" name="Line 55"/>
            <p:cNvSpPr>
              <a:spLocks noChangeShapeType="1"/>
            </p:cNvSpPr>
            <p:nvPr/>
          </p:nvSpPr>
          <p:spPr bwMode="auto">
            <a:xfrm>
              <a:off x="2731" y="12151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4" name="Line 56"/>
            <p:cNvSpPr>
              <a:spLocks noChangeShapeType="1"/>
            </p:cNvSpPr>
            <p:nvPr/>
          </p:nvSpPr>
          <p:spPr bwMode="auto">
            <a:xfrm>
              <a:off x="2875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5" name="Line 57"/>
            <p:cNvSpPr>
              <a:spLocks noChangeShapeType="1"/>
            </p:cNvSpPr>
            <p:nvPr/>
          </p:nvSpPr>
          <p:spPr bwMode="auto">
            <a:xfrm>
              <a:off x="3163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6" name="Line 58"/>
            <p:cNvSpPr>
              <a:spLocks noChangeShapeType="1"/>
            </p:cNvSpPr>
            <p:nvPr/>
          </p:nvSpPr>
          <p:spPr bwMode="auto">
            <a:xfrm flipV="1">
              <a:off x="33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7" name="Line 59"/>
            <p:cNvSpPr>
              <a:spLocks noChangeShapeType="1"/>
            </p:cNvSpPr>
            <p:nvPr/>
          </p:nvSpPr>
          <p:spPr bwMode="auto">
            <a:xfrm flipV="1">
              <a:off x="345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8" name="Line 60"/>
            <p:cNvSpPr>
              <a:spLocks noChangeShapeType="1"/>
            </p:cNvSpPr>
            <p:nvPr/>
          </p:nvSpPr>
          <p:spPr bwMode="auto">
            <a:xfrm flipH="1">
              <a:off x="3595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9" name="Line 61"/>
            <p:cNvSpPr>
              <a:spLocks noChangeShapeType="1"/>
            </p:cNvSpPr>
            <p:nvPr/>
          </p:nvSpPr>
          <p:spPr bwMode="auto">
            <a:xfrm>
              <a:off x="3739" y="1229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0" name="Line 62"/>
            <p:cNvSpPr>
              <a:spLocks noChangeShapeType="1"/>
            </p:cNvSpPr>
            <p:nvPr/>
          </p:nvSpPr>
          <p:spPr bwMode="auto">
            <a:xfrm>
              <a:off x="3883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1" name="Line 63"/>
            <p:cNvSpPr>
              <a:spLocks noChangeShapeType="1"/>
            </p:cNvSpPr>
            <p:nvPr/>
          </p:nvSpPr>
          <p:spPr bwMode="auto">
            <a:xfrm>
              <a:off x="417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2" name="Line 64"/>
            <p:cNvSpPr>
              <a:spLocks noChangeShapeType="1"/>
            </p:cNvSpPr>
            <p:nvPr/>
          </p:nvSpPr>
          <p:spPr bwMode="auto">
            <a:xfrm>
              <a:off x="402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3" name="Line 65"/>
            <p:cNvSpPr>
              <a:spLocks noChangeShapeType="1"/>
            </p:cNvSpPr>
            <p:nvPr/>
          </p:nvSpPr>
          <p:spPr bwMode="auto">
            <a:xfrm flipV="1">
              <a:off x="4459" y="1200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4" name="Line 66"/>
            <p:cNvSpPr>
              <a:spLocks noChangeShapeType="1"/>
            </p:cNvSpPr>
            <p:nvPr/>
          </p:nvSpPr>
          <p:spPr bwMode="auto">
            <a:xfrm flipV="1">
              <a:off x="445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5" name="Line 67"/>
            <p:cNvSpPr>
              <a:spLocks noChangeShapeType="1"/>
            </p:cNvSpPr>
            <p:nvPr/>
          </p:nvSpPr>
          <p:spPr bwMode="auto">
            <a:xfrm flipV="1">
              <a:off x="474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6" name="Line 68"/>
            <p:cNvSpPr>
              <a:spLocks noChangeShapeType="1"/>
            </p:cNvSpPr>
            <p:nvPr/>
          </p:nvSpPr>
          <p:spPr bwMode="auto">
            <a:xfrm>
              <a:off x="5035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7" name="Line 69"/>
            <p:cNvSpPr>
              <a:spLocks noChangeShapeType="1"/>
            </p:cNvSpPr>
            <p:nvPr/>
          </p:nvSpPr>
          <p:spPr bwMode="auto">
            <a:xfrm>
              <a:off x="517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8" name="Line 70"/>
            <p:cNvSpPr>
              <a:spLocks noChangeShapeType="1"/>
            </p:cNvSpPr>
            <p:nvPr/>
          </p:nvSpPr>
          <p:spPr bwMode="auto">
            <a:xfrm>
              <a:off x="561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9" name="Line 71"/>
            <p:cNvSpPr>
              <a:spLocks noChangeShapeType="1"/>
            </p:cNvSpPr>
            <p:nvPr/>
          </p:nvSpPr>
          <p:spPr bwMode="auto">
            <a:xfrm flipV="1">
              <a:off x="5899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0" name="Line 72"/>
            <p:cNvSpPr>
              <a:spLocks noChangeShapeType="1"/>
            </p:cNvSpPr>
            <p:nvPr/>
          </p:nvSpPr>
          <p:spPr bwMode="auto">
            <a:xfrm flipV="1">
              <a:off x="6187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1" name="Line 73"/>
            <p:cNvSpPr>
              <a:spLocks noChangeShapeType="1"/>
            </p:cNvSpPr>
            <p:nvPr/>
          </p:nvSpPr>
          <p:spPr bwMode="auto">
            <a:xfrm flipV="1">
              <a:off x="6619" y="11575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2" name="Line 74"/>
            <p:cNvSpPr>
              <a:spLocks noChangeShapeType="1"/>
            </p:cNvSpPr>
            <p:nvPr/>
          </p:nvSpPr>
          <p:spPr bwMode="auto">
            <a:xfrm>
              <a:off x="7195" y="11287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3" name="Line 75"/>
            <p:cNvSpPr>
              <a:spLocks noChangeShapeType="1"/>
            </p:cNvSpPr>
            <p:nvPr/>
          </p:nvSpPr>
          <p:spPr bwMode="auto">
            <a:xfrm flipV="1">
              <a:off x="7339" y="10999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4" name="Line 76"/>
            <p:cNvSpPr>
              <a:spLocks noChangeShapeType="1"/>
            </p:cNvSpPr>
            <p:nvPr/>
          </p:nvSpPr>
          <p:spPr bwMode="auto">
            <a:xfrm flipV="1">
              <a:off x="7483" y="10855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5" name="Line 77"/>
            <p:cNvSpPr>
              <a:spLocks noChangeShapeType="1"/>
            </p:cNvSpPr>
            <p:nvPr/>
          </p:nvSpPr>
          <p:spPr bwMode="auto">
            <a:xfrm>
              <a:off x="7483" y="10711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6" name="Line 78"/>
            <p:cNvSpPr>
              <a:spLocks noChangeShapeType="1"/>
            </p:cNvSpPr>
            <p:nvPr/>
          </p:nvSpPr>
          <p:spPr bwMode="auto">
            <a:xfrm>
              <a:off x="7483" y="1056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7" name="Line 79"/>
            <p:cNvSpPr>
              <a:spLocks noChangeShapeType="1"/>
            </p:cNvSpPr>
            <p:nvPr/>
          </p:nvSpPr>
          <p:spPr bwMode="auto">
            <a:xfrm>
              <a:off x="7627" y="10423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8" name="Line 80"/>
            <p:cNvSpPr>
              <a:spLocks noChangeShapeType="1"/>
            </p:cNvSpPr>
            <p:nvPr/>
          </p:nvSpPr>
          <p:spPr bwMode="auto">
            <a:xfrm flipV="1">
              <a:off x="7771" y="1013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9" name="Line 81"/>
            <p:cNvSpPr>
              <a:spLocks noChangeShapeType="1"/>
            </p:cNvSpPr>
            <p:nvPr/>
          </p:nvSpPr>
          <p:spPr bwMode="auto">
            <a:xfrm flipV="1">
              <a:off x="7771" y="9991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0" name="Line 82"/>
            <p:cNvSpPr>
              <a:spLocks noChangeShapeType="1"/>
            </p:cNvSpPr>
            <p:nvPr/>
          </p:nvSpPr>
          <p:spPr bwMode="auto">
            <a:xfrm flipV="1">
              <a:off x="7771" y="984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1" name="Line 83"/>
            <p:cNvSpPr>
              <a:spLocks noChangeShapeType="1"/>
            </p:cNvSpPr>
            <p:nvPr/>
          </p:nvSpPr>
          <p:spPr bwMode="auto">
            <a:xfrm flipV="1">
              <a:off x="7915" y="970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2" name="Line 84"/>
            <p:cNvSpPr>
              <a:spLocks noChangeShapeType="1"/>
            </p:cNvSpPr>
            <p:nvPr/>
          </p:nvSpPr>
          <p:spPr bwMode="auto">
            <a:xfrm>
              <a:off x="7771" y="9703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3" name="Line 85"/>
            <p:cNvSpPr>
              <a:spLocks noChangeShapeType="1"/>
            </p:cNvSpPr>
            <p:nvPr/>
          </p:nvSpPr>
          <p:spPr bwMode="auto">
            <a:xfrm>
              <a:off x="7915" y="9559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4" name="Line 86"/>
            <p:cNvSpPr>
              <a:spLocks noChangeShapeType="1"/>
            </p:cNvSpPr>
            <p:nvPr/>
          </p:nvSpPr>
          <p:spPr bwMode="auto">
            <a:xfrm>
              <a:off x="7915" y="941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5" name="Line 87"/>
            <p:cNvSpPr>
              <a:spLocks noChangeShapeType="1"/>
            </p:cNvSpPr>
            <p:nvPr/>
          </p:nvSpPr>
          <p:spPr bwMode="auto">
            <a:xfrm flipV="1">
              <a:off x="8059" y="9127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6" name="Line 88"/>
            <p:cNvSpPr>
              <a:spLocks noChangeShapeType="1"/>
            </p:cNvSpPr>
            <p:nvPr/>
          </p:nvSpPr>
          <p:spPr bwMode="auto">
            <a:xfrm flipV="1">
              <a:off x="8203" y="9127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7" name="Line 89"/>
            <p:cNvSpPr>
              <a:spLocks noChangeShapeType="1"/>
            </p:cNvSpPr>
            <p:nvPr/>
          </p:nvSpPr>
          <p:spPr bwMode="auto">
            <a:xfrm>
              <a:off x="8203" y="912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8" name="Line 90"/>
            <p:cNvSpPr>
              <a:spLocks noChangeShapeType="1"/>
            </p:cNvSpPr>
            <p:nvPr/>
          </p:nvSpPr>
          <p:spPr bwMode="auto">
            <a:xfrm flipV="1">
              <a:off x="849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49" name="Line 91"/>
            <p:cNvSpPr>
              <a:spLocks noChangeShapeType="1"/>
            </p:cNvSpPr>
            <p:nvPr/>
          </p:nvSpPr>
          <p:spPr bwMode="auto">
            <a:xfrm flipH="1">
              <a:off x="8635" y="8839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0" name="Line 92"/>
            <p:cNvSpPr>
              <a:spLocks noChangeShapeType="1"/>
            </p:cNvSpPr>
            <p:nvPr/>
          </p:nvSpPr>
          <p:spPr bwMode="auto">
            <a:xfrm flipV="1">
              <a:off x="8203" y="898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1" name="Line 93"/>
            <p:cNvSpPr>
              <a:spLocks noChangeShapeType="1"/>
            </p:cNvSpPr>
            <p:nvPr/>
          </p:nvSpPr>
          <p:spPr bwMode="auto">
            <a:xfrm flipV="1">
              <a:off x="8347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2" name="Line 94"/>
            <p:cNvSpPr>
              <a:spLocks noChangeShapeType="1"/>
            </p:cNvSpPr>
            <p:nvPr/>
          </p:nvSpPr>
          <p:spPr bwMode="auto">
            <a:xfrm>
              <a:off x="8923" y="8839"/>
              <a:ext cx="9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3" name="Line 95"/>
            <p:cNvSpPr>
              <a:spLocks noChangeShapeType="1"/>
            </p:cNvSpPr>
            <p:nvPr/>
          </p:nvSpPr>
          <p:spPr bwMode="auto">
            <a:xfrm>
              <a:off x="9019" y="8839"/>
              <a:ext cx="21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4" name="Line 96"/>
            <p:cNvSpPr>
              <a:spLocks noChangeShapeType="1"/>
            </p:cNvSpPr>
            <p:nvPr/>
          </p:nvSpPr>
          <p:spPr bwMode="auto">
            <a:xfrm>
              <a:off x="9229" y="8839"/>
              <a:ext cx="12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5" name="Line 97"/>
            <p:cNvSpPr>
              <a:spLocks noChangeShapeType="1"/>
            </p:cNvSpPr>
            <p:nvPr/>
          </p:nvSpPr>
          <p:spPr bwMode="auto">
            <a:xfrm flipV="1">
              <a:off x="9355" y="8839"/>
              <a:ext cx="288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6" name="Line 98"/>
            <p:cNvSpPr>
              <a:spLocks noChangeShapeType="1"/>
            </p:cNvSpPr>
            <p:nvPr/>
          </p:nvSpPr>
          <p:spPr bwMode="auto">
            <a:xfrm flipV="1">
              <a:off x="9499" y="8839"/>
              <a:ext cx="432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7" name="Line 99"/>
            <p:cNvSpPr>
              <a:spLocks noChangeShapeType="1"/>
            </p:cNvSpPr>
            <p:nvPr/>
          </p:nvSpPr>
          <p:spPr bwMode="auto">
            <a:xfrm>
              <a:off x="993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8" name="Line 100"/>
            <p:cNvSpPr>
              <a:spLocks noChangeShapeType="1"/>
            </p:cNvSpPr>
            <p:nvPr/>
          </p:nvSpPr>
          <p:spPr bwMode="auto">
            <a:xfrm>
              <a:off x="10075" y="8839"/>
              <a:ext cx="144" cy="1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9" name="Line 101"/>
            <p:cNvSpPr>
              <a:spLocks noChangeShapeType="1"/>
            </p:cNvSpPr>
            <p:nvPr/>
          </p:nvSpPr>
          <p:spPr bwMode="auto">
            <a:xfrm>
              <a:off x="10363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60" name="Line 102"/>
            <p:cNvSpPr>
              <a:spLocks noChangeShapeType="1"/>
            </p:cNvSpPr>
            <p:nvPr/>
          </p:nvSpPr>
          <p:spPr bwMode="auto">
            <a:xfrm>
              <a:off x="7051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61" name="Line 103"/>
            <p:cNvSpPr>
              <a:spLocks noChangeShapeType="1"/>
            </p:cNvSpPr>
            <p:nvPr/>
          </p:nvSpPr>
          <p:spPr bwMode="auto">
            <a:xfrm>
              <a:off x="9499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62" name="Text Box 104"/>
            <p:cNvSpPr txBox="1">
              <a:spLocks noChangeArrowheads="1"/>
            </p:cNvSpPr>
            <p:nvPr/>
          </p:nvSpPr>
          <p:spPr bwMode="auto">
            <a:xfrm>
              <a:off x="7915" y="12276"/>
              <a:ext cx="1008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L</a:t>
              </a:r>
              <a:r>
                <a:rPr lang="en-US" sz="16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6263" name="Line 105"/>
            <p:cNvSpPr>
              <a:spLocks noChangeShapeType="1"/>
            </p:cNvSpPr>
            <p:nvPr/>
          </p:nvSpPr>
          <p:spPr bwMode="auto">
            <a:xfrm>
              <a:off x="7051" y="12852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64" name="Line 106"/>
            <p:cNvSpPr>
              <a:spLocks noChangeShapeType="1"/>
            </p:cNvSpPr>
            <p:nvPr/>
          </p:nvSpPr>
          <p:spPr bwMode="auto">
            <a:xfrm flipH="1">
              <a:off x="6907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65" name="Line 107"/>
            <p:cNvSpPr>
              <a:spLocks noChangeShapeType="1"/>
            </p:cNvSpPr>
            <p:nvPr/>
          </p:nvSpPr>
          <p:spPr bwMode="auto">
            <a:xfrm flipH="1">
              <a:off x="9355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59" name="Rectangle 1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616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6146" name="Object 1"/>
          <p:cNvGraphicFramePr>
            <a:graphicFrameLocks noChangeAspect="1"/>
          </p:cNvGraphicFramePr>
          <p:nvPr/>
        </p:nvGraphicFramePr>
        <p:xfrm>
          <a:off x="625475" y="4389438"/>
          <a:ext cx="3997325" cy="825500"/>
        </p:xfrm>
        <a:graphic>
          <a:graphicData uri="http://schemas.openxmlformats.org/presentationml/2006/ole">
            <p:oleObj spid="_x0000_s773122" name="Формула" r:id="rId5" imgW="2044440" imgH="4190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2" cstate="print"/>
          <a:srcRect l="28358" t="46510" r="10448" b="4652"/>
          <a:stretch>
            <a:fillRect/>
          </a:stretch>
        </p:blipFill>
        <p:spPr bwMode="auto">
          <a:xfrm>
            <a:off x="4643438" y="2686050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3303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0825" y="4143375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Выноска 1 45"/>
          <p:cNvSpPr/>
          <p:nvPr/>
        </p:nvSpPr>
        <p:spPr>
          <a:xfrm rot="10800000">
            <a:off x="3857625" y="5286375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113024"/>
              <a:gd name="adj4" fmla="val -4067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3305" name="TextBox 44"/>
          <p:cNvSpPr txBox="1">
            <a:spLocks noChangeArrowheads="1"/>
          </p:cNvSpPr>
          <p:nvPr/>
        </p:nvSpPr>
        <p:spPr bwMode="auto">
          <a:xfrm>
            <a:off x="3929063" y="5286375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Пример № 2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3308" name="TextBox 64"/>
          <p:cNvSpPr txBox="1">
            <a:spLocks noChangeArrowheads="1"/>
          </p:cNvSpPr>
          <p:nvPr/>
        </p:nvSpPr>
        <p:spPr bwMode="auto">
          <a:xfrm>
            <a:off x="500063" y="2928938"/>
            <a:ext cx="5214937" cy="20621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определение дальности проникновения на берег гравитационной волны по направлению, нормальному к урезу воды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  S</a:t>
            </a:r>
          </a:p>
          <a:p>
            <a:pPr algn="ctr"/>
            <a:r>
              <a:rPr lang="en-US" b="1">
                <a:solidFill>
                  <a:srgbClr val="FFFF00"/>
                </a:solidFill>
                <a:latin typeface="Calibri" pitchFamily="34" charset="0"/>
              </a:rPr>
              <a:t>S = 0,2 </a:t>
            </a: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∙</a:t>
            </a:r>
            <a:r>
              <a:rPr lang="en-US" b="1">
                <a:solidFill>
                  <a:srgbClr val="FFFF00"/>
                </a:solidFill>
                <a:latin typeface="Calibri" pitchFamily="34" charset="0"/>
              </a:rPr>
              <a:t> N</a:t>
            </a: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∙</a:t>
            </a:r>
            <a:r>
              <a:rPr lang="en-US" b="1">
                <a:solidFill>
                  <a:srgbClr val="FFFF00"/>
                </a:solidFill>
                <a:latin typeface="Calibri" pitchFamily="34" charset="0"/>
              </a:rPr>
              <a:t> h</a:t>
            </a:r>
            <a:r>
              <a:rPr lang="ru-RU" b="1" baseline="-25000">
                <a:solidFill>
                  <a:srgbClr val="FFFF00"/>
                </a:solidFill>
                <a:latin typeface="Calibri" pitchFamily="34" charset="0"/>
              </a:rPr>
              <a:t>ур</a:t>
            </a: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, м.</a:t>
            </a:r>
            <a:endParaRPr lang="en-US" b="1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en-US" b="1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en-US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 = 0,2 </a:t>
            </a:r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en-US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73</a:t>
            </a:r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∙</a:t>
            </a:r>
            <a:r>
              <a:rPr lang="en-US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15 = 219 </a:t>
            </a:r>
            <a:r>
              <a:rPr lang="ru-RU" sz="2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м.</a:t>
            </a: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286125" y="500063"/>
            <a:ext cx="5610225" cy="2659062"/>
            <a:chOff x="1867" y="8695"/>
            <a:chExt cx="9216" cy="4301"/>
          </a:xfrm>
        </p:grpSpPr>
        <p:sp>
          <p:nvSpPr>
            <p:cNvPr id="183312" name="Line 3"/>
            <p:cNvSpPr>
              <a:spLocks noChangeShapeType="1"/>
            </p:cNvSpPr>
            <p:nvPr/>
          </p:nvSpPr>
          <p:spPr bwMode="auto">
            <a:xfrm flipH="1">
              <a:off x="1867" y="8839"/>
              <a:ext cx="90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13" name="Line 4"/>
            <p:cNvSpPr>
              <a:spLocks noChangeShapeType="1"/>
            </p:cNvSpPr>
            <p:nvPr/>
          </p:nvSpPr>
          <p:spPr bwMode="auto">
            <a:xfrm>
              <a:off x="8491" y="8839"/>
              <a:ext cx="0" cy="3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14" name="Line 5"/>
            <p:cNvSpPr>
              <a:spLocks noChangeShapeType="1"/>
            </p:cNvSpPr>
            <p:nvPr/>
          </p:nvSpPr>
          <p:spPr bwMode="auto">
            <a:xfrm>
              <a:off x="8491" y="12151"/>
              <a:ext cx="25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15" name="Line 6"/>
            <p:cNvSpPr>
              <a:spLocks noChangeShapeType="1"/>
            </p:cNvSpPr>
            <p:nvPr/>
          </p:nvSpPr>
          <p:spPr bwMode="auto">
            <a:xfrm flipH="1">
              <a:off x="6763" y="12151"/>
              <a:ext cx="17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16" name="Line 7"/>
            <p:cNvSpPr>
              <a:spLocks noChangeShapeType="1"/>
            </p:cNvSpPr>
            <p:nvPr/>
          </p:nvSpPr>
          <p:spPr bwMode="auto">
            <a:xfrm flipH="1">
              <a:off x="2011" y="11431"/>
              <a:ext cx="50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17" name="Line 8"/>
            <p:cNvSpPr>
              <a:spLocks noChangeShapeType="1"/>
            </p:cNvSpPr>
            <p:nvPr/>
          </p:nvSpPr>
          <p:spPr bwMode="auto">
            <a:xfrm>
              <a:off x="2011" y="1171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18" name="Line 9"/>
            <p:cNvSpPr>
              <a:spLocks noChangeShapeType="1"/>
            </p:cNvSpPr>
            <p:nvPr/>
          </p:nvSpPr>
          <p:spPr bwMode="auto">
            <a:xfrm>
              <a:off x="2731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19" name="Line 10"/>
            <p:cNvSpPr>
              <a:spLocks noChangeShapeType="1"/>
            </p:cNvSpPr>
            <p:nvPr/>
          </p:nvSpPr>
          <p:spPr bwMode="auto">
            <a:xfrm>
              <a:off x="2731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0" name="Line 11"/>
            <p:cNvSpPr>
              <a:spLocks noChangeShapeType="1"/>
            </p:cNvSpPr>
            <p:nvPr/>
          </p:nvSpPr>
          <p:spPr bwMode="auto">
            <a:xfrm>
              <a:off x="2731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1" name="Line 12"/>
            <p:cNvSpPr>
              <a:spLocks noChangeShapeType="1"/>
            </p:cNvSpPr>
            <p:nvPr/>
          </p:nvSpPr>
          <p:spPr bwMode="auto">
            <a:xfrm>
              <a:off x="3451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2" name="Line 13"/>
            <p:cNvSpPr>
              <a:spLocks noChangeShapeType="1"/>
            </p:cNvSpPr>
            <p:nvPr/>
          </p:nvSpPr>
          <p:spPr bwMode="auto">
            <a:xfrm>
              <a:off x="3739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3" name="Line 14"/>
            <p:cNvSpPr>
              <a:spLocks noChangeShapeType="1"/>
            </p:cNvSpPr>
            <p:nvPr/>
          </p:nvSpPr>
          <p:spPr bwMode="auto">
            <a:xfrm>
              <a:off x="4171" y="11575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4" name="Line 15"/>
            <p:cNvSpPr>
              <a:spLocks noChangeShapeType="1"/>
            </p:cNvSpPr>
            <p:nvPr/>
          </p:nvSpPr>
          <p:spPr bwMode="auto">
            <a:xfrm>
              <a:off x="4459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5" name="Line 16"/>
            <p:cNvSpPr>
              <a:spLocks noChangeShapeType="1"/>
            </p:cNvSpPr>
            <p:nvPr/>
          </p:nvSpPr>
          <p:spPr bwMode="auto">
            <a:xfrm>
              <a:off x="4891" y="11575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6" name="Line 17"/>
            <p:cNvSpPr>
              <a:spLocks noChangeShapeType="1"/>
            </p:cNvSpPr>
            <p:nvPr/>
          </p:nvSpPr>
          <p:spPr bwMode="auto">
            <a:xfrm>
              <a:off x="5467" y="11719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7" name="Line 18"/>
            <p:cNvSpPr>
              <a:spLocks noChangeShapeType="1"/>
            </p:cNvSpPr>
            <p:nvPr/>
          </p:nvSpPr>
          <p:spPr bwMode="auto">
            <a:xfrm>
              <a:off x="5899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8" name="Line 19"/>
            <p:cNvSpPr>
              <a:spLocks noChangeShapeType="1"/>
            </p:cNvSpPr>
            <p:nvPr/>
          </p:nvSpPr>
          <p:spPr bwMode="auto">
            <a:xfrm>
              <a:off x="1867" y="8695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29" name="Line 20"/>
            <p:cNvSpPr>
              <a:spLocks noChangeShapeType="1"/>
            </p:cNvSpPr>
            <p:nvPr/>
          </p:nvSpPr>
          <p:spPr bwMode="auto">
            <a:xfrm flipV="1">
              <a:off x="2011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0" name="Line 21"/>
            <p:cNvSpPr>
              <a:spLocks noChangeShapeType="1"/>
            </p:cNvSpPr>
            <p:nvPr/>
          </p:nvSpPr>
          <p:spPr bwMode="auto">
            <a:xfrm flipH="1">
              <a:off x="1867" y="9847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1" name="Freeform 22"/>
            <p:cNvSpPr>
              <a:spLocks/>
            </p:cNvSpPr>
            <p:nvPr/>
          </p:nvSpPr>
          <p:spPr bwMode="auto">
            <a:xfrm>
              <a:off x="2011" y="8695"/>
              <a:ext cx="7008" cy="3408"/>
            </a:xfrm>
            <a:custGeom>
              <a:avLst/>
              <a:gdLst>
                <a:gd name="T0" fmla="*/ 0 w 7008"/>
                <a:gd name="T1" fmla="*/ 3312 h 3408"/>
                <a:gd name="T2" fmla="*/ 3168 w 7008"/>
                <a:gd name="T3" fmla="*/ 3312 h 3408"/>
                <a:gd name="T4" fmla="*/ 5040 w 7008"/>
                <a:gd name="T5" fmla="*/ 2736 h 3408"/>
                <a:gd name="T6" fmla="*/ 6048 w 7008"/>
                <a:gd name="T7" fmla="*/ 432 h 3408"/>
                <a:gd name="T8" fmla="*/ 6912 w 7008"/>
                <a:gd name="T9" fmla="*/ 144 h 3408"/>
                <a:gd name="T10" fmla="*/ 6624 w 7008"/>
                <a:gd name="T11" fmla="*/ 144 h 34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08"/>
                <a:gd name="T19" fmla="*/ 0 h 3408"/>
                <a:gd name="T20" fmla="*/ 7008 w 7008"/>
                <a:gd name="T21" fmla="*/ 3408 h 34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08" h="3408">
                  <a:moveTo>
                    <a:pt x="0" y="3312"/>
                  </a:moveTo>
                  <a:cubicBezTo>
                    <a:pt x="1164" y="3360"/>
                    <a:pt x="2328" y="3408"/>
                    <a:pt x="3168" y="3312"/>
                  </a:cubicBezTo>
                  <a:cubicBezTo>
                    <a:pt x="4008" y="3216"/>
                    <a:pt x="4560" y="3216"/>
                    <a:pt x="5040" y="2736"/>
                  </a:cubicBezTo>
                  <a:cubicBezTo>
                    <a:pt x="5520" y="2256"/>
                    <a:pt x="5736" y="864"/>
                    <a:pt x="6048" y="432"/>
                  </a:cubicBezTo>
                  <a:cubicBezTo>
                    <a:pt x="6360" y="0"/>
                    <a:pt x="6816" y="192"/>
                    <a:pt x="6912" y="144"/>
                  </a:cubicBezTo>
                  <a:cubicBezTo>
                    <a:pt x="7008" y="96"/>
                    <a:pt x="6816" y="120"/>
                    <a:pt x="6624" y="144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2" name="AutoShape 23"/>
            <p:cNvSpPr>
              <a:spLocks noChangeArrowheads="1"/>
            </p:cNvSpPr>
            <p:nvPr/>
          </p:nvSpPr>
          <p:spPr bwMode="auto">
            <a:xfrm>
              <a:off x="9499" y="9415"/>
              <a:ext cx="432" cy="432"/>
            </a:xfrm>
            <a:prstGeom prst="bevel">
              <a:avLst>
                <a:gd name="adj" fmla="val 125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3333" name="Line 24"/>
            <p:cNvSpPr>
              <a:spLocks noChangeShapeType="1"/>
            </p:cNvSpPr>
            <p:nvPr/>
          </p:nvSpPr>
          <p:spPr bwMode="auto">
            <a:xfrm flipV="1">
              <a:off x="9931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4" name="Line 25"/>
            <p:cNvSpPr>
              <a:spLocks noChangeShapeType="1"/>
            </p:cNvSpPr>
            <p:nvPr/>
          </p:nvSpPr>
          <p:spPr bwMode="auto">
            <a:xfrm>
              <a:off x="10219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5" name="Line 26"/>
            <p:cNvSpPr>
              <a:spLocks noChangeShapeType="1"/>
            </p:cNvSpPr>
            <p:nvPr/>
          </p:nvSpPr>
          <p:spPr bwMode="auto">
            <a:xfrm flipH="1" flipV="1">
              <a:off x="9355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6" name="Line 27"/>
            <p:cNvSpPr>
              <a:spLocks noChangeShapeType="1"/>
            </p:cNvSpPr>
            <p:nvPr/>
          </p:nvSpPr>
          <p:spPr bwMode="auto">
            <a:xfrm flipH="1">
              <a:off x="8923" y="955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7" name="Line 28"/>
            <p:cNvSpPr>
              <a:spLocks noChangeShapeType="1"/>
            </p:cNvSpPr>
            <p:nvPr/>
          </p:nvSpPr>
          <p:spPr bwMode="auto">
            <a:xfrm flipH="1">
              <a:off x="10075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8" name="Line 29"/>
            <p:cNvSpPr>
              <a:spLocks noChangeShapeType="1"/>
            </p:cNvSpPr>
            <p:nvPr/>
          </p:nvSpPr>
          <p:spPr bwMode="auto">
            <a:xfrm>
              <a:off x="9499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39" name="Line 30"/>
            <p:cNvSpPr>
              <a:spLocks noChangeShapeType="1"/>
            </p:cNvSpPr>
            <p:nvPr/>
          </p:nvSpPr>
          <p:spPr bwMode="auto">
            <a:xfrm flipV="1">
              <a:off x="9355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40" name="Line 31"/>
            <p:cNvSpPr>
              <a:spLocks noChangeShapeType="1"/>
            </p:cNvSpPr>
            <p:nvPr/>
          </p:nvSpPr>
          <p:spPr bwMode="auto">
            <a:xfrm>
              <a:off x="7051" y="11431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41" name="Line 32"/>
            <p:cNvSpPr>
              <a:spLocks noChangeShapeType="1"/>
            </p:cNvSpPr>
            <p:nvPr/>
          </p:nvSpPr>
          <p:spPr bwMode="auto">
            <a:xfrm flipV="1">
              <a:off x="69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42" name="Rectangle 33"/>
            <p:cNvSpPr>
              <a:spLocks noChangeArrowheads="1"/>
            </p:cNvSpPr>
            <p:nvPr/>
          </p:nvSpPr>
          <p:spPr bwMode="auto">
            <a:xfrm>
              <a:off x="7627" y="9703"/>
              <a:ext cx="144" cy="57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3343" name="Line 34"/>
            <p:cNvSpPr>
              <a:spLocks noChangeShapeType="1"/>
            </p:cNvSpPr>
            <p:nvPr/>
          </p:nvSpPr>
          <p:spPr bwMode="auto">
            <a:xfrm>
              <a:off x="6907" y="9991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44" name="Line 35"/>
            <p:cNvSpPr>
              <a:spLocks noChangeShapeType="1"/>
            </p:cNvSpPr>
            <p:nvPr/>
          </p:nvSpPr>
          <p:spPr bwMode="auto">
            <a:xfrm flipV="1">
              <a:off x="6907" y="8839"/>
              <a:ext cx="0" cy="11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45" name="Line 36"/>
            <p:cNvSpPr>
              <a:spLocks noChangeShapeType="1"/>
            </p:cNvSpPr>
            <p:nvPr/>
          </p:nvSpPr>
          <p:spPr bwMode="auto">
            <a:xfrm flipV="1">
              <a:off x="6763" y="869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46" name="Line 37"/>
            <p:cNvSpPr>
              <a:spLocks noChangeShapeType="1"/>
            </p:cNvSpPr>
            <p:nvPr/>
          </p:nvSpPr>
          <p:spPr bwMode="auto">
            <a:xfrm flipV="1">
              <a:off x="6763" y="984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47" name="Text Box 38"/>
            <p:cNvSpPr txBox="1">
              <a:spLocks noChangeArrowheads="1"/>
            </p:cNvSpPr>
            <p:nvPr/>
          </p:nvSpPr>
          <p:spPr bwMode="auto">
            <a:xfrm>
              <a:off x="5899" y="9703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P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3348" name="Text Box 39"/>
            <p:cNvSpPr txBox="1">
              <a:spLocks noChangeArrowheads="1"/>
            </p:cNvSpPr>
            <p:nvPr/>
          </p:nvSpPr>
          <p:spPr bwMode="auto">
            <a:xfrm>
              <a:off x="7051" y="9127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F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3349" name="Text Box 40"/>
            <p:cNvSpPr txBox="1">
              <a:spLocks noChangeArrowheads="1"/>
            </p:cNvSpPr>
            <p:nvPr/>
          </p:nvSpPr>
          <p:spPr bwMode="auto">
            <a:xfrm>
              <a:off x="6187" y="8980"/>
              <a:ext cx="576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h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3350" name="Line 41"/>
            <p:cNvSpPr>
              <a:spLocks noChangeShapeType="1"/>
            </p:cNvSpPr>
            <p:nvPr/>
          </p:nvSpPr>
          <p:spPr bwMode="auto">
            <a:xfrm flipV="1">
              <a:off x="6907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51" name="Text Box 42"/>
            <p:cNvSpPr txBox="1">
              <a:spLocks noChangeArrowheads="1"/>
            </p:cNvSpPr>
            <p:nvPr/>
          </p:nvSpPr>
          <p:spPr bwMode="auto">
            <a:xfrm>
              <a:off x="7915" y="11575"/>
              <a:ext cx="432" cy="57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600">
                  <a:solidFill>
                    <a:srgbClr val="FFFF00"/>
                  </a:solidFill>
                  <a:cs typeface="Times New Roman" pitchFamily="18" charset="0"/>
                </a:rPr>
                <a:t>S</a:t>
              </a:r>
            </a:p>
          </p:txBody>
        </p:sp>
        <p:sp>
          <p:nvSpPr>
            <p:cNvPr id="183352" name="Line 43"/>
            <p:cNvSpPr>
              <a:spLocks noChangeShapeType="1"/>
            </p:cNvSpPr>
            <p:nvPr/>
          </p:nvSpPr>
          <p:spPr bwMode="auto">
            <a:xfrm>
              <a:off x="7051" y="1171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53" name="Line 44"/>
            <p:cNvSpPr>
              <a:spLocks noChangeShapeType="1"/>
            </p:cNvSpPr>
            <p:nvPr/>
          </p:nvSpPr>
          <p:spPr bwMode="auto">
            <a:xfrm>
              <a:off x="7483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54" name="Text Box 45"/>
            <p:cNvSpPr txBox="1">
              <a:spLocks noChangeArrowheads="1"/>
            </p:cNvSpPr>
            <p:nvPr/>
          </p:nvSpPr>
          <p:spPr bwMode="auto">
            <a:xfrm>
              <a:off x="7195" y="11287"/>
              <a:ext cx="576" cy="4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S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3355" name="Line 46"/>
            <p:cNvSpPr>
              <a:spLocks noChangeShapeType="1"/>
            </p:cNvSpPr>
            <p:nvPr/>
          </p:nvSpPr>
          <p:spPr bwMode="auto">
            <a:xfrm>
              <a:off x="7627" y="10279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56" name="Line 47"/>
            <p:cNvSpPr>
              <a:spLocks noChangeShapeType="1"/>
            </p:cNvSpPr>
            <p:nvPr/>
          </p:nvSpPr>
          <p:spPr bwMode="auto">
            <a:xfrm flipV="1">
              <a:off x="7483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57" name="Line 48"/>
            <p:cNvSpPr>
              <a:spLocks noChangeShapeType="1"/>
            </p:cNvSpPr>
            <p:nvPr/>
          </p:nvSpPr>
          <p:spPr bwMode="auto">
            <a:xfrm flipV="1">
              <a:off x="834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58" name="Text Box 49"/>
            <p:cNvSpPr txBox="1">
              <a:spLocks noChangeArrowheads="1"/>
            </p:cNvSpPr>
            <p:nvPr/>
          </p:nvSpPr>
          <p:spPr bwMode="auto">
            <a:xfrm>
              <a:off x="8635" y="11431"/>
              <a:ext cx="864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R</a:t>
              </a:r>
              <a:r>
                <a:rPr lang="en-US" sz="10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3359" name="Text Box 50"/>
            <p:cNvSpPr txBox="1">
              <a:spLocks noChangeArrowheads="1"/>
            </p:cNvSpPr>
            <p:nvPr/>
          </p:nvSpPr>
          <p:spPr bwMode="auto">
            <a:xfrm>
              <a:off x="6763" y="10567"/>
              <a:ext cx="432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i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3360" name="Line 51"/>
            <p:cNvSpPr>
              <a:spLocks noChangeShapeType="1"/>
            </p:cNvSpPr>
            <p:nvPr/>
          </p:nvSpPr>
          <p:spPr bwMode="auto">
            <a:xfrm flipH="1">
              <a:off x="7051" y="10711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1" name="Line 52"/>
            <p:cNvSpPr>
              <a:spLocks noChangeShapeType="1"/>
            </p:cNvSpPr>
            <p:nvPr/>
          </p:nvSpPr>
          <p:spPr bwMode="auto">
            <a:xfrm flipV="1">
              <a:off x="2011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2" name="Line 53"/>
            <p:cNvSpPr>
              <a:spLocks noChangeShapeType="1"/>
            </p:cNvSpPr>
            <p:nvPr/>
          </p:nvSpPr>
          <p:spPr bwMode="auto">
            <a:xfrm flipV="1">
              <a:off x="2299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3" name="Line 54"/>
            <p:cNvSpPr>
              <a:spLocks noChangeShapeType="1"/>
            </p:cNvSpPr>
            <p:nvPr/>
          </p:nvSpPr>
          <p:spPr bwMode="auto">
            <a:xfrm flipV="1">
              <a:off x="2443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4" name="Line 55"/>
            <p:cNvSpPr>
              <a:spLocks noChangeShapeType="1"/>
            </p:cNvSpPr>
            <p:nvPr/>
          </p:nvSpPr>
          <p:spPr bwMode="auto">
            <a:xfrm>
              <a:off x="2731" y="12151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5" name="Line 56"/>
            <p:cNvSpPr>
              <a:spLocks noChangeShapeType="1"/>
            </p:cNvSpPr>
            <p:nvPr/>
          </p:nvSpPr>
          <p:spPr bwMode="auto">
            <a:xfrm>
              <a:off x="2875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6" name="Line 57"/>
            <p:cNvSpPr>
              <a:spLocks noChangeShapeType="1"/>
            </p:cNvSpPr>
            <p:nvPr/>
          </p:nvSpPr>
          <p:spPr bwMode="auto">
            <a:xfrm>
              <a:off x="3163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7" name="Line 58"/>
            <p:cNvSpPr>
              <a:spLocks noChangeShapeType="1"/>
            </p:cNvSpPr>
            <p:nvPr/>
          </p:nvSpPr>
          <p:spPr bwMode="auto">
            <a:xfrm flipV="1">
              <a:off x="33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8" name="Line 59"/>
            <p:cNvSpPr>
              <a:spLocks noChangeShapeType="1"/>
            </p:cNvSpPr>
            <p:nvPr/>
          </p:nvSpPr>
          <p:spPr bwMode="auto">
            <a:xfrm flipV="1">
              <a:off x="345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69" name="Line 60"/>
            <p:cNvSpPr>
              <a:spLocks noChangeShapeType="1"/>
            </p:cNvSpPr>
            <p:nvPr/>
          </p:nvSpPr>
          <p:spPr bwMode="auto">
            <a:xfrm flipH="1">
              <a:off x="3595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0" name="Line 61"/>
            <p:cNvSpPr>
              <a:spLocks noChangeShapeType="1"/>
            </p:cNvSpPr>
            <p:nvPr/>
          </p:nvSpPr>
          <p:spPr bwMode="auto">
            <a:xfrm>
              <a:off x="3739" y="1229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1" name="Line 62"/>
            <p:cNvSpPr>
              <a:spLocks noChangeShapeType="1"/>
            </p:cNvSpPr>
            <p:nvPr/>
          </p:nvSpPr>
          <p:spPr bwMode="auto">
            <a:xfrm>
              <a:off x="3883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2" name="Line 63"/>
            <p:cNvSpPr>
              <a:spLocks noChangeShapeType="1"/>
            </p:cNvSpPr>
            <p:nvPr/>
          </p:nvSpPr>
          <p:spPr bwMode="auto">
            <a:xfrm>
              <a:off x="417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3" name="Line 64"/>
            <p:cNvSpPr>
              <a:spLocks noChangeShapeType="1"/>
            </p:cNvSpPr>
            <p:nvPr/>
          </p:nvSpPr>
          <p:spPr bwMode="auto">
            <a:xfrm>
              <a:off x="402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4" name="Line 65"/>
            <p:cNvSpPr>
              <a:spLocks noChangeShapeType="1"/>
            </p:cNvSpPr>
            <p:nvPr/>
          </p:nvSpPr>
          <p:spPr bwMode="auto">
            <a:xfrm flipV="1">
              <a:off x="4459" y="1200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5" name="Line 66"/>
            <p:cNvSpPr>
              <a:spLocks noChangeShapeType="1"/>
            </p:cNvSpPr>
            <p:nvPr/>
          </p:nvSpPr>
          <p:spPr bwMode="auto">
            <a:xfrm flipV="1">
              <a:off x="445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6" name="Line 67"/>
            <p:cNvSpPr>
              <a:spLocks noChangeShapeType="1"/>
            </p:cNvSpPr>
            <p:nvPr/>
          </p:nvSpPr>
          <p:spPr bwMode="auto">
            <a:xfrm flipV="1">
              <a:off x="474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7" name="Line 68"/>
            <p:cNvSpPr>
              <a:spLocks noChangeShapeType="1"/>
            </p:cNvSpPr>
            <p:nvPr/>
          </p:nvSpPr>
          <p:spPr bwMode="auto">
            <a:xfrm>
              <a:off x="5035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8" name="Line 69"/>
            <p:cNvSpPr>
              <a:spLocks noChangeShapeType="1"/>
            </p:cNvSpPr>
            <p:nvPr/>
          </p:nvSpPr>
          <p:spPr bwMode="auto">
            <a:xfrm>
              <a:off x="517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79" name="Line 70"/>
            <p:cNvSpPr>
              <a:spLocks noChangeShapeType="1"/>
            </p:cNvSpPr>
            <p:nvPr/>
          </p:nvSpPr>
          <p:spPr bwMode="auto">
            <a:xfrm>
              <a:off x="561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0" name="Line 71"/>
            <p:cNvSpPr>
              <a:spLocks noChangeShapeType="1"/>
            </p:cNvSpPr>
            <p:nvPr/>
          </p:nvSpPr>
          <p:spPr bwMode="auto">
            <a:xfrm flipV="1">
              <a:off x="5899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1" name="Line 72"/>
            <p:cNvSpPr>
              <a:spLocks noChangeShapeType="1"/>
            </p:cNvSpPr>
            <p:nvPr/>
          </p:nvSpPr>
          <p:spPr bwMode="auto">
            <a:xfrm flipV="1">
              <a:off x="6187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2" name="Line 73"/>
            <p:cNvSpPr>
              <a:spLocks noChangeShapeType="1"/>
            </p:cNvSpPr>
            <p:nvPr/>
          </p:nvSpPr>
          <p:spPr bwMode="auto">
            <a:xfrm flipV="1">
              <a:off x="6619" y="11575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3" name="Line 74"/>
            <p:cNvSpPr>
              <a:spLocks noChangeShapeType="1"/>
            </p:cNvSpPr>
            <p:nvPr/>
          </p:nvSpPr>
          <p:spPr bwMode="auto">
            <a:xfrm>
              <a:off x="7195" y="11287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4" name="Line 75"/>
            <p:cNvSpPr>
              <a:spLocks noChangeShapeType="1"/>
            </p:cNvSpPr>
            <p:nvPr/>
          </p:nvSpPr>
          <p:spPr bwMode="auto">
            <a:xfrm flipV="1">
              <a:off x="7339" y="10999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5" name="Line 76"/>
            <p:cNvSpPr>
              <a:spLocks noChangeShapeType="1"/>
            </p:cNvSpPr>
            <p:nvPr/>
          </p:nvSpPr>
          <p:spPr bwMode="auto">
            <a:xfrm flipV="1">
              <a:off x="7483" y="10855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6" name="Line 77"/>
            <p:cNvSpPr>
              <a:spLocks noChangeShapeType="1"/>
            </p:cNvSpPr>
            <p:nvPr/>
          </p:nvSpPr>
          <p:spPr bwMode="auto">
            <a:xfrm>
              <a:off x="7483" y="10711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7" name="Line 78"/>
            <p:cNvSpPr>
              <a:spLocks noChangeShapeType="1"/>
            </p:cNvSpPr>
            <p:nvPr/>
          </p:nvSpPr>
          <p:spPr bwMode="auto">
            <a:xfrm>
              <a:off x="7483" y="1056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8" name="Line 79"/>
            <p:cNvSpPr>
              <a:spLocks noChangeShapeType="1"/>
            </p:cNvSpPr>
            <p:nvPr/>
          </p:nvSpPr>
          <p:spPr bwMode="auto">
            <a:xfrm>
              <a:off x="7627" y="10423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89" name="Line 80"/>
            <p:cNvSpPr>
              <a:spLocks noChangeShapeType="1"/>
            </p:cNvSpPr>
            <p:nvPr/>
          </p:nvSpPr>
          <p:spPr bwMode="auto">
            <a:xfrm flipV="1">
              <a:off x="7771" y="1013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0" name="Line 81"/>
            <p:cNvSpPr>
              <a:spLocks noChangeShapeType="1"/>
            </p:cNvSpPr>
            <p:nvPr/>
          </p:nvSpPr>
          <p:spPr bwMode="auto">
            <a:xfrm flipV="1">
              <a:off x="7771" y="9991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1" name="Line 82"/>
            <p:cNvSpPr>
              <a:spLocks noChangeShapeType="1"/>
            </p:cNvSpPr>
            <p:nvPr/>
          </p:nvSpPr>
          <p:spPr bwMode="auto">
            <a:xfrm flipV="1">
              <a:off x="7771" y="984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2" name="Line 83"/>
            <p:cNvSpPr>
              <a:spLocks noChangeShapeType="1"/>
            </p:cNvSpPr>
            <p:nvPr/>
          </p:nvSpPr>
          <p:spPr bwMode="auto">
            <a:xfrm flipV="1">
              <a:off x="7915" y="970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3" name="Line 84"/>
            <p:cNvSpPr>
              <a:spLocks noChangeShapeType="1"/>
            </p:cNvSpPr>
            <p:nvPr/>
          </p:nvSpPr>
          <p:spPr bwMode="auto">
            <a:xfrm>
              <a:off x="7771" y="9703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4" name="Line 85"/>
            <p:cNvSpPr>
              <a:spLocks noChangeShapeType="1"/>
            </p:cNvSpPr>
            <p:nvPr/>
          </p:nvSpPr>
          <p:spPr bwMode="auto">
            <a:xfrm>
              <a:off x="7915" y="9559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5" name="Line 86"/>
            <p:cNvSpPr>
              <a:spLocks noChangeShapeType="1"/>
            </p:cNvSpPr>
            <p:nvPr/>
          </p:nvSpPr>
          <p:spPr bwMode="auto">
            <a:xfrm>
              <a:off x="7915" y="941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6" name="Line 87"/>
            <p:cNvSpPr>
              <a:spLocks noChangeShapeType="1"/>
            </p:cNvSpPr>
            <p:nvPr/>
          </p:nvSpPr>
          <p:spPr bwMode="auto">
            <a:xfrm flipV="1">
              <a:off x="8059" y="9127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7" name="Line 88"/>
            <p:cNvSpPr>
              <a:spLocks noChangeShapeType="1"/>
            </p:cNvSpPr>
            <p:nvPr/>
          </p:nvSpPr>
          <p:spPr bwMode="auto">
            <a:xfrm flipV="1">
              <a:off x="8203" y="9127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8" name="Line 89"/>
            <p:cNvSpPr>
              <a:spLocks noChangeShapeType="1"/>
            </p:cNvSpPr>
            <p:nvPr/>
          </p:nvSpPr>
          <p:spPr bwMode="auto">
            <a:xfrm>
              <a:off x="8203" y="912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399" name="Line 90"/>
            <p:cNvSpPr>
              <a:spLocks noChangeShapeType="1"/>
            </p:cNvSpPr>
            <p:nvPr/>
          </p:nvSpPr>
          <p:spPr bwMode="auto">
            <a:xfrm flipV="1">
              <a:off x="849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0" name="Line 91"/>
            <p:cNvSpPr>
              <a:spLocks noChangeShapeType="1"/>
            </p:cNvSpPr>
            <p:nvPr/>
          </p:nvSpPr>
          <p:spPr bwMode="auto">
            <a:xfrm flipH="1">
              <a:off x="8635" y="8839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1" name="Line 92"/>
            <p:cNvSpPr>
              <a:spLocks noChangeShapeType="1"/>
            </p:cNvSpPr>
            <p:nvPr/>
          </p:nvSpPr>
          <p:spPr bwMode="auto">
            <a:xfrm flipV="1">
              <a:off x="8203" y="898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2" name="Line 93"/>
            <p:cNvSpPr>
              <a:spLocks noChangeShapeType="1"/>
            </p:cNvSpPr>
            <p:nvPr/>
          </p:nvSpPr>
          <p:spPr bwMode="auto">
            <a:xfrm flipV="1">
              <a:off x="8347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3" name="Line 94"/>
            <p:cNvSpPr>
              <a:spLocks noChangeShapeType="1"/>
            </p:cNvSpPr>
            <p:nvPr/>
          </p:nvSpPr>
          <p:spPr bwMode="auto">
            <a:xfrm>
              <a:off x="8923" y="8839"/>
              <a:ext cx="9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4" name="Line 95"/>
            <p:cNvSpPr>
              <a:spLocks noChangeShapeType="1"/>
            </p:cNvSpPr>
            <p:nvPr/>
          </p:nvSpPr>
          <p:spPr bwMode="auto">
            <a:xfrm>
              <a:off x="9019" y="8839"/>
              <a:ext cx="21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5" name="Line 96"/>
            <p:cNvSpPr>
              <a:spLocks noChangeShapeType="1"/>
            </p:cNvSpPr>
            <p:nvPr/>
          </p:nvSpPr>
          <p:spPr bwMode="auto">
            <a:xfrm>
              <a:off x="9229" y="8839"/>
              <a:ext cx="12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6" name="Line 97"/>
            <p:cNvSpPr>
              <a:spLocks noChangeShapeType="1"/>
            </p:cNvSpPr>
            <p:nvPr/>
          </p:nvSpPr>
          <p:spPr bwMode="auto">
            <a:xfrm flipV="1">
              <a:off x="9355" y="8839"/>
              <a:ext cx="288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7" name="Line 98"/>
            <p:cNvSpPr>
              <a:spLocks noChangeShapeType="1"/>
            </p:cNvSpPr>
            <p:nvPr/>
          </p:nvSpPr>
          <p:spPr bwMode="auto">
            <a:xfrm flipV="1">
              <a:off x="9499" y="8839"/>
              <a:ext cx="432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8" name="Line 99"/>
            <p:cNvSpPr>
              <a:spLocks noChangeShapeType="1"/>
            </p:cNvSpPr>
            <p:nvPr/>
          </p:nvSpPr>
          <p:spPr bwMode="auto">
            <a:xfrm>
              <a:off x="993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09" name="Line 100"/>
            <p:cNvSpPr>
              <a:spLocks noChangeShapeType="1"/>
            </p:cNvSpPr>
            <p:nvPr/>
          </p:nvSpPr>
          <p:spPr bwMode="auto">
            <a:xfrm>
              <a:off x="10075" y="8839"/>
              <a:ext cx="144" cy="1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10" name="Line 101"/>
            <p:cNvSpPr>
              <a:spLocks noChangeShapeType="1"/>
            </p:cNvSpPr>
            <p:nvPr/>
          </p:nvSpPr>
          <p:spPr bwMode="auto">
            <a:xfrm>
              <a:off x="10363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11" name="Line 102"/>
            <p:cNvSpPr>
              <a:spLocks noChangeShapeType="1"/>
            </p:cNvSpPr>
            <p:nvPr/>
          </p:nvSpPr>
          <p:spPr bwMode="auto">
            <a:xfrm>
              <a:off x="7051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12" name="Line 103"/>
            <p:cNvSpPr>
              <a:spLocks noChangeShapeType="1"/>
            </p:cNvSpPr>
            <p:nvPr/>
          </p:nvSpPr>
          <p:spPr bwMode="auto">
            <a:xfrm>
              <a:off x="9499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13" name="Text Box 104"/>
            <p:cNvSpPr txBox="1">
              <a:spLocks noChangeArrowheads="1"/>
            </p:cNvSpPr>
            <p:nvPr/>
          </p:nvSpPr>
          <p:spPr bwMode="auto">
            <a:xfrm>
              <a:off x="7915" y="12276"/>
              <a:ext cx="1008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L</a:t>
              </a:r>
              <a:r>
                <a:rPr lang="en-US" sz="16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183414" name="Line 105"/>
            <p:cNvSpPr>
              <a:spLocks noChangeShapeType="1"/>
            </p:cNvSpPr>
            <p:nvPr/>
          </p:nvSpPr>
          <p:spPr bwMode="auto">
            <a:xfrm>
              <a:off x="7051" y="12852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15" name="Line 106"/>
            <p:cNvSpPr>
              <a:spLocks noChangeShapeType="1"/>
            </p:cNvSpPr>
            <p:nvPr/>
          </p:nvSpPr>
          <p:spPr bwMode="auto">
            <a:xfrm flipH="1">
              <a:off x="6907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416" name="Line 107"/>
            <p:cNvSpPr>
              <a:spLocks noChangeShapeType="1"/>
            </p:cNvSpPr>
            <p:nvPr/>
          </p:nvSpPr>
          <p:spPr bwMode="auto">
            <a:xfrm flipH="1">
              <a:off x="9355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3310" name="Rectangle 1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833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3" cstate="print"/>
          <a:srcRect l="28358" t="46510" r="10448" b="4652"/>
          <a:stretch>
            <a:fillRect/>
          </a:stretch>
        </p:blipFill>
        <p:spPr bwMode="auto">
          <a:xfrm>
            <a:off x="4643438" y="2686050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7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825" y="4143375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Выноска 1 45"/>
          <p:cNvSpPr/>
          <p:nvPr/>
        </p:nvSpPr>
        <p:spPr>
          <a:xfrm rot="10800000">
            <a:off x="3857625" y="5286375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113024"/>
              <a:gd name="adj4" fmla="val -4067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9" name="TextBox 44"/>
          <p:cNvSpPr txBox="1">
            <a:spLocks noChangeArrowheads="1"/>
          </p:cNvSpPr>
          <p:nvPr/>
        </p:nvSpPr>
        <p:spPr bwMode="auto">
          <a:xfrm>
            <a:off x="3929063" y="5286375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Пример № 2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82" name="TextBox 64"/>
          <p:cNvSpPr txBox="1">
            <a:spLocks noChangeArrowheads="1"/>
          </p:cNvSpPr>
          <p:nvPr/>
        </p:nvSpPr>
        <p:spPr bwMode="auto">
          <a:xfrm>
            <a:off x="428625" y="2928938"/>
            <a:ext cx="5214938" cy="2432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определение высоты гидравлического потока в районе строительства убежища:</a:t>
            </a:r>
          </a:p>
          <a:p>
            <a:pPr algn="ctr"/>
            <a:endParaRPr lang="en-US" b="1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en-US" sz="2000">
                <a:solidFill>
                  <a:srgbClr val="FFFF00"/>
                </a:solidFill>
                <a:latin typeface="Calibri" pitchFamily="34" charset="0"/>
              </a:rPr>
              <a:t>h</a:t>
            </a:r>
            <a:r>
              <a:rPr lang="en-US" sz="2000" baseline="-25000">
                <a:solidFill>
                  <a:srgbClr val="FFFF00"/>
                </a:solidFill>
                <a:latin typeface="Calibri" pitchFamily="34" charset="0"/>
              </a:rPr>
              <a:t>n</a:t>
            </a:r>
            <a:r>
              <a:rPr lang="en-US" sz="2000">
                <a:solidFill>
                  <a:srgbClr val="FFFF00"/>
                </a:solidFill>
                <a:latin typeface="Calibri" pitchFamily="34" charset="0"/>
              </a:rPr>
              <a:t> = h</a:t>
            </a:r>
            <a:r>
              <a:rPr lang="ru-RU" sz="2000" baseline="-25000">
                <a:solidFill>
                  <a:srgbClr val="FFFF00"/>
                </a:solidFill>
                <a:latin typeface="Calibri" pitchFamily="34" charset="0"/>
              </a:rPr>
              <a:t>ур</a:t>
            </a:r>
            <a:r>
              <a:rPr lang="ru-RU" sz="200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n-US" sz="2000">
                <a:solidFill>
                  <a:srgbClr val="FFFF00"/>
                </a:solidFill>
                <a:latin typeface="Calibri" pitchFamily="34" charset="0"/>
              </a:rPr>
              <a:t>              </a:t>
            </a:r>
            <a:r>
              <a:rPr lang="ru-RU" sz="2000">
                <a:solidFill>
                  <a:srgbClr val="FFFF00"/>
                </a:solidFill>
                <a:latin typeface="Calibri" pitchFamily="34" charset="0"/>
              </a:rPr>
              <a:t>, м</a:t>
            </a:r>
            <a:endParaRPr lang="en-US" sz="2000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en-US" sz="2000">
              <a:latin typeface="Calibri" pitchFamily="34" charset="0"/>
            </a:endParaRPr>
          </a:p>
          <a:p>
            <a:pPr algn="ctr"/>
            <a:endParaRPr lang="en-US" sz="2000">
              <a:latin typeface="Calibri" pitchFamily="34" charset="0"/>
            </a:endParaRPr>
          </a:p>
          <a:p>
            <a:pPr algn="ctr"/>
            <a:r>
              <a:rPr lang="en-US" sz="2000">
                <a:solidFill>
                  <a:srgbClr val="FFFF00"/>
                </a:solidFill>
                <a:latin typeface="Calibri" pitchFamily="34" charset="0"/>
              </a:rPr>
              <a:t>h</a:t>
            </a:r>
            <a:r>
              <a:rPr lang="en-US" sz="2000" baseline="-25000">
                <a:solidFill>
                  <a:srgbClr val="FFFF00"/>
                </a:solidFill>
                <a:latin typeface="Calibri" pitchFamily="34" charset="0"/>
              </a:rPr>
              <a:t>n </a:t>
            </a:r>
            <a:r>
              <a:rPr lang="en-US" sz="2000">
                <a:solidFill>
                  <a:srgbClr val="FFFF00"/>
                </a:solidFill>
                <a:latin typeface="Calibri" pitchFamily="34" charset="0"/>
              </a:rPr>
              <a:t>= 15               = 1,3  м.</a:t>
            </a: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286125" y="500063"/>
            <a:ext cx="5610225" cy="2659062"/>
            <a:chOff x="1867" y="8695"/>
            <a:chExt cx="9216" cy="4301"/>
          </a:xfrm>
        </p:grpSpPr>
        <p:sp>
          <p:nvSpPr>
            <p:cNvPr id="7188" name="Line 3"/>
            <p:cNvSpPr>
              <a:spLocks noChangeShapeType="1"/>
            </p:cNvSpPr>
            <p:nvPr/>
          </p:nvSpPr>
          <p:spPr bwMode="auto">
            <a:xfrm flipH="1">
              <a:off x="1867" y="8839"/>
              <a:ext cx="90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Line 4"/>
            <p:cNvSpPr>
              <a:spLocks noChangeShapeType="1"/>
            </p:cNvSpPr>
            <p:nvPr/>
          </p:nvSpPr>
          <p:spPr bwMode="auto">
            <a:xfrm>
              <a:off x="8491" y="8839"/>
              <a:ext cx="0" cy="3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Line 5"/>
            <p:cNvSpPr>
              <a:spLocks noChangeShapeType="1"/>
            </p:cNvSpPr>
            <p:nvPr/>
          </p:nvSpPr>
          <p:spPr bwMode="auto">
            <a:xfrm>
              <a:off x="8491" y="12151"/>
              <a:ext cx="25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Line 6"/>
            <p:cNvSpPr>
              <a:spLocks noChangeShapeType="1"/>
            </p:cNvSpPr>
            <p:nvPr/>
          </p:nvSpPr>
          <p:spPr bwMode="auto">
            <a:xfrm flipH="1">
              <a:off x="6763" y="12151"/>
              <a:ext cx="17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Line 7"/>
            <p:cNvSpPr>
              <a:spLocks noChangeShapeType="1"/>
            </p:cNvSpPr>
            <p:nvPr/>
          </p:nvSpPr>
          <p:spPr bwMode="auto">
            <a:xfrm flipH="1">
              <a:off x="2011" y="11431"/>
              <a:ext cx="50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Line 8"/>
            <p:cNvSpPr>
              <a:spLocks noChangeShapeType="1"/>
            </p:cNvSpPr>
            <p:nvPr/>
          </p:nvSpPr>
          <p:spPr bwMode="auto">
            <a:xfrm>
              <a:off x="2011" y="1171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Line 9"/>
            <p:cNvSpPr>
              <a:spLocks noChangeShapeType="1"/>
            </p:cNvSpPr>
            <p:nvPr/>
          </p:nvSpPr>
          <p:spPr bwMode="auto">
            <a:xfrm>
              <a:off x="2731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Line 10"/>
            <p:cNvSpPr>
              <a:spLocks noChangeShapeType="1"/>
            </p:cNvSpPr>
            <p:nvPr/>
          </p:nvSpPr>
          <p:spPr bwMode="auto">
            <a:xfrm>
              <a:off x="2731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Line 11"/>
            <p:cNvSpPr>
              <a:spLocks noChangeShapeType="1"/>
            </p:cNvSpPr>
            <p:nvPr/>
          </p:nvSpPr>
          <p:spPr bwMode="auto">
            <a:xfrm>
              <a:off x="2731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Line 12"/>
            <p:cNvSpPr>
              <a:spLocks noChangeShapeType="1"/>
            </p:cNvSpPr>
            <p:nvPr/>
          </p:nvSpPr>
          <p:spPr bwMode="auto">
            <a:xfrm>
              <a:off x="3451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8" name="Line 13"/>
            <p:cNvSpPr>
              <a:spLocks noChangeShapeType="1"/>
            </p:cNvSpPr>
            <p:nvPr/>
          </p:nvSpPr>
          <p:spPr bwMode="auto">
            <a:xfrm>
              <a:off x="3739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9" name="Line 14"/>
            <p:cNvSpPr>
              <a:spLocks noChangeShapeType="1"/>
            </p:cNvSpPr>
            <p:nvPr/>
          </p:nvSpPr>
          <p:spPr bwMode="auto">
            <a:xfrm>
              <a:off x="4171" y="11575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0" name="Line 15"/>
            <p:cNvSpPr>
              <a:spLocks noChangeShapeType="1"/>
            </p:cNvSpPr>
            <p:nvPr/>
          </p:nvSpPr>
          <p:spPr bwMode="auto">
            <a:xfrm>
              <a:off x="4459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1" name="Line 16"/>
            <p:cNvSpPr>
              <a:spLocks noChangeShapeType="1"/>
            </p:cNvSpPr>
            <p:nvPr/>
          </p:nvSpPr>
          <p:spPr bwMode="auto">
            <a:xfrm>
              <a:off x="4891" y="11575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2" name="Line 17"/>
            <p:cNvSpPr>
              <a:spLocks noChangeShapeType="1"/>
            </p:cNvSpPr>
            <p:nvPr/>
          </p:nvSpPr>
          <p:spPr bwMode="auto">
            <a:xfrm>
              <a:off x="5467" y="11719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3" name="Line 18"/>
            <p:cNvSpPr>
              <a:spLocks noChangeShapeType="1"/>
            </p:cNvSpPr>
            <p:nvPr/>
          </p:nvSpPr>
          <p:spPr bwMode="auto">
            <a:xfrm>
              <a:off x="5899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4" name="Line 19"/>
            <p:cNvSpPr>
              <a:spLocks noChangeShapeType="1"/>
            </p:cNvSpPr>
            <p:nvPr/>
          </p:nvSpPr>
          <p:spPr bwMode="auto">
            <a:xfrm>
              <a:off x="1867" y="8695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5" name="Line 20"/>
            <p:cNvSpPr>
              <a:spLocks noChangeShapeType="1"/>
            </p:cNvSpPr>
            <p:nvPr/>
          </p:nvSpPr>
          <p:spPr bwMode="auto">
            <a:xfrm flipV="1">
              <a:off x="2011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6" name="Line 21"/>
            <p:cNvSpPr>
              <a:spLocks noChangeShapeType="1"/>
            </p:cNvSpPr>
            <p:nvPr/>
          </p:nvSpPr>
          <p:spPr bwMode="auto">
            <a:xfrm flipH="1">
              <a:off x="1867" y="9847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7" name="Freeform 22"/>
            <p:cNvSpPr>
              <a:spLocks/>
            </p:cNvSpPr>
            <p:nvPr/>
          </p:nvSpPr>
          <p:spPr bwMode="auto">
            <a:xfrm>
              <a:off x="2011" y="8695"/>
              <a:ext cx="7008" cy="3408"/>
            </a:xfrm>
            <a:custGeom>
              <a:avLst/>
              <a:gdLst>
                <a:gd name="T0" fmla="*/ 0 w 7008"/>
                <a:gd name="T1" fmla="*/ 3312 h 3408"/>
                <a:gd name="T2" fmla="*/ 3168 w 7008"/>
                <a:gd name="T3" fmla="*/ 3312 h 3408"/>
                <a:gd name="T4" fmla="*/ 5040 w 7008"/>
                <a:gd name="T5" fmla="*/ 2736 h 3408"/>
                <a:gd name="T6" fmla="*/ 6048 w 7008"/>
                <a:gd name="T7" fmla="*/ 432 h 3408"/>
                <a:gd name="T8" fmla="*/ 6912 w 7008"/>
                <a:gd name="T9" fmla="*/ 144 h 3408"/>
                <a:gd name="T10" fmla="*/ 6624 w 7008"/>
                <a:gd name="T11" fmla="*/ 144 h 34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08"/>
                <a:gd name="T19" fmla="*/ 0 h 3408"/>
                <a:gd name="T20" fmla="*/ 7008 w 7008"/>
                <a:gd name="T21" fmla="*/ 3408 h 34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08" h="3408">
                  <a:moveTo>
                    <a:pt x="0" y="3312"/>
                  </a:moveTo>
                  <a:cubicBezTo>
                    <a:pt x="1164" y="3360"/>
                    <a:pt x="2328" y="3408"/>
                    <a:pt x="3168" y="3312"/>
                  </a:cubicBezTo>
                  <a:cubicBezTo>
                    <a:pt x="4008" y="3216"/>
                    <a:pt x="4560" y="3216"/>
                    <a:pt x="5040" y="2736"/>
                  </a:cubicBezTo>
                  <a:cubicBezTo>
                    <a:pt x="5520" y="2256"/>
                    <a:pt x="5736" y="864"/>
                    <a:pt x="6048" y="432"/>
                  </a:cubicBezTo>
                  <a:cubicBezTo>
                    <a:pt x="6360" y="0"/>
                    <a:pt x="6816" y="192"/>
                    <a:pt x="6912" y="144"/>
                  </a:cubicBezTo>
                  <a:cubicBezTo>
                    <a:pt x="7008" y="96"/>
                    <a:pt x="6816" y="120"/>
                    <a:pt x="6624" y="144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8" name="AutoShape 23"/>
            <p:cNvSpPr>
              <a:spLocks noChangeArrowheads="1"/>
            </p:cNvSpPr>
            <p:nvPr/>
          </p:nvSpPr>
          <p:spPr bwMode="auto">
            <a:xfrm>
              <a:off x="9499" y="9415"/>
              <a:ext cx="432" cy="432"/>
            </a:xfrm>
            <a:prstGeom prst="bevel">
              <a:avLst>
                <a:gd name="adj" fmla="val 125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7209" name="Line 24"/>
            <p:cNvSpPr>
              <a:spLocks noChangeShapeType="1"/>
            </p:cNvSpPr>
            <p:nvPr/>
          </p:nvSpPr>
          <p:spPr bwMode="auto">
            <a:xfrm flipV="1">
              <a:off x="9931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0" name="Line 25"/>
            <p:cNvSpPr>
              <a:spLocks noChangeShapeType="1"/>
            </p:cNvSpPr>
            <p:nvPr/>
          </p:nvSpPr>
          <p:spPr bwMode="auto">
            <a:xfrm>
              <a:off x="10219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1" name="Line 26"/>
            <p:cNvSpPr>
              <a:spLocks noChangeShapeType="1"/>
            </p:cNvSpPr>
            <p:nvPr/>
          </p:nvSpPr>
          <p:spPr bwMode="auto">
            <a:xfrm flipH="1" flipV="1">
              <a:off x="9355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2" name="Line 27"/>
            <p:cNvSpPr>
              <a:spLocks noChangeShapeType="1"/>
            </p:cNvSpPr>
            <p:nvPr/>
          </p:nvSpPr>
          <p:spPr bwMode="auto">
            <a:xfrm flipH="1">
              <a:off x="8923" y="955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3" name="Line 28"/>
            <p:cNvSpPr>
              <a:spLocks noChangeShapeType="1"/>
            </p:cNvSpPr>
            <p:nvPr/>
          </p:nvSpPr>
          <p:spPr bwMode="auto">
            <a:xfrm flipH="1">
              <a:off x="10075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4" name="Line 29"/>
            <p:cNvSpPr>
              <a:spLocks noChangeShapeType="1"/>
            </p:cNvSpPr>
            <p:nvPr/>
          </p:nvSpPr>
          <p:spPr bwMode="auto">
            <a:xfrm>
              <a:off x="9499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5" name="Line 30"/>
            <p:cNvSpPr>
              <a:spLocks noChangeShapeType="1"/>
            </p:cNvSpPr>
            <p:nvPr/>
          </p:nvSpPr>
          <p:spPr bwMode="auto">
            <a:xfrm flipV="1">
              <a:off x="9355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6" name="Line 31"/>
            <p:cNvSpPr>
              <a:spLocks noChangeShapeType="1"/>
            </p:cNvSpPr>
            <p:nvPr/>
          </p:nvSpPr>
          <p:spPr bwMode="auto">
            <a:xfrm>
              <a:off x="7051" y="11431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7" name="Line 32"/>
            <p:cNvSpPr>
              <a:spLocks noChangeShapeType="1"/>
            </p:cNvSpPr>
            <p:nvPr/>
          </p:nvSpPr>
          <p:spPr bwMode="auto">
            <a:xfrm flipV="1">
              <a:off x="69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8" name="Rectangle 33"/>
            <p:cNvSpPr>
              <a:spLocks noChangeArrowheads="1"/>
            </p:cNvSpPr>
            <p:nvPr/>
          </p:nvSpPr>
          <p:spPr bwMode="auto">
            <a:xfrm>
              <a:off x="7627" y="9703"/>
              <a:ext cx="144" cy="57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7219" name="Line 34"/>
            <p:cNvSpPr>
              <a:spLocks noChangeShapeType="1"/>
            </p:cNvSpPr>
            <p:nvPr/>
          </p:nvSpPr>
          <p:spPr bwMode="auto">
            <a:xfrm>
              <a:off x="6907" y="9991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0" name="Line 35"/>
            <p:cNvSpPr>
              <a:spLocks noChangeShapeType="1"/>
            </p:cNvSpPr>
            <p:nvPr/>
          </p:nvSpPr>
          <p:spPr bwMode="auto">
            <a:xfrm flipV="1">
              <a:off x="6907" y="8839"/>
              <a:ext cx="0" cy="11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1" name="Line 36"/>
            <p:cNvSpPr>
              <a:spLocks noChangeShapeType="1"/>
            </p:cNvSpPr>
            <p:nvPr/>
          </p:nvSpPr>
          <p:spPr bwMode="auto">
            <a:xfrm flipV="1">
              <a:off x="6763" y="869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2" name="Line 37"/>
            <p:cNvSpPr>
              <a:spLocks noChangeShapeType="1"/>
            </p:cNvSpPr>
            <p:nvPr/>
          </p:nvSpPr>
          <p:spPr bwMode="auto">
            <a:xfrm flipV="1">
              <a:off x="6763" y="984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3" name="Text Box 38"/>
            <p:cNvSpPr txBox="1">
              <a:spLocks noChangeArrowheads="1"/>
            </p:cNvSpPr>
            <p:nvPr/>
          </p:nvSpPr>
          <p:spPr bwMode="auto">
            <a:xfrm>
              <a:off x="5899" y="9703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P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7224" name="Text Box 39"/>
            <p:cNvSpPr txBox="1">
              <a:spLocks noChangeArrowheads="1"/>
            </p:cNvSpPr>
            <p:nvPr/>
          </p:nvSpPr>
          <p:spPr bwMode="auto">
            <a:xfrm>
              <a:off x="7051" y="9127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F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7225" name="Text Box 40"/>
            <p:cNvSpPr txBox="1">
              <a:spLocks noChangeArrowheads="1"/>
            </p:cNvSpPr>
            <p:nvPr/>
          </p:nvSpPr>
          <p:spPr bwMode="auto">
            <a:xfrm>
              <a:off x="6187" y="8980"/>
              <a:ext cx="576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h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7226" name="Line 41"/>
            <p:cNvSpPr>
              <a:spLocks noChangeShapeType="1"/>
            </p:cNvSpPr>
            <p:nvPr/>
          </p:nvSpPr>
          <p:spPr bwMode="auto">
            <a:xfrm flipV="1">
              <a:off x="6907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7" name="Text Box 42"/>
            <p:cNvSpPr txBox="1">
              <a:spLocks noChangeArrowheads="1"/>
            </p:cNvSpPr>
            <p:nvPr/>
          </p:nvSpPr>
          <p:spPr bwMode="auto">
            <a:xfrm>
              <a:off x="7915" y="11575"/>
              <a:ext cx="432" cy="57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600">
                  <a:solidFill>
                    <a:srgbClr val="FFFF00"/>
                  </a:solidFill>
                  <a:cs typeface="Times New Roman" pitchFamily="18" charset="0"/>
                </a:rPr>
                <a:t>S</a:t>
              </a:r>
            </a:p>
          </p:txBody>
        </p:sp>
        <p:sp>
          <p:nvSpPr>
            <p:cNvPr id="7228" name="Line 43"/>
            <p:cNvSpPr>
              <a:spLocks noChangeShapeType="1"/>
            </p:cNvSpPr>
            <p:nvPr/>
          </p:nvSpPr>
          <p:spPr bwMode="auto">
            <a:xfrm>
              <a:off x="7051" y="1171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9" name="Line 44"/>
            <p:cNvSpPr>
              <a:spLocks noChangeShapeType="1"/>
            </p:cNvSpPr>
            <p:nvPr/>
          </p:nvSpPr>
          <p:spPr bwMode="auto">
            <a:xfrm>
              <a:off x="7483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0" name="Text Box 45"/>
            <p:cNvSpPr txBox="1">
              <a:spLocks noChangeArrowheads="1"/>
            </p:cNvSpPr>
            <p:nvPr/>
          </p:nvSpPr>
          <p:spPr bwMode="auto">
            <a:xfrm>
              <a:off x="7148" y="11287"/>
              <a:ext cx="704" cy="64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>
                  <a:solidFill>
                    <a:srgbClr val="FFFF00"/>
                  </a:solidFill>
                  <a:cs typeface="Times New Roman" pitchFamily="18" charset="0"/>
                </a:rPr>
                <a:t>S</a:t>
              </a:r>
              <a:r>
                <a:rPr lang="en-US" baseline="-3000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  <a:endParaRPr lang="en-US">
                <a:solidFill>
                  <a:srgbClr val="FFFF00"/>
                </a:solidFill>
                <a:cs typeface="Times New Roman" pitchFamily="18" charset="0"/>
              </a:endParaRPr>
            </a:p>
          </p:txBody>
        </p:sp>
        <p:sp>
          <p:nvSpPr>
            <p:cNvPr id="7231" name="Line 46"/>
            <p:cNvSpPr>
              <a:spLocks noChangeShapeType="1"/>
            </p:cNvSpPr>
            <p:nvPr/>
          </p:nvSpPr>
          <p:spPr bwMode="auto">
            <a:xfrm>
              <a:off x="7627" y="10279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2" name="Line 47"/>
            <p:cNvSpPr>
              <a:spLocks noChangeShapeType="1"/>
            </p:cNvSpPr>
            <p:nvPr/>
          </p:nvSpPr>
          <p:spPr bwMode="auto">
            <a:xfrm flipV="1">
              <a:off x="7483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3" name="Line 48"/>
            <p:cNvSpPr>
              <a:spLocks noChangeShapeType="1"/>
            </p:cNvSpPr>
            <p:nvPr/>
          </p:nvSpPr>
          <p:spPr bwMode="auto">
            <a:xfrm flipV="1">
              <a:off x="834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4" name="Text Box 49"/>
            <p:cNvSpPr txBox="1">
              <a:spLocks noChangeArrowheads="1"/>
            </p:cNvSpPr>
            <p:nvPr/>
          </p:nvSpPr>
          <p:spPr bwMode="auto">
            <a:xfrm>
              <a:off x="8635" y="11431"/>
              <a:ext cx="864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R</a:t>
              </a:r>
              <a:r>
                <a:rPr lang="en-US" sz="10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7235" name="Text Box 50"/>
            <p:cNvSpPr txBox="1">
              <a:spLocks noChangeArrowheads="1"/>
            </p:cNvSpPr>
            <p:nvPr/>
          </p:nvSpPr>
          <p:spPr bwMode="auto">
            <a:xfrm>
              <a:off x="6763" y="10567"/>
              <a:ext cx="432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i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7236" name="Line 51"/>
            <p:cNvSpPr>
              <a:spLocks noChangeShapeType="1"/>
            </p:cNvSpPr>
            <p:nvPr/>
          </p:nvSpPr>
          <p:spPr bwMode="auto">
            <a:xfrm flipH="1">
              <a:off x="7051" y="10711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7" name="Line 52"/>
            <p:cNvSpPr>
              <a:spLocks noChangeShapeType="1"/>
            </p:cNvSpPr>
            <p:nvPr/>
          </p:nvSpPr>
          <p:spPr bwMode="auto">
            <a:xfrm flipV="1">
              <a:off x="2011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8" name="Line 53"/>
            <p:cNvSpPr>
              <a:spLocks noChangeShapeType="1"/>
            </p:cNvSpPr>
            <p:nvPr/>
          </p:nvSpPr>
          <p:spPr bwMode="auto">
            <a:xfrm flipV="1">
              <a:off x="2299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9" name="Line 54"/>
            <p:cNvSpPr>
              <a:spLocks noChangeShapeType="1"/>
            </p:cNvSpPr>
            <p:nvPr/>
          </p:nvSpPr>
          <p:spPr bwMode="auto">
            <a:xfrm flipV="1">
              <a:off x="2443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0" name="Line 55"/>
            <p:cNvSpPr>
              <a:spLocks noChangeShapeType="1"/>
            </p:cNvSpPr>
            <p:nvPr/>
          </p:nvSpPr>
          <p:spPr bwMode="auto">
            <a:xfrm>
              <a:off x="2731" y="12151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1" name="Line 56"/>
            <p:cNvSpPr>
              <a:spLocks noChangeShapeType="1"/>
            </p:cNvSpPr>
            <p:nvPr/>
          </p:nvSpPr>
          <p:spPr bwMode="auto">
            <a:xfrm>
              <a:off x="2875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2" name="Line 57"/>
            <p:cNvSpPr>
              <a:spLocks noChangeShapeType="1"/>
            </p:cNvSpPr>
            <p:nvPr/>
          </p:nvSpPr>
          <p:spPr bwMode="auto">
            <a:xfrm>
              <a:off x="3163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3" name="Line 58"/>
            <p:cNvSpPr>
              <a:spLocks noChangeShapeType="1"/>
            </p:cNvSpPr>
            <p:nvPr/>
          </p:nvSpPr>
          <p:spPr bwMode="auto">
            <a:xfrm flipV="1">
              <a:off x="33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4" name="Line 59"/>
            <p:cNvSpPr>
              <a:spLocks noChangeShapeType="1"/>
            </p:cNvSpPr>
            <p:nvPr/>
          </p:nvSpPr>
          <p:spPr bwMode="auto">
            <a:xfrm flipV="1">
              <a:off x="345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5" name="Line 60"/>
            <p:cNvSpPr>
              <a:spLocks noChangeShapeType="1"/>
            </p:cNvSpPr>
            <p:nvPr/>
          </p:nvSpPr>
          <p:spPr bwMode="auto">
            <a:xfrm flipH="1">
              <a:off x="3595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6" name="Line 61"/>
            <p:cNvSpPr>
              <a:spLocks noChangeShapeType="1"/>
            </p:cNvSpPr>
            <p:nvPr/>
          </p:nvSpPr>
          <p:spPr bwMode="auto">
            <a:xfrm>
              <a:off x="3739" y="1229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7" name="Line 62"/>
            <p:cNvSpPr>
              <a:spLocks noChangeShapeType="1"/>
            </p:cNvSpPr>
            <p:nvPr/>
          </p:nvSpPr>
          <p:spPr bwMode="auto">
            <a:xfrm>
              <a:off x="3883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8" name="Line 63"/>
            <p:cNvSpPr>
              <a:spLocks noChangeShapeType="1"/>
            </p:cNvSpPr>
            <p:nvPr/>
          </p:nvSpPr>
          <p:spPr bwMode="auto">
            <a:xfrm>
              <a:off x="417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9" name="Line 64"/>
            <p:cNvSpPr>
              <a:spLocks noChangeShapeType="1"/>
            </p:cNvSpPr>
            <p:nvPr/>
          </p:nvSpPr>
          <p:spPr bwMode="auto">
            <a:xfrm>
              <a:off x="402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0" name="Line 65"/>
            <p:cNvSpPr>
              <a:spLocks noChangeShapeType="1"/>
            </p:cNvSpPr>
            <p:nvPr/>
          </p:nvSpPr>
          <p:spPr bwMode="auto">
            <a:xfrm flipV="1">
              <a:off x="4459" y="1200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1" name="Line 66"/>
            <p:cNvSpPr>
              <a:spLocks noChangeShapeType="1"/>
            </p:cNvSpPr>
            <p:nvPr/>
          </p:nvSpPr>
          <p:spPr bwMode="auto">
            <a:xfrm flipV="1">
              <a:off x="445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2" name="Line 67"/>
            <p:cNvSpPr>
              <a:spLocks noChangeShapeType="1"/>
            </p:cNvSpPr>
            <p:nvPr/>
          </p:nvSpPr>
          <p:spPr bwMode="auto">
            <a:xfrm flipV="1">
              <a:off x="474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3" name="Line 68"/>
            <p:cNvSpPr>
              <a:spLocks noChangeShapeType="1"/>
            </p:cNvSpPr>
            <p:nvPr/>
          </p:nvSpPr>
          <p:spPr bwMode="auto">
            <a:xfrm>
              <a:off x="5035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4" name="Line 69"/>
            <p:cNvSpPr>
              <a:spLocks noChangeShapeType="1"/>
            </p:cNvSpPr>
            <p:nvPr/>
          </p:nvSpPr>
          <p:spPr bwMode="auto">
            <a:xfrm>
              <a:off x="517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5" name="Line 70"/>
            <p:cNvSpPr>
              <a:spLocks noChangeShapeType="1"/>
            </p:cNvSpPr>
            <p:nvPr/>
          </p:nvSpPr>
          <p:spPr bwMode="auto">
            <a:xfrm>
              <a:off x="561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6" name="Line 71"/>
            <p:cNvSpPr>
              <a:spLocks noChangeShapeType="1"/>
            </p:cNvSpPr>
            <p:nvPr/>
          </p:nvSpPr>
          <p:spPr bwMode="auto">
            <a:xfrm flipV="1">
              <a:off x="5899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7" name="Line 72"/>
            <p:cNvSpPr>
              <a:spLocks noChangeShapeType="1"/>
            </p:cNvSpPr>
            <p:nvPr/>
          </p:nvSpPr>
          <p:spPr bwMode="auto">
            <a:xfrm flipV="1">
              <a:off x="6187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8" name="Line 73"/>
            <p:cNvSpPr>
              <a:spLocks noChangeShapeType="1"/>
            </p:cNvSpPr>
            <p:nvPr/>
          </p:nvSpPr>
          <p:spPr bwMode="auto">
            <a:xfrm flipV="1">
              <a:off x="6619" y="11575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9" name="Line 74"/>
            <p:cNvSpPr>
              <a:spLocks noChangeShapeType="1"/>
            </p:cNvSpPr>
            <p:nvPr/>
          </p:nvSpPr>
          <p:spPr bwMode="auto">
            <a:xfrm>
              <a:off x="7195" y="11287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0" name="Line 75"/>
            <p:cNvSpPr>
              <a:spLocks noChangeShapeType="1"/>
            </p:cNvSpPr>
            <p:nvPr/>
          </p:nvSpPr>
          <p:spPr bwMode="auto">
            <a:xfrm flipV="1">
              <a:off x="7339" y="10999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1" name="Line 76"/>
            <p:cNvSpPr>
              <a:spLocks noChangeShapeType="1"/>
            </p:cNvSpPr>
            <p:nvPr/>
          </p:nvSpPr>
          <p:spPr bwMode="auto">
            <a:xfrm flipV="1">
              <a:off x="7483" y="10855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2" name="Line 77"/>
            <p:cNvSpPr>
              <a:spLocks noChangeShapeType="1"/>
            </p:cNvSpPr>
            <p:nvPr/>
          </p:nvSpPr>
          <p:spPr bwMode="auto">
            <a:xfrm>
              <a:off x="7483" y="10711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3" name="Line 78"/>
            <p:cNvSpPr>
              <a:spLocks noChangeShapeType="1"/>
            </p:cNvSpPr>
            <p:nvPr/>
          </p:nvSpPr>
          <p:spPr bwMode="auto">
            <a:xfrm>
              <a:off x="7483" y="1056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4" name="Line 79"/>
            <p:cNvSpPr>
              <a:spLocks noChangeShapeType="1"/>
            </p:cNvSpPr>
            <p:nvPr/>
          </p:nvSpPr>
          <p:spPr bwMode="auto">
            <a:xfrm>
              <a:off x="7627" y="10423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5" name="Line 80"/>
            <p:cNvSpPr>
              <a:spLocks noChangeShapeType="1"/>
            </p:cNvSpPr>
            <p:nvPr/>
          </p:nvSpPr>
          <p:spPr bwMode="auto">
            <a:xfrm flipV="1">
              <a:off x="7771" y="1013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6" name="Line 81"/>
            <p:cNvSpPr>
              <a:spLocks noChangeShapeType="1"/>
            </p:cNvSpPr>
            <p:nvPr/>
          </p:nvSpPr>
          <p:spPr bwMode="auto">
            <a:xfrm flipV="1">
              <a:off x="7771" y="9991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7" name="Line 82"/>
            <p:cNvSpPr>
              <a:spLocks noChangeShapeType="1"/>
            </p:cNvSpPr>
            <p:nvPr/>
          </p:nvSpPr>
          <p:spPr bwMode="auto">
            <a:xfrm flipV="1">
              <a:off x="7771" y="984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8" name="Line 83"/>
            <p:cNvSpPr>
              <a:spLocks noChangeShapeType="1"/>
            </p:cNvSpPr>
            <p:nvPr/>
          </p:nvSpPr>
          <p:spPr bwMode="auto">
            <a:xfrm flipV="1">
              <a:off x="7915" y="970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9" name="Line 84"/>
            <p:cNvSpPr>
              <a:spLocks noChangeShapeType="1"/>
            </p:cNvSpPr>
            <p:nvPr/>
          </p:nvSpPr>
          <p:spPr bwMode="auto">
            <a:xfrm>
              <a:off x="7771" y="9703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0" name="Line 85"/>
            <p:cNvSpPr>
              <a:spLocks noChangeShapeType="1"/>
            </p:cNvSpPr>
            <p:nvPr/>
          </p:nvSpPr>
          <p:spPr bwMode="auto">
            <a:xfrm>
              <a:off x="7915" y="9559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1" name="Line 86"/>
            <p:cNvSpPr>
              <a:spLocks noChangeShapeType="1"/>
            </p:cNvSpPr>
            <p:nvPr/>
          </p:nvSpPr>
          <p:spPr bwMode="auto">
            <a:xfrm>
              <a:off x="7915" y="941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2" name="Line 87"/>
            <p:cNvSpPr>
              <a:spLocks noChangeShapeType="1"/>
            </p:cNvSpPr>
            <p:nvPr/>
          </p:nvSpPr>
          <p:spPr bwMode="auto">
            <a:xfrm flipV="1">
              <a:off x="8059" y="9127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" name="Line 88"/>
            <p:cNvSpPr>
              <a:spLocks noChangeShapeType="1"/>
            </p:cNvSpPr>
            <p:nvPr/>
          </p:nvSpPr>
          <p:spPr bwMode="auto">
            <a:xfrm flipV="1">
              <a:off x="8203" y="9127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" name="Line 89"/>
            <p:cNvSpPr>
              <a:spLocks noChangeShapeType="1"/>
            </p:cNvSpPr>
            <p:nvPr/>
          </p:nvSpPr>
          <p:spPr bwMode="auto">
            <a:xfrm>
              <a:off x="8203" y="912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" name="Line 90"/>
            <p:cNvSpPr>
              <a:spLocks noChangeShapeType="1"/>
            </p:cNvSpPr>
            <p:nvPr/>
          </p:nvSpPr>
          <p:spPr bwMode="auto">
            <a:xfrm flipV="1">
              <a:off x="849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" name="Line 91"/>
            <p:cNvSpPr>
              <a:spLocks noChangeShapeType="1"/>
            </p:cNvSpPr>
            <p:nvPr/>
          </p:nvSpPr>
          <p:spPr bwMode="auto">
            <a:xfrm flipH="1">
              <a:off x="8635" y="8839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" name="Line 92"/>
            <p:cNvSpPr>
              <a:spLocks noChangeShapeType="1"/>
            </p:cNvSpPr>
            <p:nvPr/>
          </p:nvSpPr>
          <p:spPr bwMode="auto">
            <a:xfrm flipV="1">
              <a:off x="8203" y="898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8" name="Line 93"/>
            <p:cNvSpPr>
              <a:spLocks noChangeShapeType="1"/>
            </p:cNvSpPr>
            <p:nvPr/>
          </p:nvSpPr>
          <p:spPr bwMode="auto">
            <a:xfrm flipV="1">
              <a:off x="8347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9" name="Line 94"/>
            <p:cNvSpPr>
              <a:spLocks noChangeShapeType="1"/>
            </p:cNvSpPr>
            <p:nvPr/>
          </p:nvSpPr>
          <p:spPr bwMode="auto">
            <a:xfrm>
              <a:off x="8923" y="8839"/>
              <a:ext cx="9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0" name="Line 95"/>
            <p:cNvSpPr>
              <a:spLocks noChangeShapeType="1"/>
            </p:cNvSpPr>
            <p:nvPr/>
          </p:nvSpPr>
          <p:spPr bwMode="auto">
            <a:xfrm>
              <a:off x="9019" y="8839"/>
              <a:ext cx="21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" name="Line 96"/>
            <p:cNvSpPr>
              <a:spLocks noChangeShapeType="1"/>
            </p:cNvSpPr>
            <p:nvPr/>
          </p:nvSpPr>
          <p:spPr bwMode="auto">
            <a:xfrm>
              <a:off x="9229" y="8839"/>
              <a:ext cx="12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" name="Line 97"/>
            <p:cNvSpPr>
              <a:spLocks noChangeShapeType="1"/>
            </p:cNvSpPr>
            <p:nvPr/>
          </p:nvSpPr>
          <p:spPr bwMode="auto">
            <a:xfrm flipV="1">
              <a:off x="9355" y="8839"/>
              <a:ext cx="288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3" name="Line 98"/>
            <p:cNvSpPr>
              <a:spLocks noChangeShapeType="1"/>
            </p:cNvSpPr>
            <p:nvPr/>
          </p:nvSpPr>
          <p:spPr bwMode="auto">
            <a:xfrm flipV="1">
              <a:off x="9499" y="8839"/>
              <a:ext cx="432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4" name="Line 99"/>
            <p:cNvSpPr>
              <a:spLocks noChangeShapeType="1"/>
            </p:cNvSpPr>
            <p:nvPr/>
          </p:nvSpPr>
          <p:spPr bwMode="auto">
            <a:xfrm>
              <a:off x="993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5" name="Line 100"/>
            <p:cNvSpPr>
              <a:spLocks noChangeShapeType="1"/>
            </p:cNvSpPr>
            <p:nvPr/>
          </p:nvSpPr>
          <p:spPr bwMode="auto">
            <a:xfrm>
              <a:off x="10075" y="8839"/>
              <a:ext cx="144" cy="1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6" name="Line 101"/>
            <p:cNvSpPr>
              <a:spLocks noChangeShapeType="1"/>
            </p:cNvSpPr>
            <p:nvPr/>
          </p:nvSpPr>
          <p:spPr bwMode="auto">
            <a:xfrm>
              <a:off x="10363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7" name="Line 102"/>
            <p:cNvSpPr>
              <a:spLocks noChangeShapeType="1"/>
            </p:cNvSpPr>
            <p:nvPr/>
          </p:nvSpPr>
          <p:spPr bwMode="auto">
            <a:xfrm>
              <a:off x="7051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8" name="Line 103"/>
            <p:cNvSpPr>
              <a:spLocks noChangeShapeType="1"/>
            </p:cNvSpPr>
            <p:nvPr/>
          </p:nvSpPr>
          <p:spPr bwMode="auto">
            <a:xfrm>
              <a:off x="9499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9" name="Text Box 104"/>
            <p:cNvSpPr txBox="1">
              <a:spLocks noChangeArrowheads="1"/>
            </p:cNvSpPr>
            <p:nvPr/>
          </p:nvSpPr>
          <p:spPr bwMode="auto">
            <a:xfrm>
              <a:off x="7915" y="12276"/>
              <a:ext cx="1008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L</a:t>
              </a:r>
              <a:r>
                <a:rPr lang="en-US" sz="16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7290" name="Line 105"/>
            <p:cNvSpPr>
              <a:spLocks noChangeShapeType="1"/>
            </p:cNvSpPr>
            <p:nvPr/>
          </p:nvSpPr>
          <p:spPr bwMode="auto">
            <a:xfrm>
              <a:off x="7051" y="12852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1" name="Line 106"/>
            <p:cNvSpPr>
              <a:spLocks noChangeShapeType="1"/>
            </p:cNvSpPr>
            <p:nvPr/>
          </p:nvSpPr>
          <p:spPr bwMode="auto">
            <a:xfrm flipH="1">
              <a:off x="6907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2" name="Line 107"/>
            <p:cNvSpPr>
              <a:spLocks noChangeShapeType="1"/>
            </p:cNvSpPr>
            <p:nvPr/>
          </p:nvSpPr>
          <p:spPr bwMode="auto">
            <a:xfrm flipH="1">
              <a:off x="9355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84" name="Rectangle 1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18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0" name="Object 1"/>
          <p:cNvGraphicFramePr>
            <a:graphicFrameLocks noChangeAspect="1"/>
          </p:cNvGraphicFramePr>
          <p:nvPr/>
        </p:nvGraphicFramePr>
        <p:xfrm>
          <a:off x="2928938" y="3714750"/>
          <a:ext cx="638175" cy="495300"/>
        </p:xfrm>
        <a:graphic>
          <a:graphicData uri="http://schemas.openxmlformats.org/presentationml/2006/ole">
            <p:oleObj spid="_x0000_s774146" name="Формула" r:id="rId5" imgW="634725" imgH="495085" progId="">
              <p:embed/>
            </p:oleObj>
          </a:graphicData>
        </a:graphic>
      </p:graphicFrame>
      <p:sp>
        <p:nvSpPr>
          <p:cNvPr id="71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2571750" y="4643438"/>
          <a:ext cx="733425" cy="495300"/>
        </p:xfrm>
        <a:graphic>
          <a:graphicData uri="http://schemas.openxmlformats.org/presentationml/2006/ole">
            <p:oleObj spid="_x0000_s774147" name="Формула" r:id="rId6" imgW="736600" imgH="4953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3" cstate="print"/>
          <a:srcRect l="28358" t="46510" r="10448" b="4652"/>
          <a:stretch>
            <a:fillRect/>
          </a:stretch>
        </p:blipFill>
        <p:spPr bwMode="auto">
          <a:xfrm>
            <a:off x="4643438" y="2686050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201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825" y="4143375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Выноска 1 45"/>
          <p:cNvSpPr/>
          <p:nvPr/>
        </p:nvSpPr>
        <p:spPr>
          <a:xfrm rot="10800000">
            <a:off x="3857625" y="5286375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113024"/>
              <a:gd name="adj4" fmla="val -4067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03" name="TextBox 44"/>
          <p:cNvSpPr txBox="1">
            <a:spLocks noChangeArrowheads="1"/>
          </p:cNvSpPr>
          <p:nvPr/>
        </p:nvSpPr>
        <p:spPr bwMode="auto">
          <a:xfrm>
            <a:off x="3929063" y="5286375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Пример № 2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06" name="TextBox 64"/>
          <p:cNvSpPr txBox="1">
            <a:spLocks noChangeArrowheads="1"/>
          </p:cNvSpPr>
          <p:nvPr/>
        </p:nvSpPr>
        <p:spPr bwMode="auto">
          <a:xfrm>
            <a:off x="428625" y="2928938"/>
            <a:ext cx="5214938" cy="23082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определение скорости гидравлического потока в районе строительства убежища:</a:t>
            </a:r>
            <a:endParaRPr lang="en-US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en-US">
              <a:latin typeface="Calibri" pitchFamily="34" charset="0"/>
            </a:endParaRPr>
          </a:p>
          <a:p>
            <a:pPr algn="ctr"/>
            <a:r>
              <a:rPr lang="en-US">
                <a:solidFill>
                  <a:srgbClr val="FFFF00"/>
                </a:solidFill>
                <a:latin typeface="Calibri" pitchFamily="34" charset="0"/>
              </a:rPr>
              <a:t>V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п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0,9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                        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,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                  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м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/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с;</a:t>
            </a:r>
            <a:endParaRPr lang="en-US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en-US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en-US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en-US">
                <a:solidFill>
                  <a:srgbClr val="FFFF00"/>
                </a:solidFill>
                <a:latin typeface="Calibri" pitchFamily="34" charset="0"/>
              </a:rPr>
              <a:t>         V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п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0,9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                        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,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               =  3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,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2  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м</a:t>
            </a:r>
            <a:r>
              <a:rPr lang="en-US">
                <a:solidFill>
                  <a:srgbClr val="FFFF00"/>
                </a:solidFill>
                <a:latin typeface="Calibri" pitchFamily="34" charset="0"/>
              </a:rPr>
              <a:t>/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с;</a:t>
            </a:r>
            <a:endParaRPr lang="en-US" b="1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286125" y="500063"/>
            <a:ext cx="5610225" cy="2659062"/>
            <a:chOff x="1867" y="8695"/>
            <a:chExt cx="9216" cy="4301"/>
          </a:xfrm>
        </p:grpSpPr>
        <p:sp>
          <p:nvSpPr>
            <p:cNvPr id="8214" name="Line 3"/>
            <p:cNvSpPr>
              <a:spLocks noChangeShapeType="1"/>
            </p:cNvSpPr>
            <p:nvPr/>
          </p:nvSpPr>
          <p:spPr bwMode="auto">
            <a:xfrm flipH="1">
              <a:off x="1867" y="8839"/>
              <a:ext cx="90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Line 4"/>
            <p:cNvSpPr>
              <a:spLocks noChangeShapeType="1"/>
            </p:cNvSpPr>
            <p:nvPr/>
          </p:nvSpPr>
          <p:spPr bwMode="auto">
            <a:xfrm>
              <a:off x="8491" y="8839"/>
              <a:ext cx="0" cy="3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Line 5"/>
            <p:cNvSpPr>
              <a:spLocks noChangeShapeType="1"/>
            </p:cNvSpPr>
            <p:nvPr/>
          </p:nvSpPr>
          <p:spPr bwMode="auto">
            <a:xfrm>
              <a:off x="8491" y="12151"/>
              <a:ext cx="25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Line 6"/>
            <p:cNvSpPr>
              <a:spLocks noChangeShapeType="1"/>
            </p:cNvSpPr>
            <p:nvPr/>
          </p:nvSpPr>
          <p:spPr bwMode="auto">
            <a:xfrm flipH="1">
              <a:off x="6763" y="12151"/>
              <a:ext cx="17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Line 7"/>
            <p:cNvSpPr>
              <a:spLocks noChangeShapeType="1"/>
            </p:cNvSpPr>
            <p:nvPr/>
          </p:nvSpPr>
          <p:spPr bwMode="auto">
            <a:xfrm flipH="1">
              <a:off x="2011" y="11431"/>
              <a:ext cx="50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Line 8"/>
            <p:cNvSpPr>
              <a:spLocks noChangeShapeType="1"/>
            </p:cNvSpPr>
            <p:nvPr/>
          </p:nvSpPr>
          <p:spPr bwMode="auto">
            <a:xfrm>
              <a:off x="2011" y="1171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0" name="Line 9"/>
            <p:cNvSpPr>
              <a:spLocks noChangeShapeType="1"/>
            </p:cNvSpPr>
            <p:nvPr/>
          </p:nvSpPr>
          <p:spPr bwMode="auto">
            <a:xfrm>
              <a:off x="2731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1" name="Line 10"/>
            <p:cNvSpPr>
              <a:spLocks noChangeShapeType="1"/>
            </p:cNvSpPr>
            <p:nvPr/>
          </p:nvSpPr>
          <p:spPr bwMode="auto">
            <a:xfrm>
              <a:off x="2731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2" name="Line 11"/>
            <p:cNvSpPr>
              <a:spLocks noChangeShapeType="1"/>
            </p:cNvSpPr>
            <p:nvPr/>
          </p:nvSpPr>
          <p:spPr bwMode="auto">
            <a:xfrm>
              <a:off x="2731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3" name="Line 12"/>
            <p:cNvSpPr>
              <a:spLocks noChangeShapeType="1"/>
            </p:cNvSpPr>
            <p:nvPr/>
          </p:nvSpPr>
          <p:spPr bwMode="auto">
            <a:xfrm>
              <a:off x="3451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4" name="Line 13"/>
            <p:cNvSpPr>
              <a:spLocks noChangeShapeType="1"/>
            </p:cNvSpPr>
            <p:nvPr/>
          </p:nvSpPr>
          <p:spPr bwMode="auto">
            <a:xfrm>
              <a:off x="3739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5" name="Line 14"/>
            <p:cNvSpPr>
              <a:spLocks noChangeShapeType="1"/>
            </p:cNvSpPr>
            <p:nvPr/>
          </p:nvSpPr>
          <p:spPr bwMode="auto">
            <a:xfrm>
              <a:off x="4171" y="11575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6" name="Line 15"/>
            <p:cNvSpPr>
              <a:spLocks noChangeShapeType="1"/>
            </p:cNvSpPr>
            <p:nvPr/>
          </p:nvSpPr>
          <p:spPr bwMode="auto">
            <a:xfrm>
              <a:off x="4459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7" name="Line 16"/>
            <p:cNvSpPr>
              <a:spLocks noChangeShapeType="1"/>
            </p:cNvSpPr>
            <p:nvPr/>
          </p:nvSpPr>
          <p:spPr bwMode="auto">
            <a:xfrm>
              <a:off x="4891" y="11575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8" name="Line 17"/>
            <p:cNvSpPr>
              <a:spLocks noChangeShapeType="1"/>
            </p:cNvSpPr>
            <p:nvPr/>
          </p:nvSpPr>
          <p:spPr bwMode="auto">
            <a:xfrm>
              <a:off x="5467" y="11719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9" name="Line 18"/>
            <p:cNvSpPr>
              <a:spLocks noChangeShapeType="1"/>
            </p:cNvSpPr>
            <p:nvPr/>
          </p:nvSpPr>
          <p:spPr bwMode="auto">
            <a:xfrm>
              <a:off x="5899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0" name="Line 19"/>
            <p:cNvSpPr>
              <a:spLocks noChangeShapeType="1"/>
            </p:cNvSpPr>
            <p:nvPr/>
          </p:nvSpPr>
          <p:spPr bwMode="auto">
            <a:xfrm>
              <a:off x="1867" y="8695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1" name="Line 20"/>
            <p:cNvSpPr>
              <a:spLocks noChangeShapeType="1"/>
            </p:cNvSpPr>
            <p:nvPr/>
          </p:nvSpPr>
          <p:spPr bwMode="auto">
            <a:xfrm flipV="1">
              <a:off x="2011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2" name="Line 21"/>
            <p:cNvSpPr>
              <a:spLocks noChangeShapeType="1"/>
            </p:cNvSpPr>
            <p:nvPr/>
          </p:nvSpPr>
          <p:spPr bwMode="auto">
            <a:xfrm flipH="1">
              <a:off x="1867" y="9847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3" name="Freeform 22"/>
            <p:cNvSpPr>
              <a:spLocks/>
            </p:cNvSpPr>
            <p:nvPr/>
          </p:nvSpPr>
          <p:spPr bwMode="auto">
            <a:xfrm>
              <a:off x="2011" y="8695"/>
              <a:ext cx="7008" cy="3408"/>
            </a:xfrm>
            <a:custGeom>
              <a:avLst/>
              <a:gdLst>
                <a:gd name="T0" fmla="*/ 0 w 7008"/>
                <a:gd name="T1" fmla="*/ 3312 h 3408"/>
                <a:gd name="T2" fmla="*/ 3168 w 7008"/>
                <a:gd name="T3" fmla="*/ 3312 h 3408"/>
                <a:gd name="T4" fmla="*/ 5040 w 7008"/>
                <a:gd name="T5" fmla="*/ 2736 h 3408"/>
                <a:gd name="T6" fmla="*/ 6048 w 7008"/>
                <a:gd name="T7" fmla="*/ 432 h 3408"/>
                <a:gd name="T8" fmla="*/ 6912 w 7008"/>
                <a:gd name="T9" fmla="*/ 144 h 3408"/>
                <a:gd name="T10" fmla="*/ 6624 w 7008"/>
                <a:gd name="T11" fmla="*/ 144 h 34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08"/>
                <a:gd name="T19" fmla="*/ 0 h 3408"/>
                <a:gd name="T20" fmla="*/ 7008 w 7008"/>
                <a:gd name="T21" fmla="*/ 3408 h 34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08" h="3408">
                  <a:moveTo>
                    <a:pt x="0" y="3312"/>
                  </a:moveTo>
                  <a:cubicBezTo>
                    <a:pt x="1164" y="3360"/>
                    <a:pt x="2328" y="3408"/>
                    <a:pt x="3168" y="3312"/>
                  </a:cubicBezTo>
                  <a:cubicBezTo>
                    <a:pt x="4008" y="3216"/>
                    <a:pt x="4560" y="3216"/>
                    <a:pt x="5040" y="2736"/>
                  </a:cubicBezTo>
                  <a:cubicBezTo>
                    <a:pt x="5520" y="2256"/>
                    <a:pt x="5736" y="864"/>
                    <a:pt x="6048" y="432"/>
                  </a:cubicBezTo>
                  <a:cubicBezTo>
                    <a:pt x="6360" y="0"/>
                    <a:pt x="6816" y="192"/>
                    <a:pt x="6912" y="144"/>
                  </a:cubicBezTo>
                  <a:cubicBezTo>
                    <a:pt x="7008" y="96"/>
                    <a:pt x="6816" y="120"/>
                    <a:pt x="6624" y="144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4" name="AutoShape 23"/>
            <p:cNvSpPr>
              <a:spLocks noChangeArrowheads="1"/>
            </p:cNvSpPr>
            <p:nvPr/>
          </p:nvSpPr>
          <p:spPr bwMode="auto">
            <a:xfrm>
              <a:off x="9499" y="9415"/>
              <a:ext cx="432" cy="432"/>
            </a:xfrm>
            <a:prstGeom prst="bevel">
              <a:avLst>
                <a:gd name="adj" fmla="val 125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235" name="Line 24"/>
            <p:cNvSpPr>
              <a:spLocks noChangeShapeType="1"/>
            </p:cNvSpPr>
            <p:nvPr/>
          </p:nvSpPr>
          <p:spPr bwMode="auto">
            <a:xfrm flipV="1">
              <a:off x="9931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6" name="Line 25"/>
            <p:cNvSpPr>
              <a:spLocks noChangeShapeType="1"/>
            </p:cNvSpPr>
            <p:nvPr/>
          </p:nvSpPr>
          <p:spPr bwMode="auto">
            <a:xfrm>
              <a:off x="10219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7" name="Line 26"/>
            <p:cNvSpPr>
              <a:spLocks noChangeShapeType="1"/>
            </p:cNvSpPr>
            <p:nvPr/>
          </p:nvSpPr>
          <p:spPr bwMode="auto">
            <a:xfrm flipH="1" flipV="1">
              <a:off x="9355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8" name="Line 27"/>
            <p:cNvSpPr>
              <a:spLocks noChangeShapeType="1"/>
            </p:cNvSpPr>
            <p:nvPr/>
          </p:nvSpPr>
          <p:spPr bwMode="auto">
            <a:xfrm flipH="1">
              <a:off x="8923" y="955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9" name="Line 28"/>
            <p:cNvSpPr>
              <a:spLocks noChangeShapeType="1"/>
            </p:cNvSpPr>
            <p:nvPr/>
          </p:nvSpPr>
          <p:spPr bwMode="auto">
            <a:xfrm flipH="1">
              <a:off x="10075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0" name="Line 29"/>
            <p:cNvSpPr>
              <a:spLocks noChangeShapeType="1"/>
            </p:cNvSpPr>
            <p:nvPr/>
          </p:nvSpPr>
          <p:spPr bwMode="auto">
            <a:xfrm>
              <a:off x="9499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1" name="Line 30"/>
            <p:cNvSpPr>
              <a:spLocks noChangeShapeType="1"/>
            </p:cNvSpPr>
            <p:nvPr/>
          </p:nvSpPr>
          <p:spPr bwMode="auto">
            <a:xfrm flipV="1">
              <a:off x="9355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2" name="Line 31"/>
            <p:cNvSpPr>
              <a:spLocks noChangeShapeType="1"/>
            </p:cNvSpPr>
            <p:nvPr/>
          </p:nvSpPr>
          <p:spPr bwMode="auto">
            <a:xfrm>
              <a:off x="7051" y="11431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32"/>
            <p:cNvSpPr>
              <a:spLocks noChangeShapeType="1"/>
            </p:cNvSpPr>
            <p:nvPr/>
          </p:nvSpPr>
          <p:spPr bwMode="auto">
            <a:xfrm flipV="1">
              <a:off x="69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Rectangle 33"/>
            <p:cNvSpPr>
              <a:spLocks noChangeArrowheads="1"/>
            </p:cNvSpPr>
            <p:nvPr/>
          </p:nvSpPr>
          <p:spPr bwMode="auto">
            <a:xfrm>
              <a:off x="7627" y="9703"/>
              <a:ext cx="144" cy="57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245" name="Line 34"/>
            <p:cNvSpPr>
              <a:spLocks noChangeShapeType="1"/>
            </p:cNvSpPr>
            <p:nvPr/>
          </p:nvSpPr>
          <p:spPr bwMode="auto">
            <a:xfrm>
              <a:off x="6907" y="9991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35"/>
            <p:cNvSpPr>
              <a:spLocks noChangeShapeType="1"/>
            </p:cNvSpPr>
            <p:nvPr/>
          </p:nvSpPr>
          <p:spPr bwMode="auto">
            <a:xfrm flipV="1">
              <a:off x="6907" y="8839"/>
              <a:ext cx="0" cy="11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7" name="Line 36"/>
            <p:cNvSpPr>
              <a:spLocks noChangeShapeType="1"/>
            </p:cNvSpPr>
            <p:nvPr/>
          </p:nvSpPr>
          <p:spPr bwMode="auto">
            <a:xfrm flipV="1">
              <a:off x="6763" y="869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8" name="Line 37"/>
            <p:cNvSpPr>
              <a:spLocks noChangeShapeType="1"/>
            </p:cNvSpPr>
            <p:nvPr/>
          </p:nvSpPr>
          <p:spPr bwMode="auto">
            <a:xfrm flipV="1">
              <a:off x="6763" y="984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49" name="Text Box 38"/>
            <p:cNvSpPr txBox="1">
              <a:spLocks noChangeArrowheads="1"/>
            </p:cNvSpPr>
            <p:nvPr/>
          </p:nvSpPr>
          <p:spPr bwMode="auto">
            <a:xfrm>
              <a:off x="5899" y="9703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P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8250" name="Text Box 39"/>
            <p:cNvSpPr txBox="1">
              <a:spLocks noChangeArrowheads="1"/>
            </p:cNvSpPr>
            <p:nvPr/>
          </p:nvSpPr>
          <p:spPr bwMode="auto">
            <a:xfrm>
              <a:off x="7051" y="9127"/>
              <a:ext cx="720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F</a:t>
              </a:r>
              <a:r>
                <a:rPr lang="en-US" sz="1000" baseline="-30000">
                  <a:cs typeface="Times New Roman" pitchFamily="18" charset="0"/>
                </a:rPr>
                <a:t>СХ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8251" name="Text Box 40"/>
            <p:cNvSpPr txBox="1">
              <a:spLocks noChangeArrowheads="1"/>
            </p:cNvSpPr>
            <p:nvPr/>
          </p:nvSpPr>
          <p:spPr bwMode="auto">
            <a:xfrm>
              <a:off x="6187" y="8980"/>
              <a:ext cx="576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h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8252" name="Line 41"/>
            <p:cNvSpPr>
              <a:spLocks noChangeShapeType="1"/>
            </p:cNvSpPr>
            <p:nvPr/>
          </p:nvSpPr>
          <p:spPr bwMode="auto">
            <a:xfrm flipV="1">
              <a:off x="6907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3" name="Text Box 42"/>
            <p:cNvSpPr txBox="1">
              <a:spLocks noChangeArrowheads="1"/>
            </p:cNvSpPr>
            <p:nvPr/>
          </p:nvSpPr>
          <p:spPr bwMode="auto">
            <a:xfrm>
              <a:off x="7915" y="11575"/>
              <a:ext cx="432" cy="57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600">
                  <a:solidFill>
                    <a:srgbClr val="FFFF00"/>
                  </a:solidFill>
                  <a:cs typeface="Times New Roman" pitchFamily="18" charset="0"/>
                </a:rPr>
                <a:t>S</a:t>
              </a:r>
            </a:p>
          </p:txBody>
        </p:sp>
        <p:sp>
          <p:nvSpPr>
            <p:cNvPr id="8254" name="Line 43"/>
            <p:cNvSpPr>
              <a:spLocks noChangeShapeType="1"/>
            </p:cNvSpPr>
            <p:nvPr/>
          </p:nvSpPr>
          <p:spPr bwMode="auto">
            <a:xfrm>
              <a:off x="7051" y="1171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5" name="Line 44"/>
            <p:cNvSpPr>
              <a:spLocks noChangeShapeType="1"/>
            </p:cNvSpPr>
            <p:nvPr/>
          </p:nvSpPr>
          <p:spPr bwMode="auto">
            <a:xfrm>
              <a:off x="7483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6" name="Text Box 45"/>
            <p:cNvSpPr txBox="1">
              <a:spLocks noChangeArrowheads="1"/>
            </p:cNvSpPr>
            <p:nvPr/>
          </p:nvSpPr>
          <p:spPr bwMode="auto">
            <a:xfrm>
              <a:off x="7148" y="11287"/>
              <a:ext cx="704" cy="64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>
                  <a:solidFill>
                    <a:srgbClr val="FFFF00"/>
                  </a:solidFill>
                  <a:cs typeface="Times New Roman" pitchFamily="18" charset="0"/>
                </a:rPr>
                <a:t>S</a:t>
              </a:r>
              <a:r>
                <a:rPr lang="en-US" baseline="-30000">
                  <a:solidFill>
                    <a:srgbClr val="FFFF00"/>
                  </a:solidFill>
                  <a:cs typeface="Times New Roman" pitchFamily="18" charset="0"/>
                </a:rPr>
                <a:t>n</a:t>
              </a:r>
              <a:endParaRPr lang="en-US">
                <a:solidFill>
                  <a:srgbClr val="FFFF00"/>
                </a:solidFill>
                <a:cs typeface="Times New Roman" pitchFamily="18" charset="0"/>
              </a:endParaRPr>
            </a:p>
          </p:txBody>
        </p:sp>
        <p:sp>
          <p:nvSpPr>
            <p:cNvPr id="8257" name="Line 46"/>
            <p:cNvSpPr>
              <a:spLocks noChangeShapeType="1"/>
            </p:cNvSpPr>
            <p:nvPr/>
          </p:nvSpPr>
          <p:spPr bwMode="auto">
            <a:xfrm>
              <a:off x="7627" y="10279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8" name="Line 47"/>
            <p:cNvSpPr>
              <a:spLocks noChangeShapeType="1"/>
            </p:cNvSpPr>
            <p:nvPr/>
          </p:nvSpPr>
          <p:spPr bwMode="auto">
            <a:xfrm flipV="1">
              <a:off x="7483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59" name="Line 48"/>
            <p:cNvSpPr>
              <a:spLocks noChangeShapeType="1"/>
            </p:cNvSpPr>
            <p:nvPr/>
          </p:nvSpPr>
          <p:spPr bwMode="auto">
            <a:xfrm flipV="1">
              <a:off x="834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0" name="Text Box 49"/>
            <p:cNvSpPr txBox="1">
              <a:spLocks noChangeArrowheads="1"/>
            </p:cNvSpPr>
            <p:nvPr/>
          </p:nvSpPr>
          <p:spPr bwMode="auto">
            <a:xfrm>
              <a:off x="8635" y="11431"/>
              <a:ext cx="864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R</a:t>
              </a:r>
              <a:r>
                <a:rPr lang="en-US" sz="10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8261" name="Text Box 50"/>
            <p:cNvSpPr txBox="1">
              <a:spLocks noChangeArrowheads="1"/>
            </p:cNvSpPr>
            <p:nvPr/>
          </p:nvSpPr>
          <p:spPr bwMode="auto">
            <a:xfrm>
              <a:off x="6763" y="10567"/>
              <a:ext cx="432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i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8262" name="Line 51"/>
            <p:cNvSpPr>
              <a:spLocks noChangeShapeType="1"/>
            </p:cNvSpPr>
            <p:nvPr/>
          </p:nvSpPr>
          <p:spPr bwMode="auto">
            <a:xfrm flipH="1">
              <a:off x="7051" y="10711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3" name="Line 52"/>
            <p:cNvSpPr>
              <a:spLocks noChangeShapeType="1"/>
            </p:cNvSpPr>
            <p:nvPr/>
          </p:nvSpPr>
          <p:spPr bwMode="auto">
            <a:xfrm flipV="1">
              <a:off x="2011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4" name="Line 53"/>
            <p:cNvSpPr>
              <a:spLocks noChangeShapeType="1"/>
            </p:cNvSpPr>
            <p:nvPr/>
          </p:nvSpPr>
          <p:spPr bwMode="auto">
            <a:xfrm flipV="1">
              <a:off x="2299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5" name="Line 54"/>
            <p:cNvSpPr>
              <a:spLocks noChangeShapeType="1"/>
            </p:cNvSpPr>
            <p:nvPr/>
          </p:nvSpPr>
          <p:spPr bwMode="auto">
            <a:xfrm flipV="1">
              <a:off x="2443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6" name="Line 55"/>
            <p:cNvSpPr>
              <a:spLocks noChangeShapeType="1"/>
            </p:cNvSpPr>
            <p:nvPr/>
          </p:nvSpPr>
          <p:spPr bwMode="auto">
            <a:xfrm>
              <a:off x="2731" y="12151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7" name="Line 56"/>
            <p:cNvSpPr>
              <a:spLocks noChangeShapeType="1"/>
            </p:cNvSpPr>
            <p:nvPr/>
          </p:nvSpPr>
          <p:spPr bwMode="auto">
            <a:xfrm>
              <a:off x="2875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8" name="Line 57"/>
            <p:cNvSpPr>
              <a:spLocks noChangeShapeType="1"/>
            </p:cNvSpPr>
            <p:nvPr/>
          </p:nvSpPr>
          <p:spPr bwMode="auto">
            <a:xfrm>
              <a:off x="3163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69" name="Line 58"/>
            <p:cNvSpPr>
              <a:spLocks noChangeShapeType="1"/>
            </p:cNvSpPr>
            <p:nvPr/>
          </p:nvSpPr>
          <p:spPr bwMode="auto">
            <a:xfrm flipV="1">
              <a:off x="33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0" name="Line 59"/>
            <p:cNvSpPr>
              <a:spLocks noChangeShapeType="1"/>
            </p:cNvSpPr>
            <p:nvPr/>
          </p:nvSpPr>
          <p:spPr bwMode="auto">
            <a:xfrm flipV="1">
              <a:off x="345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1" name="Line 60"/>
            <p:cNvSpPr>
              <a:spLocks noChangeShapeType="1"/>
            </p:cNvSpPr>
            <p:nvPr/>
          </p:nvSpPr>
          <p:spPr bwMode="auto">
            <a:xfrm flipH="1">
              <a:off x="3595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2" name="Line 61"/>
            <p:cNvSpPr>
              <a:spLocks noChangeShapeType="1"/>
            </p:cNvSpPr>
            <p:nvPr/>
          </p:nvSpPr>
          <p:spPr bwMode="auto">
            <a:xfrm>
              <a:off x="3739" y="1229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3" name="Line 62"/>
            <p:cNvSpPr>
              <a:spLocks noChangeShapeType="1"/>
            </p:cNvSpPr>
            <p:nvPr/>
          </p:nvSpPr>
          <p:spPr bwMode="auto">
            <a:xfrm>
              <a:off x="3883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4" name="Line 63"/>
            <p:cNvSpPr>
              <a:spLocks noChangeShapeType="1"/>
            </p:cNvSpPr>
            <p:nvPr/>
          </p:nvSpPr>
          <p:spPr bwMode="auto">
            <a:xfrm>
              <a:off x="417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5" name="Line 64"/>
            <p:cNvSpPr>
              <a:spLocks noChangeShapeType="1"/>
            </p:cNvSpPr>
            <p:nvPr/>
          </p:nvSpPr>
          <p:spPr bwMode="auto">
            <a:xfrm>
              <a:off x="402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6" name="Line 65"/>
            <p:cNvSpPr>
              <a:spLocks noChangeShapeType="1"/>
            </p:cNvSpPr>
            <p:nvPr/>
          </p:nvSpPr>
          <p:spPr bwMode="auto">
            <a:xfrm flipV="1">
              <a:off x="4459" y="1200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7" name="Line 66"/>
            <p:cNvSpPr>
              <a:spLocks noChangeShapeType="1"/>
            </p:cNvSpPr>
            <p:nvPr/>
          </p:nvSpPr>
          <p:spPr bwMode="auto">
            <a:xfrm flipV="1">
              <a:off x="445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8" name="Line 67"/>
            <p:cNvSpPr>
              <a:spLocks noChangeShapeType="1"/>
            </p:cNvSpPr>
            <p:nvPr/>
          </p:nvSpPr>
          <p:spPr bwMode="auto">
            <a:xfrm flipV="1">
              <a:off x="474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79" name="Line 68"/>
            <p:cNvSpPr>
              <a:spLocks noChangeShapeType="1"/>
            </p:cNvSpPr>
            <p:nvPr/>
          </p:nvSpPr>
          <p:spPr bwMode="auto">
            <a:xfrm>
              <a:off x="5035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0" name="Line 69"/>
            <p:cNvSpPr>
              <a:spLocks noChangeShapeType="1"/>
            </p:cNvSpPr>
            <p:nvPr/>
          </p:nvSpPr>
          <p:spPr bwMode="auto">
            <a:xfrm>
              <a:off x="517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1" name="Line 70"/>
            <p:cNvSpPr>
              <a:spLocks noChangeShapeType="1"/>
            </p:cNvSpPr>
            <p:nvPr/>
          </p:nvSpPr>
          <p:spPr bwMode="auto">
            <a:xfrm>
              <a:off x="561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2" name="Line 71"/>
            <p:cNvSpPr>
              <a:spLocks noChangeShapeType="1"/>
            </p:cNvSpPr>
            <p:nvPr/>
          </p:nvSpPr>
          <p:spPr bwMode="auto">
            <a:xfrm flipV="1">
              <a:off x="5899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3" name="Line 72"/>
            <p:cNvSpPr>
              <a:spLocks noChangeShapeType="1"/>
            </p:cNvSpPr>
            <p:nvPr/>
          </p:nvSpPr>
          <p:spPr bwMode="auto">
            <a:xfrm flipV="1">
              <a:off x="6187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4" name="Line 73"/>
            <p:cNvSpPr>
              <a:spLocks noChangeShapeType="1"/>
            </p:cNvSpPr>
            <p:nvPr/>
          </p:nvSpPr>
          <p:spPr bwMode="auto">
            <a:xfrm flipV="1">
              <a:off x="6619" y="11575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5" name="Line 74"/>
            <p:cNvSpPr>
              <a:spLocks noChangeShapeType="1"/>
            </p:cNvSpPr>
            <p:nvPr/>
          </p:nvSpPr>
          <p:spPr bwMode="auto">
            <a:xfrm>
              <a:off x="7195" y="11287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6" name="Line 75"/>
            <p:cNvSpPr>
              <a:spLocks noChangeShapeType="1"/>
            </p:cNvSpPr>
            <p:nvPr/>
          </p:nvSpPr>
          <p:spPr bwMode="auto">
            <a:xfrm flipV="1">
              <a:off x="7339" y="10999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7" name="Line 76"/>
            <p:cNvSpPr>
              <a:spLocks noChangeShapeType="1"/>
            </p:cNvSpPr>
            <p:nvPr/>
          </p:nvSpPr>
          <p:spPr bwMode="auto">
            <a:xfrm flipV="1">
              <a:off x="7483" y="10855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8" name="Line 77"/>
            <p:cNvSpPr>
              <a:spLocks noChangeShapeType="1"/>
            </p:cNvSpPr>
            <p:nvPr/>
          </p:nvSpPr>
          <p:spPr bwMode="auto">
            <a:xfrm>
              <a:off x="7483" y="10711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89" name="Line 78"/>
            <p:cNvSpPr>
              <a:spLocks noChangeShapeType="1"/>
            </p:cNvSpPr>
            <p:nvPr/>
          </p:nvSpPr>
          <p:spPr bwMode="auto">
            <a:xfrm>
              <a:off x="7483" y="1056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0" name="Line 79"/>
            <p:cNvSpPr>
              <a:spLocks noChangeShapeType="1"/>
            </p:cNvSpPr>
            <p:nvPr/>
          </p:nvSpPr>
          <p:spPr bwMode="auto">
            <a:xfrm>
              <a:off x="7627" y="10423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1" name="Line 80"/>
            <p:cNvSpPr>
              <a:spLocks noChangeShapeType="1"/>
            </p:cNvSpPr>
            <p:nvPr/>
          </p:nvSpPr>
          <p:spPr bwMode="auto">
            <a:xfrm flipV="1">
              <a:off x="7771" y="1013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2" name="Line 81"/>
            <p:cNvSpPr>
              <a:spLocks noChangeShapeType="1"/>
            </p:cNvSpPr>
            <p:nvPr/>
          </p:nvSpPr>
          <p:spPr bwMode="auto">
            <a:xfrm flipV="1">
              <a:off x="7771" y="9991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3" name="Line 82"/>
            <p:cNvSpPr>
              <a:spLocks noChangeShapeType="1"/>
            </p:cNvSpPr>
            <p:nvPr/>
          </p:nvSpPr>
          <p:spPr bwMode="auto">
            <a:xfrm flipV="1">
              <a:off x="7771" y="984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4" name="Line 83"/>
            <p:cNvSpPr>
              <a:spLocks noChangeShapeType="1"/>
            </p:cNvSpPr>
            <p:nvPr/>
          </p:nvSpPr>
          <p:spPr bwMode="auto">
            <a:xfrm flipV="1">
              <a:off x="7915" y="970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5" name="Line 84"/>
            <p:cNvSpPr>
              <a:spLocks noChangeShapeType="1"/>
            </p:cNvSpPr>
            <p:nvPr/>
          </p:nvSpPr>
          <p:spPr bwMode="auto">
            <a:xfrm>
              <a:off x="7771" y="9703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6" name="Line 85"/>
            <p:cNvSpPr>
              <a:spLocks noChangeShapeType="1"/>
            </p:cNvSpPr>
            <p:nvPr/>
          </p:nvSpPr>
          <p:spPr bwMode="auto">
            <a:xfrm>
              <a:off x="7915" y="9559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7" name="Line 86"/>
            <p:cNvSpPr>
              <a:spLocks noChangeShapeType="1"/>
            </p:cNvSpPr>
            <p:nvPr/>
          </p:nvSpPr>
          <p:spPr bwMode="auto">
            <a:xfrm>
              <a:off x="7915" y="941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" name="Line 87"/>
            <p:cNvSpPr>
              <a:spLocks noChangeShapeType="1"/>
            </p:cNvSpPr>
            <p:nvPr/>
          </p:nvSpPr>
          <p:spPr bwMode="auto">
            <a:xfrm flipV="1">
              <a:off x="8059" y="9127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9" name="Line 88"/>
            <p:cNvSpPr>
              <a:spLocks noChangeShapeType="1"/>
            </p:cNvSpPr>
            <p:nvPr/>
          </p:nvSpPr>
          <p:spPr bwMode="auto">
            <a:xfrm flipV="1">
              <a:off x="8203" y="9127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0" name="Line 89"/>
            <p:cNvSpPr>
              <a:spLocks noChangeShapeType="1"/>
            </p:cNvSpPr>
            <p:nvPr/>
          </p:nvSpPr>
          <p:spPr bwMode="auto">
            <a:xfrm>
              <a:off x="8203" y="912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1" name="Line 90"/>
            <p:cNvSpPr>
              <a:spLocks noChangeShapeType="1"/>
            </p:cNvSpPr>
            <p:nvPr/>
          </p:nvSpPr>
          <p:spPr bwMode="auto">
            <a:xfrm flipV="1">
              <a:off x="849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2" name="Line 91"/>
            <p:cNvSpPr>
              <a:spLocks noChangeShapeType="1"/>
            </p:cNvSpPr>
            <p:nvPr/>
          </p:nvSpPr>
          <p:spPr bwMode="auto">
            <a:xfrm flipH="1">
              <a:off x="8635" y="8839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3" name="Line 92"/>
            <p:cNvSpPr>
              <a:spLocks noChangeShapeType="1"/>
            </p:cNvSpPr>
            <p:nvPr/>
          </p:nvSpPr>
          <p:spPr bwMode="auto">
            <a:xfrm flipV="1">
              <a:off x="8203" y="898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4" name="Line 93"/>
            <p:cNvSpPr>
              <a:spLocks noChangeShapeType="1"/>
            </p:cNvSpPr>
            <p:nvPr/>
          </p:nvSpPr>
          <p:spPr bwMode="auto">
            <a:xfrm flipV="1">
              <a:off x="8347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5" name="Line 94"/>
            <p:cNvSpPr>
              <a:spLocks noChangeShapeType="1"/>
            </p:cNvSpPr>
            <p:nvPr/>
          </p:nvSpPr>
          <p:spPr bwMode="auto">
            <a:xfrm>
              <a:off x="8923" y="8839"/>
              <a:ext cx="9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6" name="Line 95"/>
            <p:cNvSpPr>
              <a:spLocks noChangeShapeType="1"/>
            </p:cNvSpPr>
            <p:nvPr/>
          </p:nvSpPr>
          <p:spPr bwMode="auto">
            <a:xfrm>
              <a:off x="9019" y="8839"/>
              <a:ext cx="21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7" name="Line 96"/>
            <p:cNvSpPr>
              <a:spLocks noChangeShapeType="1"/>
            </p:cNvSpPr>
            <p:nvPr/>
          </p:nvSpPr>
          <p:spPr bwMode="auto">
            <a:xfrm>
              <a:off x="9229" y="8839"/>
              <a:ext cx="12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8" name="Line 97"/>
            <p:cNvSpPr>
              <a:spLocks noChangeShapeType="1"/>
            </p:cNvSpPr>
            <p:nvPr/>
          </p:nvSpPr>
          <p:spPr bwMode="auto">
            <a:xfrm flipV="1">
              <a:off x="9355" y="8839"/>
              <a:ext cx="288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9" name="Line 98"/>
            <p:cNvSpPr>
              <a:spLocks noChangeShapeType="1"/>
            </p:cNvSpPr>
            <p:nvPr/>
          </p:nvSpPr>
          <p:spPr bwMode="auto">
            <a:xfrm flipV="1">
              <a:off x="9499" y="8839"/>
              <a:ext cx="432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0" name="Line 99"/>
            <p:cNvSpPr>
              <a:spLocks noChangeShapeType="1"/>
            </p:cNvSpPr>
            <p:nvPr/>
          </p:nvSpPr>
          <p:spPr bwMode="auto">
            <a:xfrm>
              <a:off x="993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1" name="Line 100"/>
            <p:cNvSpPr>
              <a:spLocks noChangeShapeType="1"/>
            </p:cNvSpPr>
            <p:nvPr/>
          </p:nvSpPr>
          <p:spPr bwMode="auto">
            <a:xfrm>
              <a:off x="10075" y="8839"/>
              <a:ext cx="144" cy="1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2" name="Line 101"/>
            <p:cNvSpPr>
              <a:spLocks noChangeShapeType="1"/>
            </p:cNvSpPr>
            <p:nvPr/>
          </p:nvSpPr>
          <p:spPr bwMode="auto">
            <a:xfrm>
              <a:off x="10363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3" name="Line 102"/>
            <p:cNvSpPr>
              <a:spLocks noChangeShapeType="1"/>
            </p:cNvSpPr>
            <p:nvPr/>
          </p:nvSpPr>
          <p:spPr bwMode="auto">
            <a:xfrm>
              <a:off x="7051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4" name="Line 103"/>
            <p:cNvSpPr>
              <a:spLocks noChangeShapeType="1"/>
            </p:cNvSpPr>
            <p:nvPr/>
          </p:nvSpPr>
          <p:spPr bwMode="auto">
            <a:xfrm>
              <a:off x="9499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5" name="Text Box 104"/>
            <p:cNvSpPr txBox="1">
              <a:spLocks noChangeArrowheads="1"/>
            </p:cNvSpPr>
            <p:nvPr/>
          </p:nvSpPr>
          <p:spPr bwMode="auto">
            <a:xfrm>
              <a:off x="7915" y="12276"/>
              <a:ext cx="1008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L</a:t>
              </a:r>
              <a:r>
                <a:rPr lang="en-US" sz="16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8316" name="Line 105"/>
            <p:cNvSpPr>
              <a:spLocks noChangeShapeType="1"/>
            </p:cNvSpPr>
            <p:nvPr/>
          </p:nvSpPr>
          <p:spPr bwMode="auto">
            <a:xfrm>
              <a:off x="7051" y="12852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7" name="Line 106"/>
            <p:cNvSpPr>
              <a:spLocks noChangeShapeType="1"/>
            </p:cNvSpPr>
            <p:nvPr/>
          </p:nvSpPr>
          <p:spPr bwMode="auto">
            <a:xfrm flipH="1">
              <a:off x="6907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18" name="Line 107"/>
            <p:cNvSpPr>
              <a:spLocks noChangeShapeType="1"/>
            </p:cNvSpPr>
            <p:nvPr/>
          </p:nvSpPr>
          <p:spPr bwMode="auto">
            <a:xfrm flipH="1">
              <a:off x="9355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08" name="Rectangle 1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820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2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2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2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2071688" y="3500438"/>
          <a:ext cx="1771650" cy="714375"/>
        </p:xfrm>
        <a:graphic>
          <a:graphicData uri="http://schemas.openxmlformats.org/presentationml/2006/ole">
            <p:oleObj spid="_x0000_s775170" name="Формула" r:id="rId5" imgW="1231366" imgH="495085" progId="">
              <p:embed/>
            </p:oleObj>
          </a:graphicData>
        </a:graphic>
      </p:graphicFrame>
      <p:sp>
        <p:nvSpPr>
          <p:cNvPr id="821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8195" name="Object 6"/>
          <p:cNvGraphicFramePr>
            <a:graphicFrameLocks noChangeAspect="1"/>
          </p:cNvGraphicFramePr>
          <p:nvPr/>
        </p:nvGraphicFramePr>
        <p:xfrm>
          <a:off x="2143125" y="4429125"/>
          <a:ext cx="2000250" cy="717550"/>
        </p:xfrm>
        <a:graphic>
          <a:graphicData uri="http://schemas.openxmlformats.org/presentationml/2006/ole">
            <p:oleObj spid="_x0000_s775171" name="Формула" r:id="rId6" imgW="1384300" imgH="4953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Река Волга: Верхняя, Средняя, Нижняя и Дельта Волги Гидрография, география, животный мир, промышленность и рыболовство на Волге"/>
          <p:cNvPicPr>
            <a:picLocks noChangeAspect="1" noChangeArrowheads="1"/>
          </p:cNvPicPr>
          <p:nvPr/>
        </p:nvPicPr>
        <p:blipFill>
          <a:blip r:embed="rId3" cstate="print"/>
          <a:srcRect l="28358" t="46510" r="10448" b="4652"/>
          <a:stretch>
            <a:fillRect/>
          </a:stretch>
        </p:blipFill>
        <p:spPr bwMode="auto">
          <a:xfrm>
            <a:off x="4643438" y="2686050"/>
            <a:ext cx="407193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одним вырезанным скругленным углом 5"/>
          <p:cNvSpPr/>
          <p:nvPr/>
        </p:nvSpPr>
        <p:spPr>
          <a:xfrm>
            <a:off x="5214938" y="4214813"/>
            <a:ext cx="928687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5143500" y="4357688"/>
            <a:ext cx="928688" cy="214312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5500688" y="3143250"/>
            <a:ext cx="928687" cy="214313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4500563" y="1785938"/>
            <a:ext cx="928687" cy="285750"/>
          </a:xfrm>
          <a:prstGeom prst="snip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5" name="Picture 6" descr="Итоги дня: Янукович отметил достижение Украиной евростандартов, Азаров зовет к нам голландских аграриев, а на Одесчине прорвал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825" y="4143375"/>
            <a:ext cx="2543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Выноска 1 45"/>
          <p:cNvSpPr/>
          <p:nvPr/>
        </p:nvSpPr>
        <p:spPr>
          <a:xfrm rot="10800000">
            <a:off x="3857625" y="5286375"/>
            <a:ext cx="1357313" cy="714375"/>
          </a:xfrm>
          <a:prstGeom prst="borderCallout1">
            <a:avLst>
              <a:gd name="adj1" fmla="val 47676"/>
              <a:gd name="adj2" fmla="val -585"/>
              <a:gd name="adj3" fmla="val 113024"/>
              <a:gd name="adj4" fmla="val -4067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7" name="TextBox 44"/>
          <p:cNvSpPr txBox="1">
            <a:spLocks noChangeArrowheads="1"/>
          </p:cNvSpPr>
          <p:nvPr/>
        </p:nvSpPr>
        <p:spPr bwMode="auto">
          <a:xfrm>
            <a:off x="3929063" y="5286375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2 Створ – </a:t>
            </a:r>
          </a:p>
          <a:p>
            <a:pPr algn="ctr"/>
            <a:r>
              <a:rPr lang="ru-RU" sz="1200">
                <a:latin typeface="Calibri" pitchFamily="34" charset="0"/>
              </a:rPr>
              <a:t>между 1 и 2 участком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" y="142875"/>
            <a:ext cx="8929688" cy="369888"/>
          </a:xfrm>
          <a:prstGeom prst="rect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Пример № 2</a:t>
            </a:r>
          </a:p>
        </p:txBody>
      </p:sp>
      <p:sp>
        <p:nvSpPr>
          <p:cNvPr id="58" name="Блок-схема: альтернативный процесс 57"/>
          <p:cNvSpPr/>
          <p:nvPr/>
        </p:nvSpPr>
        <p:spPr>
          <a:xfrm>
            <a:off x="357188" y="2643188"/>
            <a:ext cx="642937" cy="28575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30" name="TextBox 64"/>
          <p:cNvSpPr txBox="1">
            <a:spLocks noChangeArrowheads="1"/>
          </p:cNvSpPr>
          <p:nvPr/>
        </p:nvSpPr>
        <p:spPr bwMode="auto">
          <a:xfrm>
            <a:off x="428625" y="2928938"/>
            <a:ext cx="5214938" cy="31400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определение давления скоростного гидравлического потока на оголовок входа убежища:</a:t>
            </a: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                                  Р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ск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С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сх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                         , кгс/см</a:t>
            </a:r>
            <a:r>
              <a:rPr lang="ru-RU" baseline="30000">
                <a:solidFill>
                  <a:srgbClr val="FFFF00"/>
                </a:solidFill>
                <a:latin typeface="Calibri" pitchFamily="34" charset="0"/>
              </a:rPr>
              <a:t>2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;</a:t>
            </a: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ru-RU">
                <a:solidFill>
                  <a:srgbClr val="FFFF00"/>
                </a:solidFill>
                <a:latin typeface="Calibri" pitchFamily="34" charset="0"/>
              </a:rPr>
              <a:t>Р</a:t>
            </a:r>
            <a:r>
              <a:rPr lang="ru-RU" baseline="-25000">
                <a:solidFill>
                  <a:srgbClr val="FFFF00"/>
                </a:solidFill>
                <a:latin typeface="Calibri" pitchFamily="34" charset="0"/>
              </a:rPr>
              <a:t>ск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 =                                       = 0,104 кгс/см</a:t>
            </a:r>
            <a:r>
              <a:rPr lang="ru-RU" baseline="30000">
                <a:solidFill>
                  <a:srgbClr val="FFFF00"/>
                </a:solidFill>
                <a:latin typeface="Calibri" pitchFamily="34" charset="0"/>
              </a:rPr>
              <a:t>2</a:t>
            </a:r>
            <a:r>
              <a:rPr lang="ru-RU">
                <a:solidFill>
                  <a:srgbClr val="FFFF00"/>
                </a:solidFill>
                <a:latin typeface="Calibri" pitchFamily="34" charset="0"/>
              </a:rPr>
              <a:t>.</a:t>
            </a: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ru-RU">
              <a:solidFill>
                <a:srgbClr val="FFFF00"/>
              </a:solidFill>
              <a:latin typeface="Calibri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286125" y="500063"/>
            <a:ext cx="5610225" cy="2659062"/>
            <a:chOff x="1867" y="8695"/>
            <a:chExt cx="9216" cy="4301"/>
          </a:xfrm>
        </p:grpSpPr>
        <p:sp>
          <p:nvSpPr>
            <p:cNvPr id="9240" name="Line 3"/>
            <p:cNvSpPr>
              <a:spLocks noChangeShapeType="1"/>
            </p:cNvSpPr>
            <p:nvPr/>
          </p:nvSpPr>
          <p:spPr bwMode="auto">
            <a:xfrm flipH="1">
              <a:off x="1867" y="8839"/>
              <a:ext cx="90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1" name="Line 4"/>
            <p:cNvSpPr>
              <a:spLocks noChangeShapeType="1"/>
            </p:cNvSpPr>
            <p:nvPr/>
          </p:nvSpPr>
          <p:spPr bwMode="auto">
            <a:xfrm>
              <a:off x="8491" y="8839"/>
              <a:ext cx="0" cy="3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2" name="Line 5"/>
            <p:cNvSpPr>
              <a:spLocks noChangeShapeType="1"/>
            </p:cNvSpPr>
            <p:nvPr/>
          </p:nvSpPr>
          <p:spPr bwMode="auto">
            <a:xfrm>
              <a:off x="8491" y="12151"/>
              <a:ext cx="25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3" name="Line 6"/>
            <p:cNvSpPr>
              <a:spLocks noChangeShapeType="1"/>
            </p:cNvSpPr>
            <p:nvPr/>
          </p:nvSpPr>
          <p:spPr bwMode="auto">
            <a:xfrm flipH="1">
              <a:off x="6763" y="12151"/>
              <a:ext cx="17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4" name="Line 7"/>
            <p:cNvSpPr>
              <a:spLocks noChangeShapeType="1"/>
            </p:cNvSpPr>
            <p:nvPr/>
          </p:nvSpPr>
          <p:spPr bwMode="auto">
            <a:xfrm flipH="1">
              <a:off x="2011" y="11431"/>
              <a:ext cx="50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5" name="Line 8"/>
            <p:cNvSpPr>
              <a:spLocks noChangeShapeType="1"/>
            </p:cNvSpPr>
            <p:nvPr/>
          </p:nvSpPr>
          <p:spPr bwMode="auto">
            <a:xfrm>
              <a:off x="2011" y="1171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6" name="Line 9"/>
            <p:cNvSpPr>
              <a:spLocks noChangeShapeType="1"/>
            </p:cNvSpPr>
            <p:nvPr/>
          </p:nvSpPr>
          <p:spPr bwMode="auto">
            <a:xfrm>
              <a:off x="2731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7" name="Line 10"/>
            <p:cNvSpPr>
              <a:spLocks noChangeShapeType="1"/>
            </p:cNvSpPr>
            <p:nvPr/>
          </p:nvSpPr>
          <p:spPr bwMode="auto">
            <a:xfrm>
              <a:off x="2731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8" name="Line 11"/>
            <p:cNvSpPr>
              <a:spLocks noChangeShapeType="1"/>
            </p:cNvSpPr>
            <p:nvPr/>
          </p:nvSpPr>
          <p:spPr bwMode="auto">
            <a:xfrm>
              <a:off x="2731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9" name="Line 12"/>
            <p:cNvSpPr>
              <a:spLocks noChangeShapeType="1"/>
            </p:cNvSpPr>
            <p:nvPr/>
          </p:nvSpPr>
          <p:spPr bwMode="auto">
            <a:xfrm>
              <a:off x="3451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0" name="Line 13"/>
            <p:cNvSpPr>
              <a:spLocks noChangeShapeType="1"/>
            </p:cNvSpPr>
            <p:nvPr/>
          </p:nvSpPr>
          <p:spPr bwMode="auto">
            <a:xfrm>
              <a:off x="3739" y="1200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1" name="Line 14"/>
            <p:cNvSpPr>
              <a:spLocks noChangeShapeType="1"/>
            </p:cNvSpPr>
            <p:nvPr/>
          </p:nvSpPr>
          <p:spPr bwMode="auto">
            <a:xfrm>
              <a:off x="4171" y="11575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2" name="Line 15"/>
            <p:cNvSpPr>
              <a:spLocks noChangeShapeType="1"/>
            </p:cNvSpPr>
            <p:nvPr/>
          </p:nvSpPr>
          <p:spPr bwMode="auto">
            <a:xfrm>
              <a:off x="4459" y="11863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3" name="Line 16"/>
            <p:cNvSpPr>
              <a:spLocks noChangeShapeType="1"/>
            </p:cNvSpPr>
            <p:nvPr/>
          </p:nvSpPr>
          <p:spPr bwMode="auto">
            <a:xfrm>
              <a:off x="4891" y="11575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4" name="Line 17"/>
            <p:cNvSpPr>
              <a:spLocks noChangeShapeType="1"/>
            </p:cNvSpPr>
            <p:nvPr/>
          </p:nvSpPr>
          <p:spPr bwMode="auto">
            <a:xfrm>
              <a:off x="5467" y="11719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5" name="Line 18"/>
            <p:cNvSpPr>
              <a:spLocks noChangeShapeType="1"/>
            </p:cNvSpPr>
            <p:nvPr/>
          </p:nvSpPr>
          <p:spPr bwMode="auto">
            <a:xfrm>
              <a:off x="5899" y="11575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6" name="Line 19"/>
            <p:cNvSpPr>
              <a:spLocks noChangeShapeType="1"/>
            </p:cNvSpPr>
            <p:nvPr/>
          </p:nvSpPr>
          <p:spPr bwMode="auto">
            <a:xfrm>
              <a:off x="1867" y="8695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7" name="Line 20"/>
            <p:cNvSpPr>
              <a:spLocks noChangeShapeType="1"/>
            </p:cNvSpPr>
            <p:nvPr/>
          </p:nvSpPr>
          <p:spPr bwMode="auto">
            <a:xfrm flipV="1">
              <a:off x="2011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8" name="Line 21"/>
            <p:cNvSpPr>
              <a:spLocks noChangeShapeType="1"/>
            </p:cNvSpPr>
            <p:nvPr/>
          </p:nvSpPr>
          <p:spPr bwMode="auto">
            <a:xfrm flipH="1">
              <a:off x="1867" y="9847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9" name="Freeform 22"/>
            <p:cNvSpPr>
              <a:spLocks/>
            </p:cNvSpPr>
            <p:nvPr/>
          </p:nvSpPr>
          <p:spPr bwMode="auto">
            <a:xfrm>
              <a:off x="2011" y="8695"/>
              <a:ext cx="7008" cy="3408"/>
            </a:xfrm>
            <a:custGeom>
              <a:avLst/>
              <a:gdLst>
                <a:gd name="T0" fmla="*/ 0 w 7008"/>
                <a:gd name="T1" fmla="*/ 3312 h 3408"/>
                <a:gd name="T2" fmla="*/ 3168 w 7008"/>
                <a:gd name="T3" fmla="*/ 3312 h 3408"/>
                <a:gd name="T4" fmla="*/ 5040 w 7008"/>
                <a:gd name="T5" fmla="*/ 2736 h 3408"/>
                <a:gd name="T6" fmla="*/ 6048 w 7008"/>
                <a:gd name="T7" fmla="*/ 432 h 3408"/>
                <a:gd name="T8" fmla="*/ 6912 w 7008"/>
                <a:gd name="T9" fmla="*/ 144 h 3408"/>
                <a:gd name="T10" fmla="*/ 6624 w 7008"/>
                <a:gd name="T11" fmla="*/ 144 h 34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08"/>
                <a:gd name="T19" fmla="*/ 0 h 3408"/>
                <a:gd name="T20" fmla="*/ 7008 w 7008"/>
                <a:gd name="T21" fmla="*/ 3408 h 34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08" h="3408">
                  <a:moveTo>
                    <a:pt x="0" y="3312"/>
                  </a:moveTo>
                  <a:cubicBezTo>
                    <a:pt x="1164" y="3360"/>
                    <a:pt x="2328" y="3408"/>
                    <a:pt x="3168" y="3312"/>
                  </a:cubicBezTo>
                  <a:cubicBezTo>
                    <a:pt x="4008" y="3216"/>
                    <a:pt x="4560" y="3216"/>
                    <a:pt x="5040" y="2736"/>
                  </a:cubicBezTo>
                  <a:cubicBezTo>
                    <a:pt x="5520" y="2256"/>
                    <a:pt x="5736" y="864"/>
                    <a:pt x="6048" y="432"/>
                  </a:cubicBezTo>
                  <a:cubicBezTo>
                    <a:pt x="6360" y="0"/>
                    <a:pt x="6816" y="192"/>
                    <a:pt x="6912" y="144"/>
                  </a:cubicBezTo>
                  <a:cubicBezTo>
                    <a:pt x="7008" y="96"/>
                    <a:pt x="6816" y="120"/>
                    <a:pt x="6624" y="144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0" name="AutoShape 23"/>
            <p:cNvSpPr>
              <a:spLocks noChangeArrowheads="1"/>
            </p:cNvSpPr>
            <p:nvPr/>
          </p:nvSpPr>
          <p:spPr bwMode="auto">
            <a:xfrm>
              <a:off x="9499" y="9415"/>
              <a:ext cx="432" cy="432"/>
            </a:xfrm>
            <a:prstGeom prst="bevel">
              <a:avLst>
                <a:gd name="adj" fmla="val 125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261" name="Line 24"/>
            <p:cNvSpPr>
              <a:spLocks noChangeShapeType="1"/>
            </p:cNvSpPr>
            <p:nvPr/>
          </p:nvSpPr>
          <p:spPr bwMode="auto">
            <a:xfrm flipV="1">
              <a:off x="9931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2" name="Line 25"/>
            <p:cNvSpPr>
              <a:spLocks noChangeShapeType="1"/>
            </p:cNvSpPr>
            <p:nvPr/>
          </p:nvSpPr>
          <p:spPr bwMode="auto">
            <a:xfrm>
              <a:off x="10219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3" name="Line 26"/>
            <p:cNvSpPr>
              <a:spLocks noChangeShapeType="1"/>
            </p:cNvSpPr>
            <p:nvPr/>
          </p:nvSpPr>
          <p:spPr bwMode="auto">
            <a:xfrm flipH="1" flipV="1">
              <a:off x="9355" y="955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4" name="Line 27"/>
            <p:cNvSpPr>
              <a:spLocks noChangeShapeType="1"/>
            </p:cNvSpPr>
            <p:nvPr/>
          </p:nvSpPr>
          <p:spPr bwMode="auto">
            <a:xfrm flipH="1">
              <a:off x="8923" y="955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5" name="Line 28"/>
            <p:cNvSpPr>
              <a:spLocks noChangeShapeType="1"/>
            </p:cNvSpPr>
            <p:nvPr/>
          </p:nvSpPr>
          <p:spPr bwMode="auto">
            <a:xfrm flipH="1">
              <a:off x="10075" y="9559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6" name="Line 29"/>
            <p:cNvSpPr>
              <a:spLocks noChangeShapeType="1"/>
            </p:cNvSpPr>
            <p:nvPr/>
          </p:nvSpPr>
          <p:spPr bwMode="auto">
            <a:xfrm>
              <a:off x="9499" y="9847"/>
              <a:ext cx="0" cy="23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7" name="Line 30"/>
            <p:cNvSpPr>
              <a:spLocks noChangeShapeType="1"/>
            </p:cNvSpPr>
            <p:nvPr/>
          </p:nvSpPr>
          <p:spPr bwMode="auto">
            <a:xfrm flipV="1">
              <a:off x="9355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8" name="Line 31"/>
            <p:cNvSpPr>
              <a:spLocks noChangeShapeType="1"/>
            </p:cNvSpPr>
            <p:nvPr/>
          </p:nvSpPr>
          <p:spPr bwMode="auto">
            <a:xfrm>
              <a:off x="7051" y="11431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69" name="Line 32"/>
            <p:cNvSpPr>
              <a:spLocks noChangeShapeType="1"/>
            </p:cNvSpPr>
            <p:nvPr/>
          </p:nvSpPr>
          <p:spPr bwMode="auto">
            <a:xfrm flipV="1">
              <a:off x="69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70" name="Rectangle 33"/>
            <p:cNvSpPr>
              <a:spLocks noChangeArrowheads="1"/>
            </p:cNvSpPr>
            <p:nvPr/>
          </p:nvSpPr>
          <p:spPr bwMode="auto">
            <a:xfrm>
              <a:off x="7627" y="9703"/>
              <a:ext cx="144" cy="57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33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271" name="Line 34"/>
            <p:cNvSpPr>
              <a:spLocks noChangeShapeType="1"/>
            </p:cNvSpPr>
            <p:nvPr/>
          </p:nvSpPr>
          <p:spPr bwMode="auto">
            <a:xfrm>
              <a:off x="6907" y="9991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72" name="Line 35"/>
            <p:cNvSpPr>
              <a:spLocks noChangeShapeType="1"/>
            </p:cNvSpPr>
            <p:nvPr/>
          </p:nvSpPr>
          <p:spPr bwMode="auto">
            <a:xfrm flipV="1">
              <a:off x="6907" y="8839"/>
              <a:ext cx="0" cy="11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73" name="Line 36"/>
            <p:cNvSpPr>
              <a:spLocks noChangeShapeType="1"/>
            </p:cNvSpPr>
            <p:nvPr/>
          </p:nvSpPr>
          <p:spPr bwMode="auto">
            <a:xfrm flipV="1">
              <a:off x="6763" y="869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74" name="Line 37"/>
            <p:cNvSpPr>
              <a:spLocks noChangeShapeType="1"/>
            </p:cNvSpPr>
            <p:nvPr/>
          </p:nvSpPr>
          <p:spPr bwMode="auto">
            <a:xfrm flipV="1">
              <a:off x="6763" y="984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75" name="Text Box 38"/>
            <p:cNvSpPr txBox="1">
              <a:spLocks noChangeArrowheads="1"/>
            </p:cNvSpPr>
            <p:nvPr/>
          </p:nvSpPr>
          <p:spPr bwMode="auto">
            <a:xfrm>
              <a:off x="5899" y="9703"/>
              <a:ext cx="720" cy="57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>
                  <a:solidFill>
                    <a:srgbClr val="FFFF00"/>
                  </a:solidFill>
                  <a:cs typeface="Times New Roman" pitchFamily="18" charset="0"/>
                </a:rPr>
                <a:t>P</a:t>
              </a:r>
              <a:r>
                <a:rPr lang="en-US" sz="1400" baseline="-30000">
                  <a:solidFill>
                    <a:srgbClr val="FFFF00"/>
                  </a:solidFill>
                  <a:cs typeface="Times New Roman" pitchFamily="18" charset="0"/>
                </a:rPr>
                <a:t>СХ</a:t>
              </a:r>
              <a:endParaRPr lang="en-US" sz="1400">
                <a:solidFill>
                  <a:srgbClr val="FFFF00"/>
                </a:solidFill>
                <a:cs typeface="Times New Roman" pitchFamily="18" charset="0"/>
              </a:endParaRPr>
            </a:p>
          </p:txBody>
        </p:sp>
        <p:sp>
          <p:nvSpPr>
            <p:cNvPr id="9276" name="Text Box 39"/>
            <p:cNvSpPr txBox="1">
              <a:spLocks noChangeArrowheads="1"/>
            </p:cNvSpPr>
            <p:nvPr/>
          </p:nvSpPr>
          <p:spPr bwMode="auto">
            <a:xfrm>
              <a:off x="7051" y="9127"/>
              <a:ext cx="720" cy="57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>
                  <a:solidFill>
                    <a:srgbClr val="FFFF00"/>
                  </a:solidFill>
                  <a:cs typeface="Times New Roman" pitchFamily="18" charset="0"/>
                </a:rPr>
                <a:t>F</a:t>
              </a:r>
              <a:r>
                <a:rPr lang="en-US" sz="1400" baseline="-30000">
                  <a:solidFill>
                    <a:srgbClr val="FFFF00"/>
                  </a:solidFill>
                  <a:cs typeface="Times New Roman" pitchFamily="18" charset="0"/>
                </a:rPr>
                <a:t>СХ</a:t>
              </a:r>
              <a:endParaRPr lang="en-US" sz="1400">
                <a:solidFill>
                  <a:srgbClr val="FFFF00"/>
                </a:solidFill>
                <a:cs typeface="Times New Roman" pitchFamily="18" charset="0"/>
              </a:endParaRPr>
            </a:p>
          </p:txBody>
        </p:sp>
        <p:sp>
          <p:nvSpPr>
            <p:cNvPr id="9277" name="Text Box 40"/>
            <p:cNvSpPr txBox="1">
              <a:spLocks noChangeArrowheads="1"/>
            </p:cNvSpPr>
            <p:nvPr/>
          </p:nvSpPr>
          <p:spPr bwMode="auto">
            <a:xfrm>
              <a:off x="6187" y="8980"/>
              <a:ext cx="576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h</a:t>
              </a:r>
              <a:r>
                <a:rPr lang="en-US" sz="1600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9278" name="Line 41"/>
            <p:cNvSpPr>
              <a:spLocks noChangeShapeType="1"/>
            </p:cNvSpPr>
            <p:nvPr/>
          </p:nvSpPr>
          <p:spPr bwMode="auto">
            <a:xfrm flipV="1">
              <a:off x="6907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79" name="Text Box 42"/>
            <p:cNvSpPr txBox="1">
              <a:spLocks noChangeArrowheads="1"/>
            </p:cNvSpPr>
            <p:nvPr/>
          </p:nvSpPr>
          <p:spPr bwMode="auto">
            <a:xfrm>
              <a:off x="7915" y="11575"/>
              <a:ext cx="432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600">
                  <a:cs typeface="Times New Roman" pitchFamily="18" charset="0"/>
                </a:rPr>
                <a:t>S</a:t>
              </a:r>
            </a:p>
          </p:txBody>
        </p:sp>
        <p:sp>
          <p:nvSpPr>
            <p:cNvPr id="9280" name="Line 43"/>
            <p:cNvSpPr>
              <a:spLocks noChangeShapeType="1"/>
            </p:cNvSpPr>
            <p:nvPr/>
          </p:nvSpPr>
          <p:spPr bwMode="auto">
            <a:xfrm>
              <a:off x="7051" y="1171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81" name="Line 44"/>
            <p:cNvSpPr>
              <a:spLocks noChangeShapeType="1"/>
            </p:cNvSpPr>
            <p:nvPr/>
          </p:nvSpPr>
          <p:spPr bwMode="auto">
            <a:xfrm>
              <a:off x="7483" y="11719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82" name="Text Box 45"/>
            <p:cNvSpPr txBox="1">
              <a:spLocks noChangeArrowheads="1"/>
            </p:cNvSpPr>
            <p:nvPr/>
          </p:nvSpPr>
          <p:spPr bwMode="auto">
            <a:xfrm>
              <a:off x="7148" y="11287"/>
              <a:ext cx="704" cy="6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>
                  <a:cs typeface="Times New Roman" pitchFamily="18" charset="0"/>
                </a:rPr>
                <a:t>S</a:t>
              </a:r>
              <a:r>
                <a:rPr lang="en-US" baseline="-30000">
                  <a:cs typeface="Times New Roman" pitchFamily="18" charset="0"/>
                </a:rPr>
                <a:t>n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9283" name="Line 46"/>
            <p:cNvSpPr>
              <a:spLocks noChangeShapeType="1"/>
            </p:cNvSpPr>
            <p:nvPr/>
          </p:nvSpPr>
          <p:spPr bwMode="auto">
            <a:xfrm>
              <a:off x="7627" y="10279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84" name="Line 47"/>
            <p:cNvSpPr>
              <a:spLocks noChangeShapeType="1"/>
            </p:cNvSpPr>
            <p:nvPr/>
          </p:nvSpPr>
          <p:spPr bwMode="auto">
            <a:xfrm flipV="1">
              <a:off x="7483" y="11575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85" name="Line 48"/>
            <p:cNvSpPr>
              <a:spLocks noChangeShapeType="1"/>
            </p:cNvSpPr>
            <p:nvPr/>
          </p:nvSpPr>
          <p:spPr bwMode="auto">
            <a:xfrm flipV="1">
              <a:off x="834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86" name="Text Box 49"/>
            <p:cNvSpPr txBox="1">
              <a:spLocks noChangeArrowheads="1"/>
            </p:cNvSpPr>
            <p:nvPr/>
          </p:nvSpPr>
          <p:spPr bwMode="auto">
            <a:xfrm>
              <a:off x="8635" y="11431"/>
              <a:ext cx="864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R</a:t>
              </a:r>
              <a:r>
                <a:rPr lang="en-US" sz="10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9287" name="Text Box 50"/>
            <p:cNvSpPr txBox="1">
              <a:spLocks noChangeArrowheads="1"/>
            </p:cNvSpPr>
            <p:nvPr/>
          </p:nvSpPr>
          <p:spPr bwMode="auto">
            <a:xfrm>
              <a:off x="6763" y="10567"/>
              <a:ext cx="432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i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9288" name="Line 51"/>
            <p:cNvSpPr>
              <a:spLocks noChangeShapeType="1"/>
            </p:cNvSpPr>
            <p:nvPr/>
          </p:nvSpPr>
          <p:spPr bwMode="auto">
            <a:xfrm flipH="1">
              <a:off x="7051" y="10711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89" name="Line 52"/>
            <p:cNvSpPr>
              <a:spLocks noChangeShapeType="1"/>
            </p:cNvSpPr>
            <p:nvPr/>
          </p:nvSpPr>
          <p:spPr bwMode="auto">
            <a:xfrm flipV="1">
              <a:off x="2011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0" name="Line 53"/>
            <p:cNvSpPr>
              <a:spLocks noChangeShapeType="1"/>
            </p:cNvSpPr>
            <p:nvPr/>
          </p:nvSpPr>
          <p:spPr bwMode="auto">
            <a:xfrm flipV="1">
              <a:off x="2299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1" name="Line 54"/>
            <p:cNvSpPr>
              <a:spLocks noChangeShapeType="1"/>
            </p:cNvSpPr>
            <p:nvPr/>
          </p:nvSpPr>
          <p:spPr bwMode="auto">
            <a:xfrm flipV="1">
              <a:off x="2443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2" name="Line 55"/>
            <p:cNvSpPr>
              <a:spLocks noChangeShapeType="1"/>
            </p:cNvSpPr>
            <p:nvPr/>
          </p:nvSpPr>
          <p:spPr bwMode="auto">
            <a:xfrm>
              <a:off x="2731" y="12151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3" name="Line 56"/>
            <p:cNvSpPr>
              <a:spLocks noChangeShapeType="1"/>
            </p:cNvSpPr>
            <p:nvPr/>
          </p:nvSpPr>
          <p:spPr bwMode="auto">
            <a:xfrm>
              <a:off x="2875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4" name="Line 57"/>
            <p:cNvSpPr>
              <a:spLocks noChangeShapeType="1"/>
            </p:cNvSpPr>
            <p:nvPr/>
          </p:nvSpPr>
          <p:spPr bwMode="auto">
            <a:xfrm>
              <a:off x="3163" y="12007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5" name="Line 58"/>
            <p:cNvSpPr>
              <a:spLocks noChangeShapeType="1"/>
            </p:cNvSpPr>
            <p:nvPr/>
          </p:nvSpPr>
          <p:spPr bwMode="auto">
            <a:xfrm flipV="1">
              <a:off x="3307" y="12007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6" name="Line 59"/>
            <p:cNvSpPr>
              <a:spLocks noChangeShapeType="1"/>
            </p:cNvSpPr>
            <p:nvPr/>
          </p:nvSpPr>
          <p:spPr bwMode="auto">
            <a:xfrm flipV="1">
              <a:off x="345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7" name="Line 60"/>
            <p:cNvSpPr>
              <a:spLocks noChangeShapeType="1"/>
            </p:cNvSpPr>
            <p:nvPr/>
          </p:nvSpPr>
          <p:spPr bwMode="auto">
            <a:xfrm flipH="1">
              <a:off x="3595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8" name="Line 61"/>
            <p:cNvSpPr>
              <a:spLocks noChangeShapeType="1"/>
            </p:cNvSpPr>
            <p:nvPr/>
          </p:nvSpPr>
          <p:spPr bwMode="auto">
            <a:xfrm>
              <a:off x="3739" y="1229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99" name="Line 62"/>
            <p:cNvSpPr>
              <a:spLocks noChangeShapeType="1"/>
            </p:cNvSpPr>
            <p:nvPr/>
          </p:nvSpPr>
          <p:spPr bwMode="auto">
            <a:xfrm>
              <a:off x="3883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0" name="Line 63"/>
            <p:cNvSpPr>
              <a:spLocks noChangeShapeType="1"/>
            </p:cNvSpPr>
            <p:nvPr/>
          </p:nvSpPr>
          <p:spPr bwMode="auto">
            <a:xfrm>
              <a:off x="417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1" name="Line 64"/>
            <p:cNvSpPr>
              <a:spLocks noChangeShapeType="1"/>
            </p:cNvSpPr>
            <p:nvPr/>
          </p:nvSpPr>
          <p:spPr bwMode="auto">
            <a:xfrm>
              <a:off x="402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2" name="Line 65"/>
            <p:cNvSpPr>
              <a:spLocks noChangeShapeType="1"/>
            </p:cNvSpPr>
            <p:nvPr/>
          </p:nvSpPr>
          <p:spPr bwMode="auto">
            <a:xfrm flipV="1">
              <a:off x="4459" y="1200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3" name="Line 66"/>
            <p:cNvSpPr>
              <a:spLocks noChangeShapeType="1"/>
            </p:cNvSpPr>
            <p:nvPr/>
          </p:nvSpPr>
          <p:spPr bwMode="auto">
            <a:xfrm flipV="1">
              <a:off x="445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4" name="Line 67"/>
            <p:cNvSpPr>
              <a:spLocks noChangeShapeType="1"/>
            </p:cNvSpPr>
            <p:nvPr/>
          </p:nvSpPr>
          <p:spPr bwMode="auto">
            <a:xfrm flipV="1">
              <a:off x="4747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5" name="Line 68"/>
            <p:cNvSpPr>
              <a:spLocks noChangeShapeType="1"/>
            </p:cNvSpPr>
            <p:nvPr/>
          </p:nvSpPr>
          <p:spPr bwMode="auto">
            <a:xfrm>
              <a:off x="5035" y="12151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6" name="Line 69"/>
            <p:cNvSpPr>
              <a:spLocks noChangeShapeType="1"/>
            </p:cNvSpPr>
            <p:nvPr/>
          </p:nvSpPr>
          <p:spPr bwMode="auto">
            <a:xfrm>
              <a:off x="5179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7" name="Line 70"/>
            <p:cNvSpPr>
              <a:spLocks noChangeShapeType="1"/>
            </p:cNvSpPr>
            <p:nvPr/>
          </p:nvSpPr>
          <p:spPr bwMode="auto">
            <a:xfrm>
              <a:off x="5611" y="12007"/>
              <a:ext cx="432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8" name="Line 71"/>
            <p:cNvSpPr>
              <a:spLocks noChangeShapeType="1"/>
            </p:cNvSpPr>
            <p:nvPr/>
          </p:nvSpPr>
          <p:spPr bwMode="auto">
            <a:xfrm flipV="1">
              <a:off x="5899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09" name="Line 72"/>
            <p:cNvSpPr>
              <a:spLocks noChangeShapeType="1"/>
            </p:cNvSpPr>
            <p:nvPr/>
          </p:nvSpPr>
          <p:spPr bwMode="auto">
            <a:xfrm flipV="1">
              <a:off x="6187" y="11863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0" name="Line 73"/>
            <p:cNvSpPr>
              <a:spLocks noChangeShapeType="1"/>
            </p:cNvSpPr>
            <p:nvPr/>
          </p:nvSpPr>
          <p:spPr bwMode="auto">
            <a:xfrm flipV="1">
              <a:off x="6619" y="11575"/>
              <a:ext cx="288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1" name="Line 74"/>
            <p:cNvSpPr>
              <a:spLocks noChangeShapeType="1"/>
            </p:cNvSpPr>
            <p:nvPr/>
          </p:nvSpPr>
          <p:spPr bwMode="auto">
            <a:xfrm>
              <a:off x="7195" y="11287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2" name="Line 75"/>
            <p:cNvSpPr>
              <a:spLocks noChangeShapeType="1"/>
            </p:cNvSpPr>
            <p:nvPr/>
          </p:nvSpPr>
          <p:spPr bwMode="auto">
            <a:xfrm flipV="1">
              <a:off x="7339" y="10999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3" name="Line 76"/>
            <p:cNvSpPr>
              <a:spLocks noChangeShapeType="1"/>
            </p:cNvSpPr>
            <p:nvPr/>
          </p:nvSpPr>
          <p:spPr bwMode="auto">
            <a:xfrm flipV="1">
              <a:off x="7483" y="10855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4" name="Line 77"/>
            <p:cNvSpPr>
              <a:spLocks noChangeShapeType="1"/>
            </p:cNvSpPr>
            <p:nvPr/>
          </p:nvSpPr>
          <p:spPr bwMode="auto">
            <a:xfrm>
              <a:off x="7483" y="10711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5" name="Line 78"/>
            <p:cNvSpPr>
              <a:spLocks noChangeShapeType="1"/>
            </p:cNvSpPr>
            <p:nvPr/>
          </p:nvSpPr>
          <p:spPr bwMode="auto">
            <a:xfrm>
              <a:off x="7483" y="1056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6" name="Line 79"/>
            <p:cNvSpPr>
              <a:spLocks noChangeShapeType="1"/>
            </p:cNvSpPr>
            <p:nvPr/>
          </p:nvSpPr>
          <p:spPr bwMode="auto">
            <a:xfrm>
              <a:off x="7627" y="10423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7" name="Line 80"/>
            <p:cNvSpPr>
              <a:spLocks noChangeShapeType="1"/>
            </p:cNvSpPr>
            <p:nvPr/>
          </p:nvSpPr>
          <p:spPr bwMode="auto">
            <a:xfrm flipV="1">
              <a:off x="7771" y="1013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8" name="Line 81"/>
            <p:cNvSpPr>
              <a:spLocks noChangeShapeType="1"/>
            </p:cNvSpPr>
            <p:nvPr/>
          </p:nvSpPr>
          <p:spPr bwMode="auto">
            <a:xfrm flipV="1">
              <a:off x="7771" y="9991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19" name="Line 82"/>
            <p:cNvSpPr>
              <a:spLocks noChangeShapeType="1"/>
            </p:cNvSpPr>
            <p:nvPr/>
          </p:nvSpPr>
          <p:spPr bwMode="auto">
            <a:xfrm flipV="1">
              <a:off x="7771" y="984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0" name="Line 83"/>
            <p:cNvSpPr>
              <a:spLocks noChangeShapeType="1"/>
            </p:cNvSpPr>
            <p:nvPr/>
          </p:nvSpPr>
          <p:spPr bwMode="auto">
            <a:xfrm flipV="1">
              <a:off x="7915" y="970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1" name="Line 84"/>
            <p:cNvSpPr>
              <a:spLocks noChangeShapeType="1"/>
            </p:cNvSpPr>
            <p:nvPr/>
          </p:nvSpPr>
          <p:spPr bwMode="auto">
            <a:xfrm>
              <a:off x="7771" y="9703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2" name="Line 85"/>
            <p:cNvSpPr>
              <a:spLocks noChangeShapeType="1"/>
            </p:cNvSpPr>
            <p:nvPr/>
          </p:nvSpPr>
          <p:spPr bwMode="auto">
            <a:xfrm>
              <a:off x="7915" y="9559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3" name="Line 86"/>
            <p:cNvSpPr>
              <a:spLocks noChangeShapeType="1"/>
            </p:cNvSpPr>
            <p:nvPr/>
          </p:nvSpPr>
          <p:spPr bwMode="auto">
            <a:xfrm>
              <a:off x="7915" y="9415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4" name="Line 87"/>
            <p:cNvSpPr>
              <a:spLocks noChangeShapeType="1"/>
            </p:cNvSpPr>
            <p:nvPr/>
          </p:nvSpPr>
          <p:spPr bwMode="auto">
            <a:xfrm flipV="1">
              <a:off x="8059" y="9127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5" name="Line 88"/>
            <p:cNvSpPr>
              <a:spLocks noChangeShapeType="1"/>
            </p:cNvSpPr>
            <p:nvPr/>
          </p:nvSpPr>
          <p:spPr bwMode="auto">
            <a:xfrm flipV="1">
              <a:off x="8203" y="9127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6" name="Line 89"/>
            <p:cNvSpPr>
              <a:spLocks noChangeShapeType="1"/>
            </p:cNvSpPr>
            <p:nvPr/>
          </p:nvSpPr>
          <p:spPr bwMode="auto">
            <a:xfrm>
              <a:off x="8203" y="9127"/>
              <a:ext cx="144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7" name="Line 90"/>
            <p:cNvSpPr>
              <a:spLocks noChangeShapeType="1"/>
            </p:cNvSpPr>
            <p:nvPr/>
          </p:nvSpPr>
          <p:spPr bwMode="auto">
            <a:xfrm flipV="1">
              <a:off x="849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8" name="Line 91"/>
            <p:cNvSpPr>
              <a:spLocks noChangeShapeType="1"/>
            </p:cNvSpPr>
            <p:nvPr/>
          </p:nvSpPr>
          <p:spPr bwMode="auto">
            <a:xfrm flipH="1">
              <a:off x="8635" y="8839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29" name="Line 92"/>
            <p:cNvSpPr>
              <a:spLocks noChangeShapeType="1"/>
            </p:cNvSpPr>
            <p:nvPr/>
          </p:nvSpPr>
          <p:spPr bwMode="auto">
            <a:xfrm flipV="1">
              <a:off x="8203" y="8983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0" name="Line 93"/>
            <p:cNvSpPr>
              <a:spLocks noChangeShapeType="1"/>
            </p:cNvSpPr>
            <p:nvPr/>
          </p:nvSpPr>
          <p:spPr bwMode="auto">
            <a:xfrm flipV="1">
              <a:off x="8347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1" name="Line 94"/>
            <p:cNvSpPr>
              <a:spLocks noChangeShapeType="1"/>
            </p:cNvSpPr>
            <p:nvPr/>
          </p:nvSpPr>
          <p:spPr bwMode="auto">
            <a:xfrm>
              <a:off x="8923" y="8839"/>
              <a:ext cx="9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2" name="Line 95"/>
            <p:cNvSpPr>
              <a:spLocks noChangeShapeType="1"/>
            </p:cNvSpPr>
            <p:nvPr/>
          </p:nvSpPr>
          <p:spPr bwMode="auto">
            <a:xfrm>
              <a:off x="9019" y="8839"/>
              <a:ext cx="21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3" name="Line 96"/>
            <p:cNvSpPr>
              <a:spLocks noChangeShapeType="1"/>
            </p:cNvSpPr>
            <p:nvPr/>
          </p:nvSpPr>
          <p:spPr bwMode="auto">
            <a:xfrm>
              <a:off x="9229" y="8839"/>
              <a:ext cx="126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4" name="Line 97"/>
            <p:cNvSpPr>
              <a:spLocks noChangeShapeType="1"/>
            </p:cNvSpPr>
            <p:nvPr/>
          </p:nvSpPr>
          <p:spPr bwMode="auto">
            <a:xfrm flipV="1">
              <a:off x="9355" y="8839"/>
              <a:ext cx="288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5" name="Line 98"/>
            <p:cNvSpPr>
              <a:spLocks noChangeShapeType="1"/>
            </p:cNvSpPr>
            <p:nvPr/>
          </p:nvSpPr>
          <p:spPr bwMode="auto">
            <a:xfrm flipV="1">
              <a:off x="9499" y="8839"/>
              <a:ext cx="432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6" name="Line 99"/>
            <p:cNvSpPr>
              <a:spLocks noChangeShapeType="1"/>
            </p:cNvSpPr>
            <p:nvPr/>
          </p:nvSpPr>
          <p:spPr bwMode="auto">
            <a:xfrm>
              <a:off x="9931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7" name="Line 100"/>
            <p:cNvSpPr>
              <a:spLocks noChangeShapeType="1"/>
            </p:cNvSpPr>
            <p:nvPr/>
          </p:nvSpPr>
          <p:spPr bwMode="auto">
            <a:xfrm>
              <a:off x="10075" y="8839"/>
              <a:ext cx="144" cy="1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8" name="Line 101"/>
            <p:cNvSpPr>
              <a:spLocks noChangeShapeType="1"/>
            </p:cNvSpPr>
            <p:nvPr/>
          </p:nvSpPr>
          <p:spPr bwMode="auto">
            <a:xfrm>
              <a:off x="10363" y="8839"/>
              <a:ext cx="144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39" name="Line 102"/>
            <p:cNvSpPr>
              <a:spLocks noChangeShapeType="1"/>
            </p:cNvSpPr>
            <p:nvPr/>
          </p:nvSpPr>
          <p:spPr bwMode="auto">
            <a:xfrm>
              <a:off x="7051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40" name="Line 103"/>
            <p:cNvSpPr>
              <a:spLocks noChangeShapeType="1"/>
            </p:cNvSpPr>
            <p:nvPr/>
          </p:nvSpPr>
          <p:spPr bwMode="auto">
            <a:xfrm>
              <a:off x="9499" y="1213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41" name="Text Box 104"/>
            <p:cNvSpPr txBox="1">
              <a:spLocks noChangeArrowheads="1"/>
            </p:cNvSpPr>
            <p:nvPr/>
          </p:nvSpPr>
          <p:spPr bwMode="auto">
            <a:xfrm>
              <a:off x="7915" y="12276"/>
              <a:ext cx="1008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L</a:t>
              </a:r>
              <a:r>
                <a:rPr lang="en-US" sz="1600" baseline="-30000">
                  <a:cs typeface="Times New Roman" pitchFamily="18" charset="0"/>
                </a:rPr>
                <a:t>без</a:t>
              </a:r>
              <a:endParaRPr lang="en-US">
                <a:cs typeface="Times New Roman" pitchFamily="18" charset="0"/>
              </a:endParaRPr>
            </a:p>
          </p:txBody>
        </p:sp>
        <p:sp>
          <p:nvSpPr>
            <p:cNvPr id="9342" name="Line 105"/>
            <p:cNvSpPr>
              <a:spLocks noChangeShapeType="1"/>
            </p:cNvSpPr>
            <p:nvPr/>
          </p:nvSpPr>
          <p:spPr bwMode="auto">
            <a:xfrm>
              <a:off x="7051" y="12852"/>
              <a:ext cx="24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43" name="Line 106"/>
            <p:cNvSpPr>
              <a:spLocks noChangeShapeType="1"/>
            </p:cNvSpPr>
            <p:nvPr/>
          </p:nvSpPr>
          <p:spPr bwMode="auto">
            <a:xfrm flipH="1">
              <a:off x="6907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44" name="Line 107"/>
            <p:cNvSpPr>
              <a:spLocks noChangeShapeType="1"/>
            </p:cNvSpPr>
            <p:nvPr/>
          </p:nvSpPr>
          <p:spPr bwMode="auto">
            <a:xfrm flipH="1">
              <a:off x="9355" y="1270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2" name="Rectangle 1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923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3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3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3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23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3286125" y="3786188"/>
          <a:ext cx="1185863" cy="785812"/>
        </p:xfrm>
        <a:graphic>
          <a:graphicData uri="http://schemas.openxmlformats.org/presentationml/2006/ole">
            <p:oleObj spid="_x0000_s776194" name="Формула" r:id="rId5" imgW="787400" imgH="520700" progId="">
              <p:embed/>
            </p:oleObj>
          </a:graphicData>
        </a:graphic>
      </p:graphicFrame>
      <p:sp>
        <p:nvSpPr>
          <p:cNvPr id="92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9219" name="Object 6"/>
          <p:cNvGraphicFramePr>
            <a:graphicFrameLocks noChangeAspect="1"/>
          </p:cNvGraphicFramePr>
          <p:nvPr/>
        </p:nvGraphicFramePr>
        <p:xfrm>
          <a:off x="1571625" y="4703763"/>
          <a:ext cx="1643063" cy="868362"/>
        </p:xfrm>
        <a:graphic>
          <a:graphicData uri="http://schemas.openxmlformats.org/presentationml/2006/ole">
            <p:oleObj spid="_x0000_s776195" name="Формула" r:id="rId6" imgW="990600" imgH="5207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928802"/>
            <a:ext cx="2786082" cy="2857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571604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357686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357686" y="350043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5286380" y="642918"/>
            <a:ext cx="278608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643702" y="2071678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857356" y="3500438"/>
            <a:ext cx="642942" cy="1285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57554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714876" y="2071678"/>
            <a:ext cx="500066" cy="785818"/>
            <a:chOff x="4714876" y="2071678"/>
            <a:chExt cx="500066" cy="785818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3"/>
          <p:cNvGrpSpPr/>
          <p:nvPr/>
        </p:nvGrpSpPr>
        <p:grpSpPr>
          <a:xfrm>
            <a:off x="5929322" y="1643050"/>
            <a:ext cx="500066" cy="785818"/>
            <a:chOff x="4714876" y="2071678"/>
            <a:chExt cx="500066" cy="785818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8"/>
          <p:cNvGrpSpPr/>
          <p:nvPr/>
        </p:nvGrpSpPr>
        <p:grpSpPr>
          <a:xfrm>
            <a:off x="7143768" y="1214422"/>
            <a:ext cx="500066" cy="785818"/>
            <a:chOff x="4714876" y="2071678"/>
            <a:chExt cx="500066" cy="785818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Прямая соединительная линия 43"/>
          <p:cNvCxnSpPr/>
          <p:nvPr/>
        </p:nvCxnSpPr>
        <p:spPr>
          <a:xfrm rot="10800000">
            <a:off x="1571604" y="5286388"/>
            <a:ext cx="2786082" cy="0"/>
          </a:xfrm>
          <a:prstGeom prst="line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2928926" y="4071942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142844" y="4071942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4357686" y="4000504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6643702" y="2786058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8072462" y="3429000"/>
            <a:ext cx="214314" cy="714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V="1">
            <a:off x="8072462" y="571480"/>
            <a:ext cx="214314" cy="714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6796102" y="2000240"/>
            <a:ext cx="2857520" cy="0"/>
          </a:xfrm>
          <a:prstGeom prst="line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143108" y="48577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Ширина – 9 м.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5643570" y="492919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Длина  – 12 м.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7286612" y="442913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Высота   – 12 м.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0" y="857232"/>
            <a:ext cx="2714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Коэффициент свободного объёма 0,8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1500166" y="5929330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Общая </a:t>
            </a:r>
            <a:r>
              <a:rPr lang="ru-RU" dirty="0"/>
              <a:t>площадь оконных и дверных </a:t>
            </a:r>
            <a:r>
              <a:rPr lang="ru-RU" dirty="0" smtClean="0"/>
              <a:t>проемов 20 кв.метров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1500166" y="6357958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Свободный </a:t>
            </a:r>
            <a:r>
              <a:rPr lang="ru-RU" dirty="0"/>
              <a:t>объем </a:t>
            </a:r>
            <a:r>
              <a:rPr lang="ru-RU" dirty="0" smtClean="0"/>
              <a:t>помещения   1037 куб.метров</a:t>
            </a:r>
            <a:endParaRPr lang="ru-RU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ПРИМЕР РАСЧЁТА ПРЕДОХРАНИТЕЛЬНЫХ КОНСТРУКЦИЙ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53" grpId="0"/>
      <p:bldP spid="54" grpId="0"/>
      <p:bldP spid="55" grpId="0"/>
      <p:bldP spid="56" grpId="0"/>
      <p:bldP spid="56" grpId="1"/>
      <p:bldP spid="57" grpId="0"/>
      <p:bldP spid="58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arstrade.ru/upload/prod/ls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2951163"/>
            <a:ext cx="2371725" cy="19431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928802"/>
            <a:ext cx="2786082" cy="2857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571604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357686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357686" y="350043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5286380" y="642918"/>
            <a:ext cx="278608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643702" y="2071678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857356" y="3500438"/>
            <a:ext cx="642942" cy="1285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57554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714876" y="2071678"/>
            <a:ext cx="500066" cy="785818"/>
            <a:chOff x="4714876" y="2071678"/>
            <a:chExt cx="500066" cy="785818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3"/>
          <p:cNvGrpSpPr/>
          <p:nvPr/>
        </p:nvGrpSpPr>
        <p:grpSpPr>
          <a:xfrm>
            <a:off x="5929322" y="1643050"/>
            <a:ext cx="500066" cy="785818"/>
            <a:chOff x="4714876" y="2071678"/>
            <a:chExt cx="500066" cy="785818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8"/>
          <p:cNvGrpSpPr/>
          <p:nvPr/>
        </p:nvGrpSpPr>
        <p:grpSpPr>
          <a:xfrm>
            <a:off x="7143768" y="1214422"/>
            <a:ext cx="500066" cy="785818"/>
            <a:chOff x="4714876" y="2071678"/>
            <a:chExt cx="500066" cy="785818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386" name="Picture 2" descr="Презентация на тему: &quot;Содержание презентации 1 Классификация углеводородов Этилен - непредельный углеводород Валентные состояния"/>
          <p:cNvPicPr>
            <a:picLocks noChangeAspect="1" noChangeArrowheads="1"/>
          </p:cNvPicPr>
          <p:nvPr/>
        </p:nvPicPr>
        <p:blipFill>
          <a:blip r:embed="rId3" cstate="print"/>
          <a:srcRect l="3750" t="30000" r="51249" b="35000"/>
          <a:stretch>
            <a:fillRect/>
          </a:stretch>
        </p:blipFill>
        <p:spPr bwMode="auto">
          <a:xfrm>
            <a:off x="5429256" y="2571744"/>
            <a:ext cx="1714512" cy="1000132"/>
          </a:xfrm>
          <a:prstGeom prst="rect">
            <a:avLst/>
          </a:prstGeom>
          <a:noFill/>
        </p:spPr>
      </p:pic>
      <p:sp>
        <p:nvSpPr>
          <p:cNvPr id="50" name="TextBox 49"/>
          <p:cNvSpPr txBox="1"/>
          <p:nvPr/>
        </p:nvSpPr>
        <p:spPr>
          <a:xfrm>
            <a:off x="285720" y="4929198"/>
            <a:ext cx="85011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ГАЗООБРАЗНЫЙ ЭТИЛЕН ВЕСОМ 18 КГ</a:t>
            </a:r>
          </a:p>
          <a:p>
            <a:r>
              <a:rPr lang="ru-RU" dirty="0" smtClean="0"/>
              <a:t>плотность (     ) = 1,23 кг/куб.метр</a:t>
            </a:r>
          </a:p>
          <a:p>
            <a:r>
              <a:rPr lang="ru-RU" dirty="0" smtClean="0"/>
              <a:t>степень теплового расширения   =8,11</a:t>
            </a:r>
          </a:p>
          <a:p>
            <a:r>
              <a:rPr lang="ru-RU" dirty="0" smtClean="0"/>
              <a:t>скорость нормального горения смеси стехиометрической концентрации = 0,74 м/сек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5214950"/>
            <a:ext cx="142876" cy="285752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ПРИМЕР РАСЧЁТА ПРЕДОХРАНИТЕЛЬНЫХ КОНСТРУКЦИЙ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              </a:t>
            </a:r>
          </a:p>
        </p:txBody>
      </p:sp>
      <p:sp>
        <p:nvSpPr>
          <p:cNvPr id="133126" name="Oval 6"/>
          <p:cNvSpPr>
            <a:spLocks noChangeArrowheads="1"/>
          </p:cNvSpPr>
          <p:nvPr/>
        </p:nvSpPr>
        <p:spPr bwMode="auto">
          <a:xfrm>
            <a:off x="3276600" y="2276475"/>
            <a:ext cx="2735263" cy="2209800"/>
          </a:xfrm>
          <a:prstGeom prst="ellipse">
            <a:avLst/>
          </a:prstGeom>
          <a:solidFill>
            <a:srgbClr val="FFFF66"/>
          </a:solidFill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</a:t>
            </a:r>
          </a:p>
          <a:p>
            <a:pPr algn="ctr"/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направления </a:t>
            </a:r>
          </a:p>
          <a:p>
            <a:pPr algn="ctr"/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ПУФ объекта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323850" y="2690813"/>
            <a:ext cx="2592388" cy="1120775"/>
          </a:xfrm>
          <a:prstGeom prst="rect">
            <a:avLst/>
          </a:prstGeom>
          <a:solidFill>
            <a:srgbClr val="DDDDDD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dirty="0"/>
              <a:t>Рациональное размещение основных производственных фондов объекта</a:t>
            </a: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6372225" y="2565400"/>
            <a:ext cx="2520950" cy="1368425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800" dirty="0"/>
              <a:t>Подготовка к работе 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 в условиях ЧС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мирного и военного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 времени</a:t>
            </a:r>
          </a:p>
        </p:txBody>
      </p:sp>
      <p:sp>
        <p:nvSpPr>
          <p:cNvPr id="117767" name="Rectangle 7"/>
          <p:cNvSpPr>
            <a:spLocks noChangeArrowheads="1"/>
          </p:cNvSpPr>
          <p:nvPr/>
        </p:nvSpPr>
        <p:spPr bwMode="auto">
          <a:xfrm>
            <a:off x="684213" y="4941888"/>
            <a:ext cx="3311525" cy="1295400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800" dirty="0"/>
              <a:t>Подготовка к выполнению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работ по восстановлению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объекта в условиях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 мирного и военного времени</a:t>
            </a:r>
          </a:p>
        </p:txBody>
      </p:sp>
      <p:sp>
        <p:nvSpPr>
          <p:cNvPr id="117768" name="Rectangle 8"/>
          <p:cNvSpPr>
            <a:spLocks noChangeArrowheads="1"/>
          </p:cNvSpPr>
          <p:nvPr/>
        </p:nvSpPr>
        <p:spPr bwMode="auto">
          <a:xfrm>
            <a:off x="5435600" y="4941888"/>
            <a:ext cx="3240088" cy="1295400"/>
          </a:xfrm>
          <a:prstGeom prst="rect">
            <a:avLst/>
          </a:prstGeom>
          <a:solidFill>
            <a:srgbClr val="CCFF33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800" dirty="0"/>
              <a:t>Подготовка системы 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управления объекта к 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устойчивому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 функционированию </a:t>
            </a:r>
          </a:p>
          <a:p>
            <a:pPr algn="ctr">
              <a:lnSpc>
                <a:spcPct val="90000"/>
              </a:lnSpc>
            </a:pPr>
            <a:r>
              <a:rPr lang="ru-RU" sz="1800" dirty="0"/>
              <a:t>в мирное и военное время</a:t>
            </a:r>
          </a:p>
        </p:txBody>
      </p:sp>
      <p:sp>
        <p:nvSpPr>
          <p:cNvPr id="117769" name="Line 9"/>
          <p:cNvSpPr>
            <a:spLocks noChangeShapeType="1"/>
          </p:cNvSpPr>
          <p:nvPr/>
        </p:nvSpPr>
        <p:spPr bwMode="auto">
          <a:xfrm>
            <a:off x="4572000" y="1700213"/>
            <a:ext cx="0" cy="57626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0" name="Line 10"/>
          <p:cNvSpPr>
            <a:spLocks noChangeShapeType="1"/>
          </p:cNvSpPr>
          <p:nvPr/>
        </p:nvSpPr>
        <p:spPr bwMode="auto">
          <a:xfrm>
            <a:off x="2916238" y="3429000"/>
            <a:ext cx="3603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1" name="Line 11"/>
          <p:cNvSpPr>
            <a:spLocks noChangeShapeType="1"/>
          </p:cNvSpPr>
          <p:nvPr/>
        </p:nvSpPr>
        <p:spPr bwMode="auto">
          <a:xfrm flipH="1">
            <a:off x="6011863" y="3357563"/>
            <a:ext cx="36036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2" name="Line 12"/>
          <p:cNvSpPr>
            <a:spLocks noChangeShapeType="1"/>
          </p:cNvSpPr>
          <p:nvPr/>
        </p:nvSpPr>
        <p:spPr bwMode="auto">
          <a:xfrm flipH="1">
            <a:off x="2268538" y="4221163"/>
            <a:ext cx="1511300" cy="72072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3" name="Line 13"/>
          <p:cNvSpPr>
            <a:spLocks noChangeShapeType="1"/>
          </p:cNvSpPr>
          <p:nvPr/>
        </p:nvSpPr>
        <p:spPr bwMode="auto">
          <a:xfrm>
            <a:off x="5435600" y="4221163"/>
            <a:ext cx="1512888" cy="720725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4" name="Rectangle 14"/>
          <p:cNvSpPr>
            <a:spLocks noChangeArrowheads="1"/>
          </p:cNvSpPr>
          <p:nvPr/>
        </p:nvSpPr>
        <p:spPr bwMode="auto">
          <a:xfrm>
            <a:off x="2916238" y="981075"/>
            <a:ext cx="3311525" cy="792163"/>
          </a:xfrm>
          <a:prstGeom prst="rect">
            <a:avLst/>
          </a:prstGeom>
          <a:solidFill>
            <a:srgbClr val="FFCC99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dirty="0"/>
              <a:t>Защита персонала объекта</a:t>
            </a: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107157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НАПРАВЛЕНИЯ УСТОЙЧИВОСТИ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ФУНКЦИОНИРОВАНИЯ  ОЭ</a:t>
            </a:r>
            <a:endParaRPr lang="ru-RU" altLang="ru-RU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77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7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77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7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7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7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77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7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7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7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77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77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17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77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77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77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177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7" grpId="0" build="allAtOnce" animBg="1"/>
      <p:bldP spid="117766" grpId="0" build="allAtOnce" animBg="1"/>
      <p:bldP spid="117767" grpId="0" build="allAtOnce" animBg="1"/>
      <p:bldP spid="117768" grpId="0" build="allAtOnce" animBg="1"/>
      <p:bldP spid="117774" grpId="0" build="allAtOnce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arstrade.ru/upload/prod/ls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2951163"/>
            <a:ext cx="2371725" cy="19431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928802"/>
            <a:ext cx="2786082" cy="2857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571604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357686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357686" y="350043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5286380" y="642918"/>
            <a:ext cx="278608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643702" y="2071678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857356" y="3500438"/>
            <a:ext cx="642942" cy="1285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57554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714876" y="2071678"/>
            <a:ext cx="500066" cy="785818"/>
            <a:chOff x="4714876" y="2071678"/>
            <a:chExt cx="500066" cy="785818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3"/>
          <p:cNvGrpSpPr/>
          <p:nvPr/>
        </p:nvGrpSpPr>
        <p:grpSpPr>
          <a:xfrm>
            <a:off x="5929322" y="1643050"/>
            <a:ext cx="500066" cy="785818"/>
            <a:chOff x="4714876" y="2071678"/>
            <a:chExt cx="500066" cy="785818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8"/>
          <p:cNvGrpSpPr/>
          <p:nvPr/>
        </p:nvGrpSpPr>
        <p:grpSpPr>
          <a:xfrm>
            <a:off x="7143768" y="1214422"/>
            <a:ext cx="500066" cy="785818"/>
            <a:chOff x="4714876" y="2071678"/>
            <a:chExt cx="500066" cy="785818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386" name="Picture 2" descr="Презентация на тему: &quot;Содержание презентации 1 Классификация углеводородов Этилен - непредельный углеводород Валентные состояния"/>
          <p:cNvPicPr>
            <a:picLocks noChangeAspect="1" noChangeArrowheads="1"/>
          </p:cNvPicPr>
          <p:nvPr/>
        </p:nvPicPr>
        <p:blipFill>
          <a:blip r:embed="rId3" cstate="print"/>
          <a:srcRect l="3750" t="30000" r="51249" b="35000"/>
          <a:stretch>
            <a:fillRect/>
          </a:stretch>
        </p:blipFill>
        <p:spPr bwMode="auto">
          <a:xfrm>
            <a:off x="5429256" y="2571744"/>
            <a:ext cx="1714512" cy="1000132"/>
          </a:xfrm>
          <a:prstGeom prst="rect">
            <a:avLst/>
          </a:prstGeom>
          <a:noFill/>
        </p:spPr>
      </p:pic>
      <p:sp>
        <p:nvSpPr>
          <p:cNvPr id="50" name="TextBox 49"/>
          <p:cNvSpPr txBox="1"/>
          <p:nvPr/>
        </p:nvSpPr>
        <p:spPr>
          <a:xfrm>
            <a:off x="285720" y="4929198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ГАЗООБРАЗНЫЙ ЭТИЛЕН ВЕСОМ 18 КГ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плотность (     ) = 1,23 кг/куб.метр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степень теплового расширения   =8,11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скорость нормального горения смеси стехиометрической концентрации = 0,74 м/сек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Максимальное избыточное давление в замкнутом объеме при полной загазованности помещения                 = 900 кПа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5214950"/>
            <a:ext cx="142876" cy="285752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3" y="6286520"/>
            <a:ext cx="742955" cy="428628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ПРИМЕР РАСЧЁТА ПРЕДОХРАНИТЕЛЬНЫХ КОНСТРУКЦИЙ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928802"/>
            <a:ext cx="2786082" cy="2857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571604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357686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357686" y="350043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5286380" y="642918"/>
            <a:ext cx="278608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643702" y="2071678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857356" y="3500438"/>
            <a:ext cx="642942" cy="1285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57554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714876" y="2071678"/>
            <a:ext cx="500066" cy="785818"/>
            <a:chOff x="4714876" y="2071678"/>
            <a:chExt cx="500066" cy="785818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3"/>
          <p:cNvGrpSpPr/>
          <p:nvPr/>
        </p:nvGrpSpPr>
        <p:grpSpPr>
          <a:xfrm>
            <a:off x="5929322" y="1643050"/>
            <a:ext cx="500066" cy="785818"/>
            <a:chOff x="4714876" y="2071678"/>
            <a:chExt cx="500066" cy="785818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8"/>
          <p:cNvGrpSpPr/>
          <p:nvPr/>
        </p:nvGrpSpPr>
        <p:grpSpPr>
          <a:xfrm>
            <a:off x="7143768" y="1214422"/>
            <a:ext cx="500066" cy="785818"/>
            <a:chOff x="4714876" y="2071678"/>
            <a:chExt cx="500066" cy="785818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9"/>
          <p:cNvSpPr txBox="1"/>
          <p:nvPr/>
        </p:nvSpPr>
        <p:spPr>
          <a:xfrm>
            <a:off x="285720" y="4929198"/>
            <a:ext cx="85011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стехиометрическая концентрация горючей смеси С = 6,44%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коэффициент участия горючего во взрыве         =0,5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коэффициент, учитывающий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негерметичность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помещения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неадибичность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процесса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 3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окончания горения 0,07 сек.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5286388"/>
            <a:ext cx="142876" cy="314327"/>
          </a:xfrm>
          <a:prstGeom prst="rect">
            <a:avLst/>
          </a:prstGeom>
          <a:noFill/>
        </p:spPr>
      </p:pic>
      <p:sp>
        <p:nvSpPr>
          <p:cNvPr id="39" name="7-конечная звезда 38"/>
          <p:cNvSpPr/>
          <p:nvPr/>
        </p:nvSpPr>
        <p:spPr>
          <a:xfrm>
            <a:off x="2071670" y="571480"/>
            <a:ext cx="5000660" cy="4143404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3357554" y="2285992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Давление составит  33 кПа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ПРИМЕР РАСЧЁТА ПРЕДОХРАНИТЕЛЬНЫХ КОНСТРУКЦИЙ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928802"/>
            <a:ext cx="2786082" cy="2857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571604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357686" y="64291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357686" y="3500438"/>
            <a:ext cx="3714776" cy="12858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5286380" y="642918"/>
            <a:ext cx="278608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643702" y="2071678"/>
            <a:ext cx="28575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857356" y="3500438"/>
            <a:ext cx="642942" cy="12858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57554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2357430"/>
            <a:ext cx="64294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714876" y="2071678"/>
            <a:ext cx="500066" cy="785818"/>
            <a:chOff x="4714876" y="2071678"/>
            <a:chExt cx="500066" cy="785818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3"/>
          <p:cNvGrpSpPr/>
          <p:nvPr/>
        </p:nvGrpSpPr>
        <p:grpSpPr>
          <a:xfrm>
            <a:off x="5929322" y="1643050"/>
            <a:ext cx="500066" cy="785818"/>
            <a:chOff x="4714876" y="2071678"/>
            <a:chExt cx="500066" cy="785818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8"/>
          <p:cNvGrpSpPr/>
          <p:nvPr/>
        </p:nvGrpSpPr>
        <p:grpSpPr>
          <a:xfrm>
            <a:off x="7143768" y="1214422"/>
            <a:ext cx="500066" cy="785818"/>
            <a:chOff x="4714876" y="2071678"/>
            <a:chExt cx="500066" cy="785818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5072074"/>
            <a:ext cx="4597455" cy="1214422"/>
          </a:xfrm>
          <a:prstGeom prst="rect">
            <a:avLst/>
          </a:prstGeom>
          <a:noFill/>
        </p:spPr>
      </p:pic>
      <p:sp>
        <p:nvSpPr>
          <p:cNvPr id="45" name="TextBox 44"/>
          <p:cNvSpPr txBox="1"/>
          <p:nvPr/>
        </p:nvSpPr>
        <p:spPr>
          <a:xfrm>
            <a:off x="5429256" y="4500570"/>
            <a:ext cx="3500462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Требуемая площадь проёмов 67,7 куб.метров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7158" y="500042"/>
            <a:ext cx="3500462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Существующая площадь проёмов 30 куб.метров</a:t>
            </a:r>
            <a:endParaRPr lang="ru-RU" dirty="0">
              <a:solidFill>
                <a:srgbClr val="FFFF00"/>
              </a:solidFill>
            </a:endParaRPr>
          </a:p>
        </p:txBody>
      </p:sp>
      <p:grpSp>
        <p:nvGrpSpPr>
          <p:cNvPr id="5" name="Группа 32"/>
          <p:cNvGrpSpPr/>
          <p:nvPr/>
        </p:nvGrpSpPr>
        <p:grpSpPr>
          <a:xfrm>
            <a:off x="5929322" y="2643182"/>
            <a:ext cx="500066" cy="785818"/>
            <a:chOff x="4714876" y="2071678"/>
            <a:chExt cx="500066" cy="785818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32"/>
          <p:cNvGrpSpPr/>
          <p:nvPr/>
        </p:nvGrpSpPr>
        <p:grpSpPr>
          <a:xfrm>
            <a:off x="7143768" y="2285992"/>
            <a:ext cx="500066" cy="785818"/>
            <a:chOff x="4714876" y="2071678"/>
            <a:chExt cx="500066" cy="785818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32"/>
          <p:cNvGrpSpPr/>
          <p:nvPr/>
        </p:nvGrpSpPr>
        <p:grpSpPr>
          <a:xfrm>
            <a:off x="4714876" y="3000372"/>
            <a:ext cx="500066" cy="785818"/>
            <a:chOff x="4714876" y="2071678"/>
            <a:chExt cx="500066" cy="785818"/>
          </a:xfrm>
        </p:grpSpPr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714876" y="2071678"/>
              <a:ext cx="50006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4714876" y="2714620"/>
              <a:ext cx="500066" cy="142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rot="5400000">
              <a:off x="4893471" y="2393149"/>
              <a:ext cx="64294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rot="5400000">
              <a:off x="4393405" y="2536025"/>
              <a:ext cx="642942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Прямоугольник 67"/>
          <p:cNvSpPr/>
          <p:nvPr/>
        </p:nvSpPr>
        <p:spPr>
          <a:xfrm>
            <a:off x="3357554" y="3286124"/>
            <a:ext cx="642942" cy="64294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ПРИМЕР РАСЧЁТА ПРЕДОХРАНИТЕЛЬНЫХ КОНСТРУКЦИЙ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45" grpId="0" animBg="1"/>
      <p:bldP spid="46" grpId="0" animBg="1"/>
      <p:bldP spid="68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867803"/>
            <a:ext cx="868828" cy="419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2221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sz="1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9CABD7"/>
                </a:solidFill>
                <a:effectLst/>
                <a:latin typeface="Arial" pitchFamily="34" charset="0"/>
                <a:cs typeface="Arial" pitchFamily="34" charset="0"/>
              </a:rPr>
              <a:t>Крепление ЛСК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sz="7900" b="0" i="0" u="none" strike="noStrike" cap="none" normalizeH="0" baseline="0" dirty="0" smtClean="0">
              <a:ln>
                <a:noFill/>
              </a:ln>
              <a:solidFill>
                <a:srgbClr val="9CABD7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www.barstrade.ru/upload/prod/ls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2951163"/>
            <a:ext cx="2371725" cy="19431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0" name="Picture 2" descr="http://im3-tub-ru.yandex.net/i?id=6744bcbf6434117d8395a6f6921f3295-0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2571768" cy="1751026"/>
          </a:xfrm>
          <a:prstGeom prst="rect">
            <a:avLst/>
          </a:prstGeom>
          <a:noFill/>
        </p:spPr>
      </p:pic>
      <p:pic>
        <p:nvPicPr>
          <p:cNvPr id="8" name="Picture 6" descr="http://www.refsru.com/images/referats/5887/image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928670"/>
            <a:ext cx="3957634" cy="3714776"/>
          </a:xfrm>
          <a:prstGeom prst="rect">
            <a:avLst/>
          </a:prstGeom>
          <a:noFill/>
        </p:spPr>
      </p:pic>
      <p:pic>
        <p:nvPicPr>
          <p:cNvPr id="9" name="Picture 2" descr="Лекгосбрасываемые конструции">
            <a:hlinkClick r:id="rId5" tooltip="Лекгосбрасываемые конструции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1071546"/>
            <a:ext cx="1905000" cy="1428751"/>
          </a:xfrm>
          <a:prstGeom prst="rect">
            <a:avLst/>
          </a:prstGeom>
          <a:noFill/>
        </p:spPr>
      </p:pic>
      <p:pic>
        <p:nvPicPr>
          <p:cNvPr id="11" name="Picture 3" descr="Лекгосбрасываемые конструции">
            <a:hlinkClick r:id="rId7" tooltip="Лекгосбрасываемые конструции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16" y="3000372"/>
            <a:ext cx="1905000" cy="1428750"/>
          </a:xfrm>
          <a:prstGeom prst="rect">
            <a:avLst/>
          </a:prstGeom>
          <a:noFill/>
        </p:spPr>
      </p:pic>
      <p:pic>
        <p:nvPicPr>
          <p:cNvPr id="22532" name="Picture 4" descr="http://im3-tub-ru.yandex.net/i?id=797d5eaa76ac451bad4250b06a14c67b-57-144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86525" y="5072074"/>
            <a:ext cx="2657475" cy="1428750"/>
          </a:xfrm>
          <a:prstGeom prst="rect">
            <a:avLst/>
          </a:prstGeom>
          <a:noFill/>
        </p:spPr>
      </p:pic>
      <p:pic>
        <p:nvPicPr>
          <p:cNvPr id="12" name="Рисунок 11" descr="C:\Users\9ED8~1\AppData\Local\Temp\media\image2.jpeg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6206" t="5693" r="50349" b="-2480"/>
          <a:stretch>
            <a:fillRect/>
          </a:stretch>
        </p:blipFill>
        <p:spPr bwMode="auto">
          <a:xfrm>
            <a:off x="3214678" y="5286388"/>
            <a:ext cx="1500198" cy="1214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9ED8~1\AppData\Local\Temp\media\image2.jpeg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5857" t="-5693"/>
          <a:stretch>
            <a:fillRect/>
          </a:stretch>
        </p:blipFill>
        <p:spPr bwMode="auto">
          <a:xfrm>
            <a:off x="4786314" y="5143512"/>
            <a:ext cx="1524304" cy="1326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4" name="Picture 6" descr="Бесплатное объявление в г. Коркино : Окна ПВХ, алюминиевые конструкции, витражи, вентилируемый фасад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3035286"/>
            <a:ext cx="2571768" cy="1751026"/>
          </a:xfrm>
          <a:prstGeom prst="rect">
            <a:avLst/>
          </a:prstGeom>
          <a:noFill/>
        </p:spPr>
      </p:pic>
      <p:pic>
        <p:nvPicPr>
          <p:cNvPr id="22536" name="Picture 8" descr="фото Легкосбрасываемые конструкции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20" y="4948256"/>
            <a:ext cx="2571768" cy="155257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ЛЕГКОСБРАСЫВАЕМЫЕ   КОНСТРУКЦИИ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2" name="Группа 70"/>
          <p:cNvGrpSpPr>
            <a:grpSpLocks/>
          </p:cNvGrpSpPr>
          <p:nvPr/>
        </p:nvGrpSpPr>
        <p:grpSpPr bwMode="auto">
          <a:xfrm>
            <a:off x="2643188" y="785813"/>
            <a:ext cx="571500" cy="500062"/>
            <a:chOff x="2643174" y="785794"/>
            <a:chExt cx="571504" cy="500066"/>
          </a:xfrm>
        </p:grpSpPr>
        <p:sp>
          <p:nvSpPr>
            <p:cNvPr id="5" name="Овал 4"/>
            <p:cNvSpPr/>
            <p:nvPr/>
          </p:nvSpPr>
          <p:spPr>
            <a:xfrm>
              <a:off x="2643174" y="78579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5809" name="TextBox 6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115810" name="TextBox 7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115811" name="TextBox 8"/>
            <p:cNvSpPr txBox="1">
              <a:spLocks noChangeArrowheads="1"/>
            </p:cNvSpPr>
            <p:nvPr/>
          </p:nvSpPr>
          <p:spPr bwMode="auto">
            <a:xfrm>
              <a:off x="2786050" y="1039639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11" name="Прямая соединительная линия 10"/>
            <p:cNvCxnSpPr>
              <a:stCxn id="5" idx="1"/>
              <a:endCxn id="5" idx="5"/>
            </p:cNvCxnSpPr>
            <p:nvPr/>
          </p:nvCxnSpPr>
          <p:spPr>
            <a:xfrm rot="16200000" flipH="1">
              <a:off x="2751919" y="834213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>
              <a:stCxn id="5" idx="3"/>
              <a:endCxn id="5" idx="7"/>
            </p:cNvCxnSpPr>
            <p:nvPr/>
          </p:nvCxnSpPr>
          <p:spPr>
            <a:xfrm rot="5400000" flipH="1" flipV="1">
              <a:off x="2751919" y="834213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-285749" y="1714500"/>
            <a:ext cx="1714500" cy="4286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85813" y="1071563"/>
            <a:ext cx="1857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73"/>
          <p:cNvGrpSpPr>
            <a:grpSpLocks/>
          </p:cNvGrpSpPr>
          <p:nvPr/>
        </p:nvGrpSpPr>
        <p:grpSpPr bwMode="auto">
          <a:xfrm>
            <a:off x="5786438" y="857250"/>
            <a:ext cx="571500" cy="500063"/>
            <a:chOff x="5786446" y="857232"/>
            <a:chExt cx="571504" cy="500066"/>
          </a:xfrm>
        </p:grpSpPr>
        <p:sp>
          <p:nvSpPr>
            <p:cNvPr id="26" name="Овал 25"/>
            <p:cNvSpPr/>
            <p:nvPr/>
          </p:nvSpPr>
          <p:spPr>
            <a:xfrm>
              <a:off x="5786446" y="857232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5803" name="TextBox 26"/>
            <p:cNvSpPr txBox="1">
              <a:spLocks noChangeArrowheads="1"/>
            </p:cNvSpPr>
            <p:nvPr/>
          </p:nvSpPr>
          <p:spPr bwMode="auto">
            <a:xfrm>
              <a:off x="5929322" y="857233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115804" name="TextBox 27"/>
            <p:cNvSpPr txBox="1">
              <a:spLocks noChangeArrowheads="1"/>
            </p:cNvSpPr>
            <p:nvPr/>
          </p:nvSpPr>
          <p:spPr bwMode="auto">
            <a:xfrm>
              <a:off x="5786446" y="1000108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115805" name="TextBox 28"/>
            <p:cNvSpPr txBox="1">
              <a:spLocks noChangeArrowheads="1"/>
            </p:cNvSpPr>
            <p:nvPr/>
          </p:nvSpPr>
          <p:spPr bwMode="auto">
            <a:xfrm>
              <a:off x="5929322" y="1111077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30" name="Прямая соединительная линия 29"/>
            <p:cNvCxnSpPr>
              <a:stCxn id="26" idx="1"/>
              <a:endCxn id="26" idx="5"/>
            </p:cNvCxnSpPr>
            <p:nvPr/>
          </p:nvCxnSpPr>
          <p:spPr>
            <a:xfrm rot="16200000" flipH="1">
              <a:off x="5895190" y="905651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 flipH="1" flipV="1">
              <a:off x="5883285" y="903269"/>
              <a:ext cx="354014" cy="4048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74"/>
          <p:cNvGrpSpPr>
            <a:grpSpLocks/>
          </p:cNvGrpSpPr>
          <p:nvPr/>
        </p:nvGrpSpPr>
        <p:grpSpPr bwMode="auto">
          <a:xfrm>
            <a:off x="4000500" y="1143000"/>
            <a:ext cx="571500" cy="500063"/>
            <a:chOff x="4000496" y="1142984"/>
            <a:chExt cx="571504" cy="500066"/>
          </a:xfrm>
        </p:grpSpPr>
        <p:sp>
          <p:nvSpPr>
            <p:cNvPr id="21" name="Овал 20"/>
            <p:cNvSpPr/>
            <p:nvPr/>
          </p:nvSpPr>
          <p:spPr>
            <a:xfrm>
              <a:off x="4000496" y="114298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5797" name="TextBox 21"/>
            <p:cNvSpPr txBox="1">
              <a:spLocks noChangeArrowheads="1"/>
            </p:cNvSpPr>
            <p:nvPr/>
          </p:nvSpPr>
          <p:spPr bwMode="auto">
            <a:xfrm>
              <a:off x="4143372" y="114298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115798" name="TextBox 22"/>
            <p:cNvSpPr txBox="1">
              <a:spLocks noChangeArrowheads="1"/>
            </p:cNvSpPr>
            <p:nvPr/>
          </p:nvSpPr>
          <p:spPr bwMode="auto">
            <a:xfrm>
              <a:off x="4000496" y="1285860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115799" name="TextBox 23"/>
            <p:cNvSpPr txBox="1">
              <a:spLocks noChangeArrowheads="1"/>
            </p:cNvSpPr>
            <p:nvPr/>
          </p:nvSpPr>
          <p:spPr bwMode="auto">
            <a:xfrm>
              <a:off x="4143372" y="1396829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25" name="Прямая соединительная линия 24"/>
            <p:cNvCxnSpPr>
              <a:stCxn id="21" idx="1"/>
              <a:endCxn id="21" idx="5"/>
            </p:cNvCxnSpPr>
            <p:nvPr/>
          </p:nvCxnSpPr>
          <p:spPr>
            <a:xfrm rot="16200000" flipH="1">
              <a:off x="4109241" y="1191403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 flipH="1" flipV="1">
              <a:off x="4097335" y="1189022"/>
              <a:ext cx="354014" cy="4048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357313" y="7143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4 мин.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428750" y="107156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К-1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214688" y="10715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2 мин.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286125" y="13573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К-3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3214688" y="1071563"/>
            <a:ext cx="2571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357938" y="1071563"/>
            <a:ext cx="7858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6643688" y="1571625"/>
            <a:ext cx="1785937" cy="7858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429125" y="7143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5 мин.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500563" y="10715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К-2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357938" y="7143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429375" y="11525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К-5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5072063" y="11525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143500" y="13573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К-4</a:t>
            </a:r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/>
        </p:nvGraphicFramePr>
        <p:xfrm>
          <a:off x="285750" y="3400425"/>
          <a:ext cx="8572500" cy="646113"/>
        </p:xfrm>
        <a:graphic>
          <a:graphicData uri="http://schemas.openxmlformats.org/drawingml/2006/table">
            <a:tbl>
              <a:tblPr/>
              <a:tblGrid>
                <a:gridCol w="1071563"/>
                <a:gridCol w="6643687"/>
                <a:gridCol w="857250"/>
              </a:tblGrid>
              <a:tr h="27445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Кузнечно-механический цех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К-1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Остановить работу молотов и отключить питание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мин.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3" name="Прямая соединительная линия 52"/>
          <p:cNvCxnSpPr>
            <a:endCxn id="51" idx="0"/>
          </p:cNvCxnSpPr>
          <p:nvPr/>
        </p:nvCxnSpPr>
        <p:spPr>
          <a:xfrm>
            <a:off x="4572000" y="1357313"/>
            <a:ext cx="10366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071813" y="1357313"/>
            <a:ext cx="9286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51" idx="0"/>
          </p:cNvCxnSpPr>
          <p:nvPr/>
        </p:nvCxnSpPr>
        <p:spPr>
          <a:xfrm rot="5400000" flipH="1" flipV="1">
            <a:off x="5661819" y="1161257"/>
            <a:ext cx="142875" cy="2492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0800000">
            <a:off x="3035300" y="1285875"/>
            <a:ext cx="107950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72"/>
          <p:cNvGrpSpPr>
            <a:grpSpLocks/>
          </p:cNvGrpSpPr>
          <p:nvPr/>
        </p:nvGrpSpPr>
        <p:grpSpPr bwMode="auto">
          <a:xfrm>
            <a:off x="7643813" y="2857500"/>
            <a:ext cx="571500" cy="500063"/>
            <a:chOff x="7643834" y="2857496"/>
            <a:chExt cx="571504" cy="500066"/>
          </a:xfrm>
        </p:grpSpPr>
        <p:sp>
          <p:nvSpPr>
            <p:cNvPr id="63" name="Овал 62"/>
            <p:cNvSpPr/>
            <p:nvPr/>
          </p:nvSpPr>
          <p:spPr>
            <a:xfrm>
              <a:off x="7643834" y="2857496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5795" name="TextBox 63"/>
            <p:cNvSpPr txBox="1">
              <a:spLocks noChangeArrowheads="1"/>
            </p:cNvSpPr>
            <p:nvPr/>
          </p:nvSpPr>
          <p:spPr bwMode="auto">
            <a:xfrm>
              <a:off x="7715272" y="2928934"/>
              <a:ext cx="50006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12</a:t>
              </a:r>
            </a:p>
          </p:txBody>
        </p:sp>
      </p:grpSp>
      <p:grpSp>
        <p:nvGrpSpPr>
          <p:cNvPr id="8" name="Группа 71"/>
          <p:cNvGrpSpPr>
            <a:grpSpLocks/>
          </p:cNvGrpSpPr>
          <p:nvPr/>
        </p:nvGrpSpPr>
        <p:grpSpPr bwMode="auto">
          <a:xfrm>
            <a:off x="142875" y="2786063"/>
            <a:ext cx="571500" cy="500062"/>
            <a:chOff x="142844" y="2786058"/>
            <a:chExt cx="571504" cy="500066"/>
          </a:xfrm>
        </p:grpSpPr>
        <p:sp>
          <p:nvSpPr>
            <p:cNvPr id="62" name="Овал 61"/>
            <p:cNvSpPr/>
            <p:nvPr/>
          </p:nvSpPr>
          <p:spPr>
            <a:xfrm>
              <a:off x="142844" y="2786058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5793" name="TextBox 64"/>
            <p:cNvSpPr txBox="1">
              <a:spLocks noChangeArrowheads="1"/>
            </p:cNvSpPr>
            <p:nvPr/>
          </p:nvSpPr>
          <p:spPr bwMode="auto">
            <a:xfrm>
              <a:off x="142844" y="2857496"/>
              <a:ext cx="50006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  0</a:t>
              </a:r>
            </a:p>
          </p:txBody>
        </p:sp>
      </p:grpSp>
      <p:sp>
        <p:nvSpPr>
          <p:cNvPr id="115751" name="TextBox 65"/>
          <p:cNvSpPr txBox="1">
            <a:spLocks noChangeArrowheads="1"/>
          </p:cNvSpPr>
          <p:nvPr/>
        </p:nvSpPr>
        <p:spPr bwMode="auto">
          <a:xfrm>
            <a:off x="142875" y="0"/>
            <a:ext cx="9001125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ГРАФИК ОСТАНОВКИ КУЗНЕЧНО-МЕХАНИЧЕСКОГО ЦЕХА</a:t>
            </a: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285750" y="5572125"/>
          <a:ext cx="8572500" cy="274638"/>
        </p:xfrm>
        <a:graphic>
          <a:graphicData uri="http://schemas.openxmlformats.org/drawingml/2006/table">
            <a:tbl>
              <a:tblPr/>
              <a:tblGrid>
                <a:gridCol w="1071563"/>
                <a:gridCol w="6643687"/>
                <a:gridCol w="857250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К-5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Уход в убежище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8" name="Таблица 67"/>
          <p:cNvGraphicFramePr>
            <a:graphicFrameLocks noGrp="1"/>
          </p:cNvGraphicFramePr>
          <p:nvPr/>
        </p:nvGraphicFramePr>
        <p:xfrm>
          <a:off x="285750" y="5143500"/>
          <a:ext cx="8572500" cy="274638"/>
        </p:xfrm>
        <a:graphic>
          <a:graphicData uri="http://schemas.openxmlformats.org/drawingml/2006/table">
            <a:tbl>
              <a:tblPr/>
              <a:tblGrid>
                <a:gridCol w="1071563"/>
                <a:gridCol w="6643687"/>
                <a:gridCol w="857250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К-4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Закрыть газовую задвижку и отключить газопровод на вводе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285750" y="4643438"/>
          <a:ext cx="8572500" cy="274637"/>
        </p:xfrm>
        <a:graphic>
          <a:graphicData uri="http://schemas.openxmlformats.org/drawingml/2006/table">
            <a:tbl>
              <a:tblPr/>
              <a:tblGrid>
                <a:gridCol w="1071563"/>
                <a:gridCol w="6643687"/>
                <a:gridCol w="857250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К-3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Отключить энергопитание нагревательных и термических печей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285750" y="4143375"/>
          <a:ext cx="8572500" cy="274638"/>
        </p:xfrm>
        <a:graphic>
          <a:graphicData uri="http://schemas.openxmlformats.org/drawingml/2006/table">
            <a:tbl>
              <a:tblPr/>
              <a:tblGrid>
                <a:gridCol w="1071563"/>
                <a:gridCol w="6643687"/>
                <a:gridCol w="857250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К-2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Отключить паропровод, воздухопровод и энергопитание цеха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8" name="Прямая соединительная линия 17"/>
          <p:cNvCxnSpPr>
            <a:stCxn id="62" idx="0"/>
          </p:cNvCxnSpPr>
          <p:nvPr/>
        </p:nvCxnSpPr>
        <p:spPr>
          <a:xfrm rot="5400000" flipH="1" flipV="1">
            <a:off x="500062" y="2000251"/>
            <a:ext cx="714375" cy="8572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14313" y="192881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1мин.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000125" y="228600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Р-1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143125" y="20716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Р-2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214563" y="178593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5 мин.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857750" y="178593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 мин.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929188" y="222408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р-5</a:t>
            </a:r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/>
        </p:nvGraphicFramePr>
        <p:xfrm>
          <a:off x="142875" y="3400425"/>
          <a:ext cx="8858250" cy="646113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45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Ремонтно-механический цех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Р-1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Прекратить все работы по ремонту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мин.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4" name="Прямая соединительная линия 53"/>
          <p:cNvCxnSpPr/>
          <p:nvPr/>
        </p:nvCxnSpPr>
        <p:spPr>
          <a:xfrm>
            <a:off x="1000125" y="2643188"/>
            <a:ext cx="92868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8"/>
          <p:cNvGrpSpPr>
            <a:grpSpLocks/>
          </p:cNvGrpSpPr>
          <p:nvPr/>
        </p:nvGrpSpPr>
        <p:grpSpPr bwMode="auto">
          <a:xfrm>
            <a:off x="1285875" y="1643063"/>
            <a:ext cx="785813" cy="625475"/>
            <a:chOff x="1285852" y="1785926"/>
            <a:chExt cx="785818" cy="625082"/>
          </a:xfrm>
        </p:grpSpPr>
        <p:sp>
          <p:nvSpPr>
            <p:cNvPr id="5" name="Овал 4"/>
            <p:cNvSpPr/>
            <p:nvPr/>
          </p:nvSpPr>
          <p:spPr>
            <a:xfrm>
              <a:off x="1285852" y="1785926"/>
              <a:ext cx="785818" cy="62508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6830" name="TextBox 6"/>
            <p:cNvSpPr txBox="1">
              <a:spLocks noChangeArrowheads="1"/>
            </p:cNvSpPr>
            <p:nvPr/>
          </p:nvSpPr>
          <p:spPr bwMode="auto">
            <a:xfrm>
              <a:off x="1482307" y="1785927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</a:p>
          </p:txBody>
        </p:sp>
        <p:sp>
          <p:nvSpPr>
            <p:cNvPr id="116831" name="TextBox 7"/>
            <p:cNvSpPr txBox="1">
              <a:spLocks noChangeArrowheads="1"/>
            </p:cNvSpPr>
            <p:nvPr/>
          </p:nvSpPr>
          <p:spPr bwMode="auto">
            <a:xfrm>
              <a:off x="1285852" y="1964521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6832" name="TextBox 8"/>
            <p:cNvSpPr txBox="1">
              <a:spLocks noChangeArrowheads="1"/>
            </p:cNvSpPr>
            <p:nvPr/>
          </p:nvSpPr>
          <p:spPr bwMode="auto">
            <a:xfrm>
              <a:off x="1482307" y="2103232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11" name="Прямая соединительная линия 10"/>
            <p:cNvCxnSpPr>
              <a:stCxn id="5" idx="1"/>
              <a:endCxn id="5" idx="5"/>
            </p:cNvCxnSpPr>
            <p:nvPr/>
          </p:nvCxnSpPr>
          <p:spPr>
            <a:xfrm rot="16200000" flipH="1">
              <a:off x="1458237" y="1819859"/>
              <a:ext cx="44104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>
              <a:stCxn id="5" idx="3"/>
              <a:endCxn id="5" idx="7"/>
            </p:cNvCxnSpPr>
            <p:nvPr/>
          </p:nvCxnSpPr>
          <p:spPr>
            <a:xfrm rot="5400000" flipH="1" flipV="1">
              <a:off x="1458237" y="1819859"/>
              <a:ext cx="44104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Овал 61"/>
          <p:cNvSpPr/>
          <p:nvPr/>
        </p:nvSpPr>
        <p:spPr>
          <a:xfrm>
            <a:off x="142875" y="2786063"/>
            <a:ext cx="571500" cy="500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7643813" y="2857500"/>
            <a:ext cx="571500" cy="5000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6762" name="TextBox 63"/>
          <p:cNvSpPr txBox="1">
            <a:spLocks noChangeArrowheads="1"/>
          </p:cNvSpPr>
          <p:nvPr/>
        </p:nvSpPr>
        <p:spPr bwMode="auto">
          <a:xfrm>
            <a:off x="7715250" y="292893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16763" name="TextBox 64"/>
          <p:cNvSpPr txBox="1">
            <a:spLocks noChangeArrowheads="1"/>
          </p:cNvSpPr>
          <p:nvPr/>
        </p:nvSpPr>
        <p:spPr bwMode="auto">
          <a:xfrm>
            <a:off x="142875" y="2857500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  0</a:t>
            </a:r>
          </a:p>
        </p:txBody>
      </p:sp>
      <p:sp>
        <p:nvSpPr>
          <p:cNvPr id="116764" name="TextBox 65"/>
          <p:cNvSpPr txBox="1">
            <a:spLocks noChangeArrowheads="1"/>
          </p:cNvSpPr>
          <p:nvPr/>
        </p:nvSpPr>
        <p:spPr bwMode="auto">
          <a:xfrm>
            <a:off x="142875" y="0"/>
            <a:ext cx="9001125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ГРАФИК ОСТАНОВКИ  РЕМОНТНО-МЕХАНИЧЕСКОГО ЦЕХА</a:t>
            </a: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142875" y="5929313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Р-5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Уход в убежище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8" name="Таблица 67"/>
          <p:cNvGraphicFramePr>
            <a:graphicFrameLocks noGrp="1"/>
          </p:cNvGraphicFramePr>
          <p:nvPr/>
        </p:nvGraphicFramePr>
        <p:xfrm>
          <a:off x="142875" y="5329238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Р-4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Закрепить краны и отключить электропитание на вводе в цех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142875" y="4643438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Р-3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Освободить краны от груза и обесточить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142875" y="4143375"/>
          <a:ext cx="8858250" cy="274638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Р-2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Остановить инструмент, станки и отключить коммуникации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77" name="Прямая соединительная линия 76"/>
          <p:cNvCxnSpPr>
            <a:stCxn id="5" idx="6"/>
          </p:cNvCxnSpPr>
          <p:nvPr/>
        </p:nvCxnSpPr>
        <p:spPr>
          <a:xfrm>
            <a:off x="2071688" y="1955800"/>
            <a:ext cx="1785937" cy="444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78"/>
          <p:cNvGrpSpPr>
            <a:grpSpLocks/>
          </p:cNvGrpSpPr>
          <p:nvPr/>
        </p:nvGrpSpPr>
        <p:grpSpPr bwMode="auto">
          <a:xfrm>
            <a:off x="3857625" y="1785938"/>
            <a:ext cx="785813" cy="642937"/>
            <a:chOff x="2643174" y="785794"/>
            <a:chExt cx="571504" cy="500066"/>
          </a:xfrm>
        </p:grpSpPr>
        <p:sp>
          <p:nvSpPr>
            <p:cNvPr id="80" name="Овал 79"/>
            <p:cNvSpPr/>
            <p:nvPr/>
          </p:nvSpPr>
          <p:spPr>
            <a:xfrm>
              <a:off x="2643174" y="78579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6824" name="TextBox 80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</a:p>
          </p:txBody>
        </p:sp>
        <p:sp>
          <p:nvSpPr>
            <p:cNvPr id="116825" name="TextBox 81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259775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116826" name="TextBox 82"/>
            <p:cNvSpPr txBox="1">
              <a:spLocks noChangeArrowheads="1"/>
            </p:cNvSpPr>
            <p:nvPr/>
          </p:nvSpPr>
          <p:spPr bwMode="auto">
            <a:xfrm>
              <a:off x="2850994" y="1063608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84" name="Прямая соединительная линия 83"/>
            <p:cNvCxnSpPr>
              <a:stCxn id="80" idx="1"/>
              <a:endCxn id="80" idx="5"/>
            </p:cNvCxnSpPr>
            <p:nvPr/>
          </p:nvCxnSpPr>
          <p:spPr>
            <a:xfrm rot="16200000" flipH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>
              <a:stCxn id="80" idx="3"/>
              <a:endCxn id="80" idx="7"/>
            </p:cNvCxnSpPr>
            <p:nvPr/>
          </p:nvCxnSpPr>
          <p:spPr>
            <a:xfrm rot="5400000" flipH="1" flipV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87"/>
          <p:cNvGrpSpPr>
            <a:grpSpLocks/>
          </p:cNvGrpSpPr>
          <p:nvPr/>
        </p:nvGrpSpPr>
        <p:grpSpPr bwMode="auto">
          <a:xfrm>
            <a:off x="1928813" y="2286000"/>
            <a:ext cx="785812" cy="644525"/>
            <a:chOff x="2643174" y="785794"/>
            <a:chExt cx="571504" cy="500913"/>
          </a:xfrm>
        </p:grpSpPr>
        <p:sp>
          <p:nvSpPr>
            <p:cNvPr id="89" name="Овал 88"/>
            <p:cNvSpPr/>
            <p:nvPr/>
          </p:nvSpPr>
          <p:spPr>
            <a:xfrm>
              <a:off x="2643174" y="785794"/>
              <a:ext cx="571504" cy="4996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6818" name="TextBox 89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</a:p>
          </p:txBody>
        </p:sp>
        <p:sp>
          <p:nvSpPr>
            <p:cNvPr id="116819" name="TextBox 90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311729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1,5</a:t>
              </a:r>
            </a:p>
          </p:txBody>
        </p:sp>
        <p:sp>
          <p:nvSpPr>
            <p:cNvPr id="116820" name="TextBox 91"/>
            <p:cNvSpPr txBox="1">
              <a:spLocks noChangeArrowheads="1"/>
            </p:cNvSpPr>
            <p:nvPr/>
          </p:nvSpPr>
          <p:spPr bwMode="auto">
            <a:xfrm>
              <a:off x="2844499" y="1095202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93" name="Прямая соединительная линия 92"/>
            <p:cNvCxnSpPr>
              <a:stCxn id="89" idx="1"/>
              <a:endCxn id="89" idx="5"/>
            </p:cNvCxnSpPr>
            <p:nvPr/>
          </p:nvCxnSpPr>
          <p:spPr>
            <a:xfrm rot="16200000" flipH="1">
              <a:off x="2751879" y="833010"/>
              <a:ext cx="354093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единительная линия 93"/>
            <p:cNvCxnSpPr>
              <a:stCxn id="89" idx="3"/>
              <a:endCxn id="89" idx="7"/>
            </p:cNvCxnSpPr>
            <p:nvPr/>
          </p:nvCxnSpPr>
          <p:spPr>
            <a:xfrm rot="5400000" flipH="1" flipV="1">
              <a:off x="2751879" y="833010"/>
              <a:ext cx="354093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1214438" y="24288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4,5 мин.</a:t>
            </a: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1143000" y="27146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Р-5</a:t>
            </a: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 flipV="1">
            <a:off x="642938" y="2643188"/>
            <a:ext cx="357187" cy="21431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2714625" y="2643188"/>
            <a:ext cx="107156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endCxn id="80" idx="3"/>
          </p:cNvCxnSpPr>
          <p:nvPr/>
        </p:nvCxnSpPr>
        <p:spPr>
          <a:xfrm rot="5400000" flipH="1" flipV="1">
            <a:off x="3725069" y="2396332"/>
            <a:ext cx="307975" cy="18573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2786063" y="228600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4,5 мин.</a:t>
            </a:r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2857500" y="27241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Р-4</a:t>
            </a:r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>
            <a:off x="4643438" y="2071688"/>
            <a:ext cx="1714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6357938" y="2071688"/>
            <a:ext cx="1357312" cy="92868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46" grpId="0"/>
      <p:bldP spid="48" grpId="0"/>
      <p:bldP spid="49" grpId="0"/>
      <p:bldP spid="95" grpId="0"/>
      <p:bldP spid="96" grpId="0"/>
      <p:bldP spid="103" grpId="0"/>
      <p:bldP spid="104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>
            <a:endCxn id="5" idx="2"/>
          </p:cNvCxnSpPr>
          <p:nvPr/>
        </p:nvCxnSpPr>
        <p:spPr>
          <a:xfrm>
            <a:off x="714375" y="3071813"/>
            <a:ext cx="500063" cy="2698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85813" y="2714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1мин.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14375" y="32146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М-1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786563" y="314325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М-5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714500" y="32861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1,5 мин.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643438" y="321468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6,5 мин.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643438" y="364331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М-4</a:t>
            </a:r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/>
        </p:nvGraphicFramePr>
        <p:xfrm>
          <a:off x="142875" y="428625"/>
          <a:ext cx="8858250" cy="646113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45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Механо-сборочный цех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М-1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Остановить станки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мин.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4" name="Прямая соединительная линия 53"/>
          <p:cNvCxnSpPr/>
          <p:nvPr/>
        </p:nvCxnSpPr>
        <p:spPr>
          <a:xfrm>
            <a:off x="714375" y="3571875"/>
            <a:ext cx="157162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8"/>
          <p:cNvGrpSpPr>
            <a:grpSpLocks/>
          </p:cNvGrpSpPr>
          <p:nvPr/>
        </p:nvGrpSpPr>
        <p:grpSpPr bwMode="auto">
          <a:xfrm>
            <a:off x="1214438" y="2786063"/>
            <a:ext cx="785812" cy="625475"/>
            <a:chOff x="1285852" y="1785926"/>
            <a:chExt cx="785818" cy="625082"/>
          </a:xfrm>
        </p:grpSpPr>
        <p:sp>
          <p:nvSpPr>
            <p:cNvPr id="5" name="Овал 4"/>
            <p:cNvSpPr/>
            <p:nvPr/>
          </p:nvSpPr>
          <p:spPr>
            <a:xfrm>
              <a:off x="1285852" y="1785926"/>
              <a:ext cx="785818" cy="62508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7852" name="TextBox 6"/>
            <p:cNvSpPr txBox="1">
              <a:spLocks noChangeArrowheads="1"/>
            </p:cNvSpPr>
            <p:nvPr/>
          </p:nvSpPr>
          <p:spPr bwMode="auto">
            <a:xfrm>
              <a:off x="1482307" y="1785927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117853" name="TextBox 7"/>
            <p:cNvSpPr txBox="1">
              <a:spLocks noChangeArrowheads="1"/>
            </p:cNvSpPr>
            <p:nvPr/>
          </p:nvSpPr>
          <p:spPr bwMode="auto">
            <a:xfrm>
              <a:off x="1285852" y="1964521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7854" name="TextBox 8"/>
            <p:cNvSpPr txBox="1">
              <a:spLocks noChangeArrowheads="1"/>
            </p:cNvSpPr>
            <p:nvPr/>
          </p:nvSpPr>
          <p:spPr bwMode="auto">
            <a:xfrm>
              <a:off x="1482307" y="2103232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11" name="Прямая соединительная линия 10"/>
            <p:cNvCxnSpPr>
              <a:stCxn id="5" idx="1"/>
              <a:endCxn id="5" idx="5"/>
            </p:cNvCxnSpPr>
            <p:nvPr/>
          </p:nvCxnSpPr>
          <p:spPr>
            <a:xfrm rot="16200000" flipH="1">
              <a:off x="1458237" y="1819859"/>
              <a:ext cx="441048" cy="557216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>
              <a:stCxn id="5" idx="3"/>
              <a:endCxn id="5" idx="7"/>
            </p:cNvCxnSpPr>
            <p:nvPr/>
          </p:nvCxnSpPr>
          <p:spPr>
            <a:xfrm rot="5400000" flipH="1" flipV="1">
              <a:off x="1458237" y="1819859"/>
              <a:ext cx="441048" cy="557216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Овал 61"/>
          <p:cNvSpPr/>
          <p:nvPr/>
        </p:nvSpPr>
        <p:spPr>
          <a:xfrm>
            <a:off x="142875" y="2786063"/>
            <a:ext cx="571500" cy="500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7643813" y="2857500"/>
            <a:ext cx="571500" cy="5000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7785" name="TextBox 63"/>
          <p:cNvSpPr txBox="1">
            <a:spLocks noChangeArrowheads="1"/>
          </p:cNvSpPr>
          <p:nvPr/>
        </p:nvSpPr>
        <p:spPr bwMode="auto">
          <a:xfrm>
            <a:off x="7715250" y="292893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17786" name="TextBox 64"/>
          <p:cNvSpPr txBox="1">
            <a:spLocks noChangeArrowheads="1"/>
          </p:cNvSpPr>
          <p:nvPr/>
        </p:nvSpPr>
        <p:spPr bwMode="auto">
          <a:xfrm>
            <a:off x="142875" y="2857500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  0</a:t>
            </a:r>
          </a:p>
        </p:txBody>
      </p:sp>
      <p:sp>
        <p:nvSpPr>
          <p:cNvPr id="117787" name="TextBox 65"/>
          <p:cNvSpPr txBox="1">
            <a:spLocks noChangeArrowheads="1"/>
          </p:cNvSpPr>
          <p:nvPr/>
        </p:nvSpPr>
        <p:spPr bwMode="auto">
          <a:xfrm>
            <a:off x="142875" y="0"/>
            <a:ext cx="9001125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ГРАФИК ОСТАНОВКИ  МЕХАНО-СБОРОЧНОГО ЦЕХА</a:t>
            </a: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142875" y="5929313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М-5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Уход в убежище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8" name="Таблица 67"/>
          <p:cNvGraphicFramePr>
            <a:graphicFrameLocks noGrp="1"/>
          </p:cNvGraphicFramePr>
          <p:nvPr/>
        </p:nvGraphicFramePr>
        <p:xfrm>
          <a:off x="142875" y="5257800"/>
          <a:ext cx="8858250" cy="274638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М-4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Закрепить краны и отключить электропитание на вводе в цех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142875" y="4643438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М-3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Освободить краны от груза и обесточить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142875" y="1143000"/>
          <a:ext cx="8858250" cy="274638"/>
        </p:xfrm>
        <a:graphic>
          <a:graphicData uri="http://schemas.openxmlformats.org/drawingml/2006/table">
            <a:tbl>
              <a:tblPr/>
              <a:tblGrid>
                <a:gridCol w="1106488"/>
                <a:gridCol w="6865937"/>
                <a:gridCol w="885825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М-2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Отключить конвейер и коммуникации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77" name="Прямая соединительная линия 76"/>
          <p:cNvCxnSpPr>
            <a:stCxn id="5" idx="6"/>
            <a:endCxn id="61" idx="2"/>
          </p:cNvCxnSpPr>
          <p:nvPr/>
        </p:nvCxnSpPr>
        <p:spPr>
          <a:xfrm>
            <a:off x="2000250" y="3098800"/>
            <a:ext cx="3857625" cy="79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3786188" y="2714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 мин.</a:t>
            </a: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3714750" y="31432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М-2</a:t>
            </a: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 rot="16200000" flipV="1">
            <a:off x="500063" y="3357562"/>
            <a:ext cx="285750" cy="14287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endCxn id="61" idx="3"/>
          </p:cNvCxnSpPr>
          <p:nvPr/>
        </p:nvCxnSpPr>
        <p:spPr>
          <a:xfrm flipV="1">
            <a:off x="5715000" y="3335338"/>
            <a:ext cx="257175" cy="23653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6715125" y="27146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 мин.</a:t>
            </a:r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1571625" y="35718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М-3</a:t>
            </a:r>
          </a:p>
        </p:txBody>
      </p:sp>
      <p:cxnSp>
        <p:nvCxnSpPr>
          <p:cNvPr id="106" name="Прямая соединительная линия 105"/>
          <p:cNvCxnSpPr>
            <a:stCxn id="61" idx="6"/>
            <a:endCxn id="63" idx="2"/>
          </p:cNvCxnSpPr>
          <p:nvPr/>
        </p:nvCxnSpPr>
        <p:spPr>
          <a:xfrm>
            <a:off x="6643688" y="3106738"/>
            <a:ext cx="100012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78"/>
          <p:cNvGrpSpPr>
            <a:grpSpLocks/>
          </p:cNvGrpSpPr>
          <p:nvPr/>
        </p:nvGrpSpPr>
        <p:grpSpPr bwMode="auto">
          <a:xfrm>
            <a:off x="5857875" y="2786063"/>
            <a:ext cx="785813" cy="642937"/>
            <a:chOff x="2643174" y="785794"/>
            <a:chExt cx="571504" cy="500066"/>
          </a:xfrm>
        </p:grpSpPr>
        <p:sp>
          <p:nvSpPr>
            <p:cNvPr id="61" name="Овал 60"/>
            <p:cNvSpPr/>
            <p:nvPr/>
          </p:nvSpPr>
          <p:spPr>
            <a:xfrm>
              <a:off x="2643174" y="78579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7846" name="TextBox 70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117847" name="TextBox 71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259775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  <p:sp>
          <p:nvSpPr>
            <p:cNvPr id="117848" name="TextBox 72"/>
            <p:cNvSpPr txBox="1">
              <a:spLocks noChangeArrowheads="1"/>
            </p:cNvSpPr>
            <p:nvPr/>
          </p:nvSpPr>
          <p:spPr bwMode="auto">
            <a:xfrm>
              <a:off x="2850994" y="1063608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74" name="Прямая соединительная линия 73"/>
            <p:cNvCxnSpPr>
              <a:stCxn id="61" idx="1"/>
              <a:endCxn id="61" idx="5"/>
            </p:cNvCxnSpPr>
            <p:nvPr/>
          </p:nvCxnSpPr>
          <p:spPr>
            <a:xfrm rot="16200000" flipH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>
              <a:stCxn id="61" idx="3"/>
              <a:endCxn id="61" idx="7"/>
            </p:cNvCxnSpPr>
            <p:nvPr/>
          </p:nvCxnSpPr>
          <p:spPr>
            <a:xfrm rot="5400000" flipH="1" flipV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108"/>
          <p:cNvGrpSpPr>
            <a:grpSpLocks/>
          </p:cNvGrpSpPr>
          <p:nvPr/>
        </p:nvGrpSpPr>
        <p:grpSpPr bwMode="auto">
          <a:xfrm>
            <a:off x="2286000" y="3214688"/>
            <a:ext cx="785813" cy="642937"/>
            <a:chOff x="1285852" y="1785926"/>
            <a:chExt cx="785818" cy="642942"/>
          </a:xfrm>
        </p:grpSpPr>
        <p:sp>
          <p:nvSpPr>
            <p:cNvPr id="98" name="Овал 97"/>
            <p:cNvSpPr/>
            <p:nvPr/>
          </p:nvSpPr>
          <p:spPr>
            <a:xfrm>
              <a:off x="1285852" y="1785926"/>
              <a:ext cx="785818" cy="6254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7840" name="TextBox 99"/>
            <p:cNvSpPr txBox="1">
              <a:spLocks noChangeArrowheads="1"/>
            </p:cNvSpPr>
            <p:nvPr/>
          </p:nvSpPr>
          <p:spPr bwMode="auto">
            <a:xfrm>
              <a:off x="1482307" y="1785927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117841" name="TextBox 101"/>
            <p:cNvSpPr txBox="1">
              <a:spLocks noChangeArrowheads="1"/>
            </p:cNvSpPr>
            <p:nvPr/>
          </p:nvSpPr>
          <p:spPr bwMode="auto">
            <a:xfrm>
              <a:off x="1285852" y="1964521"/>
              <a:ext cx="35719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1,5</a:t>
              </a:r>
            </a:p>
          </p:txBody>
        </p:sp>
        <p:sp>
          <p:nvSpPr>
            <p:cNvPr id="117842" name="TextBox 104"/>
            <p:cNvSpPr txBox="1">
              <a:spLocks noChangeArrowheads="1"/>
            </p:cNvSpPr>
            <p:nvPr/>
          </p:nvSpPr>
          <p:spPr bwMode="auto">
            <a:xfrm>
              <a:off x="1562674" y="2182647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108" name="Прямая соединительная линия 107"/>
            <p:cNvCxnSpPr>
              <a:stCxn id="98" idx="1"/>
              <a:endCxn id="98" idx="5"/>
            </p:cNvCxnSpPr>
            <p:nvPr/>
          </p:nvCxnSpPr>
          <p:spPr>
            <a:xfrm rot="16200000" flipH="1">
              <a:off x="1458097" y="1820058"/>
              <a:ext cx="44132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>
              <a:stCxn id="98" idx="3"/>
              <a:endCxn id="98" idx="7"/>
            </p:cNvCxnSpPr>
            <p:nvPr/>
          </p:nvCxnSpPr>
          <p:spPr>
            <a:xfrm rot="5400000" flipH="1" flipV="1">
              <a:off x="1458097" y="1820058"/>
              <a:ext cx="44132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0" name="Прямая соединительная линия 109"/>
          <p:cNvCxnSpPr/>
          <p:nvPr/>
        </p:nvCxnSpPr>
        <p:spPr>
          <a:xfrm>
            <a:off x="3071813" y="3571875"/>
            <a:ext cx="264318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46" grpId="0"/>
      <p:bldP spid="48" grpId="0"/>
      <p:bldP spid="49" grpId="0"/>
      <p:bldP spid="95" grpId="0"/>
      <p:bldP spid="96" grpId="0"/>
      <p:bldP spid="103" grpId="0"/>
      <p:bldP spid="104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 rot="16200000" flipV="1">
            <a:off x="214312" y="3500438"/>
            <a:ext cx="785813" cy="3571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286125" y="37147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6,5  мин.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214688" y="41433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Э-1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429500" y="35448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Э-6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000250" y="50006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мин.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786188" y="435768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7,5 мин.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715000" y="41433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Э-2</a:t>
            </a:r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/>
        </p:nvGraphicFramePr>
        <p:xfrm>
          <a:off x="142875" y="428625"/>
          <a:ext cx="8858250" cy="371475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Ожидание отключения сжатого воздуха в цехах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 мин.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4" name="Прямая соединительная линия 53"/>
          <p:cNvCxnSpPr/>
          <p:nvPr/>
        </p:nvCxnSpPr>
        <p:spPr>
          <a:xfrm>
            <a:off x="857250" y="4714875"/>
            <a:ext cx="485775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50"/>
          <p:cNvGrpSpPr>
            <a:grpSpLocks/>
          </p:cNvGrpSpPr>
          <p:nvPr/>
        </p:nvGrpSpPr>
        <p:grpSpPr bwMode="auto">
          <a:xfrm>
            <a:off x="4857750" y="3786188"/>
            <a:ext cx="785813" cy="625475"/>
            <a:chOff x="1785918" y="1643050"/>
            <a:chExt cx="785818" cy="625081"/>
          </a:xfrm>
        </p:grpSpPr>
        <p:sp>
          <p:nvSpPr>
            <p:cNvPr id="5" name="Овал 4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953" name="TextBox 6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8954" name="TextBox 7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8955" name="TextBox 8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11" name="Прямая соединительная линия 10"/>
            <p:cNvCxnSpPr>
              <a:stCxn id="5" idx="1"/>
              <a:endCxn id="5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>
              <a:stCxn id="5" idx="3"/>
              <a:endCxn id="5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Овал 61"/>
          <p:cNvSpPr/>
          <p:nvPr/>
        </p:nvSpPr>
        <p:spPr>
          <a:xfrm>
            <a:off x="142875" y="2786063"/>
            <a:ext cx="571500" cy="500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7643813" y="2857500"/>
            <a:ext cx="571500" cy="5000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8807" name="TextBox 63"/>
          <p:cNvSpPr txBox="1">
            <a:spLocks noChangeArrowheads="1"/>
          </p:cNvSpPr>
          <p:nvPr/>
        </p:nvSpPr>
        <p:spPr bwMode="auto">
          <a:xfrm>
            <a:off x="7715250" y="292893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18808" name="TextBox 64"/>
          <p:cNvSpPr txBox="1">
            <a:spLocks noChangeArrowheads="1"/>
          </p:cNvSpPr>
          <p:nvPr/>
        </p:nvSpPr>
        <p:spPr bwMode="auto">
          <a:xfrm>
            <a:off x="142875" y="2857500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  0</a:t>
            </a:r>
          </a:p>
        </p:txBody>
      </p:sp>
      <p:sp>
        <p:nvSpPr>
          <p:cNvPr id="118809" name="TextBox 65"/>
          <p:cNvSpPr txBox="1">
            <a:spLocks noChangeArrowheads="1"/>
          </p:cNvSpPr>
          <p:nvPr/>
        </p:nvSpPr>
        <p:spPr bwMode="auto">
          <a:xfrm>
            <a:off x="142875" y="0"/>
            <a:ext cx="9001125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ГРАФИК ОСТАНОВКИ  ЭЛЕКТРОХОЗЯЙСТВА ЗАВОДА</a:t>
            </a: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142875" y="2071688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Э-6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Уход в убежище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8" name="Таблица 67"/>
          <p:cNvGraphicFramePr>
            <a:graphicFrameLocks noGrp="1"/>
          </p:cNvGraphicFramePr>
          <p:nvPr/>
        </p:nvGraphicFramePr>
        <p:xfrm>
          <a:off x="142875" y="1643063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Э-5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Остановка газосмесительной станции и отключение межцеховых газопроводов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142875" y="1285875"/>
          <a:ext cx="8858250" cy="274638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Э-4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Ожидание отключения газа в цехах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142875" y="857250"/>
          <a:ext cx="8858250" cy="274638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Э-2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Отключение компрессорных станций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77" name="Прямая соединительная линия 76"/>
          <p:cNvCxnSpPr>
            <a:endCxn id="118954" idx="1"/>
          </p:cNvCxnSpPr>
          <p:nvPr/>
        </p:nvCxnSpPr>
        <p:spPr>
          <a:xfrm>
            <a:off x="785813" y="4071938"/>
            <a:ext cx="4071937" cy="1587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5643563" y="371475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3857625" y="48577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Э-4</a:t>
            </a:r>
          </a:p>
        </p:txBody>
      </p:sp>
      <p:cxnSp>
        <p:nvCxnSpPr>
          <p:cNvPr id="97" name="Прямая соединительная линия 96"/>
          <p:cNvCxnSpPr>
            <a:endCxn id="62" idx="4"/>
          </p:cNvCxnSpPr>
          <p:nvPr/>
        </p:nvCxnSpPr>
        <p:spPr>
          <a:xfrm rot="16200000" flipV="1">
            <a:off x="-71437" y="3786187"/>
            <a:ext cx="1428750" cy="42862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rot="5400000" flipH="1" flipV="1">
            <a:off x="7058819" y="3272631"/>
            <a:ext cx="669925" cy="5000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6715125" y="33305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2,5 мин.</a:t>
            </a:r>
          </a:p>
        </p:txBody>
      </p:sp>
      <p:cxnSp>
        <p:nvCxnSpPr>
          <p:cNvPr id="106" name="Прямая соединительная линия 105"/>
          <p:cNvCxnSpPr>
            <a:endCxn id="118948" idx="1"/>
          </p:cNvCxnSpPr>
          <p:nvPr/>
        </p:nvCxnSpPr>
        <p:spPr>
          <a:xfrm>
            <a:off x="5643563" y="4071938"/>
            <a:ext cx="785812" cy="1587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>
            <a:endCxn id="63" idx="4"/>
          </p:cNvCxnSpPr>
          <p:nvPr/>
        </p:nvCxnSpPr>
        <p:spPr>
          <a:xfrm rot="5400000" flipH="1" flipV="1">
            <a:off x="7215188" y="3714750"/>
            <a:ext cx="1071562" cy="3571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75"/>
          <p:cNvGrpSpPr>
            <a:grpSpLocks/>
          </p:cNvGrpSpPr>
          <p:nvPr/>
        </p:nvGrpSpPr>
        <p:grpSpPr bwMode="auto">
          <a:xfrm>
            <a:off x="6429375" y="3786188"/>
            <a:ext cx="785813" cy="625475"/>
            <a:chOff x="1785918" y="1643050"/>
            <a:chExt cx="785818" cy="625081"/>
          </a:xfrm>
        </p:grpSpPr>
        <p:sp>
          <p:nvSpPr>
            <p:cNvPr id="78" name="Овал 77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947" name="TextBox 78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8948" name="TextBox 79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9,5</a:t>
              </a:r>
            </a:p>
          </p:txBody>
        </p:sp>
        <p:sp>
          <p:nvSpPr>
            <p:cNvPr id="118949" name="TextBox 80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82" name="Прямая соединительная линия 81"/>
            <p:cNvCxnSpPr>
              <a:stCxn id="78" idx="1"/>
              <a:endCxn id="78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>
              <a:stCxn id="78" idx="3"/>
              <a:endCxn id="78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89"/>
          <p:cNvGrpSpPr>
            <a:grpSpLocks/>
          </p:cNvGrpSpPr>
          <p:nvPr/>
        </p:nvGrpSpPr>
        <p:grpSpPr bwMode="auto">
          <a:xfrm>
            <a:off x="5715000" y="4429125"/>
            <a:ext cx="785813" cy="625475"/>
            <a:chOff x="1785918" y="1643050"/>
            <a:chExt cx="785818" cy="625081"/>
          </a:xfrm>
        </p:grpSpPr>
        <p:sp>
          <p:nvSpPr>
            <p:cNvPr id="91" name="Овал 90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941" name="TextBox 91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8942" name="TextBox 92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7,5</a:t>
              </a:r>
            </a:p>
          </p:txBody>
        </p:sp>
        <p:sp>
          <p:nvSpPr>
            <p:cNvPr id="118943" name="TextBox 93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99" name="Прямая соединительная линия 98"/>
            <p:cNvCxnSpPr>
              <a:stCxn id="91" idx="1"/>
              <a:endCxn id="91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>
              <a:stCxn id="91" idx="3"/>
              <a:endCxn id="91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110"/>
          <p:cNvGrpSpPr>
            <a:grpSpLocks/>
          </p:cNvGrpSpPr>
          <p:nvPr/>
        </p:nvGrpSpPr>
        <p:grpSpPr bwMode="auto">
          <a:xfrm>
            <a:off x="6215063" y="5000625"/>
            <a:ext cx="785812" cy="625475"/>
            <a:chOff x="1785918" y="1643050"/>
            <a:chExt cx="785818" cy="625081"/>
          </a:xfrm>
        </p:grpSpPr>
        <p:sp>
          <p:nvSpPr>
            <p:cNvPr id="112" name="Овал 111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935" name="TextBox 112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8936" name="TextBox 113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7,5</a:t>
              </a:r>
            </a:p>
          </p:txBody>
        </p:sp>
        <p:sp>
          <p:nvSpPr>
            <p:cNvPr id="118937" name="TextBox 114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116" name="Прямая соединительная линия 115"/>
            <p:cNvCxnSpPr>
              <a:stCxn id="112" idx="1"/>
              <a:endCxn id="112" idx="5"/>
            </p:cNvCxnSpPr>
            <p:nvPr/>
          </p:nvCxnSpPr>
          <p:spPr>
            <a:xfrm rot="16200000" flipH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>
              <a:stCxn id="112" idx="3"/>
              <a:endCxn id="112" idx="7"/>
            </p:cNvCxnSpPr>
            <p:nvPr/>
          </p:nvCxnSpPr>
          <p:spPr>
            <a:xfrm rot="5400000" flipH="1" flipV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117"/>
          <p:cNvGrpSpPr>
            <a:grpSpLocks/>
          </p:cNvGrpSpPr>
          <p:nvPr/>
        </p:nvGrpSpPr>
        <p:grpSpPr bwMode="auto">
          <a:xfrm>
            <a:off x="7286625" y="5000625"/>
            <a:ext cx="785813" cy="625475"/>
            <a:chOff x="1785918" y="1643050"/>
            <a:chExt cx="785818" cy="625081"/>
          </a:xfrm>
        </p:grpSpPr>
        <p:sp>
          <p:nvSpPr>
            <p:cNvPr id="119" name="Овал 118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929" name="TextBox 119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8930" name="TextBox 120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7,5</a:t>
              </a:r>
            </a:p>
          </p:txBody>
        </p:sp>
        <p:sp>
          <p:nvSpPr>
            <p:cNvPr id="118931" name="TextBox 121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123" name="Прямая соединительная линия 122"/>
            <p:cNvCxnSpPr>
              <a:stCxn id="119" idx="1"/>
              <a:endCxn id="119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>
              <a:stCxn id="119" idx="3"/>
              <a:endCxn id="119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124"/>
          <p:cNvGrpSpPr>
            <a:grpSpLocks/>
          </p:cNvGrpSpPr>
          <p:nvPr/>
        </p:nvGrpSpPr>
        <p:grpSpPr bwMode="auto">
          <a:xfrm>
            <a:off x="6929438" y="4357688"/>
            <a:ext cx="785812" cy="625475"/>
            <a:chOff x="1785918" y="1643050"/>
            <a:chExt cx="785818" cy="625081"/>
          </a:xfrm>
        </p:grpSpPr>
        <p:sp>
          <p:nvSpPr>
            <p:cNvPr id="126" name="Овал 125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923" name="TextBox 126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8924" name="TextBox 127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50006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9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10,5</a:t>
              </a:r>
            </a:p>
          </p:txBody>
        </p:sp>
        <p:sp>
          <p:nvSpPr>
            <p:cNvPr id="118925" name="TextBox 128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cxnSp>
          <p:nvCxnSpPr>
            <p:cNvPr id="130" name="Прямая соединительная линия 129"/>
            <p:cNvCxnSpPr>
              <a:stCxn id="126" idx="1"/>
              <a:endCxn id="126" idx="5"/>
            </p:cNvCxnSpPr>
            <p:nvPr/>
          </p:nvCxnSpPr>
          <p:spPr>
            <a:xfrm rot="16200000" flipH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>
              <a:stCxn id="126" idx="3"/>
              <a:endCxn id="126" idx="7"/>
            </p:cNvCxnSpPr>
            <p:nvPr/>
          </p:nvCxnSpPr>
          <p:spPr>
            <a:xfrm rot="5400000" flipH="1" flipV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6" name="Прямая соединительная линия 135"/>
          <p:cNvCxnSpPr>
            <a:endCxn id="118924" idx="1"/>
          </p:cNvCxnSpPr>
          <p:nvPr/>
        </p:nvCxnSpPr>
        <p:spPr>
          <a:xfrm>
            <a:off x="6500813" y="4643438"/>
            <a:ext cx="428625" cy="79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>
            <a:spLocks noChangeArrowheads="1"/>
          </p:cNvSpPr>
          <p:nvPr/>
        </p:nvSpPr>
        <p:spPr bwMode="auto">
          <a:xfrm>
            <a:off x="6429375" y="43576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140" name="TextBox 139"/>
          <p:cNvSpPr txBox="1">
            <a:spLocks noChangeArrowheads="1"/>
          </p:cNvSpPr>
          <p:nvPr/>
        </p:nvSpPr>
        <p:spPr bwMode="auto">
          <a:xfrm>
            <a:off x="6500813" y="478631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Э-5</a:t>
            </a:r>
          </a:p>
        </p:txBody>
      </p:sp>
      <p:sp>
        <p:nvSpPr>
          <p:cNvPr id="141" name="TextBox 140"/>
          <p:cNvSpPr txBox="1">
            <a:spLocks noChangeArrowheads="1"/>
          </p:cNvSpPr>
          <p:nvPr/>
        </p:nvSpPr>
        <p:spPr bwMode="auto">
          <a:xfrm>
            <a:off x="7215188" y="3857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1,5мин.</a:t>
            </a:r>
          </a:p>
        </p:txBody>
      </p:sp>
      <p:sp>
        <p:nvSpPr>
          <p:cNvPr id="142" name="TextBox 141"/>
          <p:cNvSpPr txBox="1">
            <a:spLocks noChangeArrowheads="1"/>
          </p:cNvSpPr>
          <p:nvPr/>
        </p:nvSpPr>
        <p:spPr bwMode="auto">
          <a:xfrm>
            <a:off x="7572375" y="41433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Э-6</a:t>
            </a:r>
          </a:p>
        </p:txBody>
      </p:sp>
      <p:graphicFrame>
        <p:nvGraphicFramePr>
          <p:cNvPr id="84" name="Таблица 83"/>
          <p:cNvGraphicFramePr>
            <a:graphicFrameLocks noGrp="1"/>
          </p:cNvGraphicFramePr>
          <p:nvPr/>
        </p:nvGraphicFramePr>
        <p:xfrm>
          <a:off x="142875" y="2439988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Э-7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Ожидание отключения электроснабжения в цехах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6" name="Прямая соединительная линия 85"/>
          <p:cNvCxnSpPr/>
          <p:nvPr/>
        </p:nvCxnSpPr>
        <p:spPr>
          <a:xfrm rot="16200000" flipH="1">
            <a:off x="-535781" y="4250531"/>
            <a:ext cx="2071688" cy="14287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571500" y="5357813"/>
            <a:ext cx="564356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>
            <a:stCxn id="63" idx="4"/>
          </p:cNvCxnSpPr>
          <p:nvPr/>
        </p:nvCxnSpPr>
        <p:spPr>
          <a:xfrm rot="5400000">
            <a:off x="7072313" y="4214813"/>
            <a:ext cx="17145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>
            <a:stCxn id="112" idx="6"/>
            <a:endCxn id="118930" idx="1"/>
          </p:cNvCxnSpPr>
          <p:nvPr/>
        </p:nvCxnSpPr>
        <p:spPr>
          <a:xfrm flipV="1">
            <a:off x="7000875" y="5302250"/>
            <a:ext cx="285750" cy="111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7" name="Таблица 136"/>
          <p:cNvGraphicFramePr>
            <a:graphicFrameLocks noGrp="1"/>
          </p:cNvGraphicFramePr>
          <p:nvPr/>
        </p:nvGraphicFramePr>
        <p:xfrm>
          <a:off x="142875" y="5857875"/>
          <a:ext cx="8858250" cy="274638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Э-8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Отключение цехов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3" name="TextBox 142"/>
          <p:cNvSpPr txBox="1">
            <a:spLocks noChangeArrowheads="1"/>
          </p:cNvSpPr>
          <p:nvPr/>
        </p:nvSpPr>
        <p:spPr bwMode="auto">
          <a:xfrm>
            <a:off x="6929438" y="5000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 м..</a:t>
            </a:r>
          </a:p>
        </p:txBody>
      </p:sp>
      <p:sp>
        <p:nvSpPr>
          <p:cNvPr id="144" name="TextBox 143"/>
          <p:cNvSpPr txBox="1">
            <a:spLocks noChangeArrowheads="1"/>
          </p:cNvSpPr>
          <p:nvPr/>
        </p:nvSpPr>
        <p:spPr bwMode="auto">
          <a:xfrm>
            <a:off x="2286000" y="53578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Э-7</a:t>
            </a:r>
          </a:p>
        </p:txBody>
      </p:sp>
      <p:sp>
        <p:nvSpPr>
          <p:cNvPr id="145" name="TextBox 144"/>
          <p:cNvSpPr txBox="1">
            <a:spLocks noChangeArrowheads="1"/>
          </p:cNvSpPr>
          <p:nvPr/>
        </p:nvSpPr>
        <p:spPr bwMode="auto">
          <a:xfrm>
            <a:off x="6929438" y="542925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Э-8</a:t>
            </a:r>
          </a:p>
        </p:txBody>
      </p:sp>
      <p:sp>
        <p:nvSpPr>
          <p:cNvPr id="146" name="TextBox 145"/>
          <p:cNvSpPr txBox="1">
            <a:spLocks noChangeArrowheads="1"/>
          </p:cNvSpPr>
          <p:nvPr/>
        </p:nvSpPr>
        <p:spPr bwMode="auto">
          <a:xfrm>
            <a:off x="8072438" y="400050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 мин.</a:t>
            </a:r>
          </a:p>
        </p:txBody>
      </p:sp>
      <p:sp>
        <p:nvSpPr>
          <p:cNvPr id="147" name="TextBox 146"/>
          <p:cNvSpPr txBox="1">
            <a:spLocks noChangeArrowheads="1"/>
          </p:cNvSpPr>
          <p:nvPr/>
        </p:nvSpPr>
        <p:spPr bwMode="auto">
          <a:xfrm>
            <a:off x="8072438" y="428625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Э-10</a:t>
            </a:r>
          </a:p>
        </p:txBody>
      </p:sp>
      <p:cxnSp>
        <p:nvCxnSpPr>
          <p:cNvPr id="148" name="Прямая соединительная линия 147"/>
          <p:cNvCxnSpPr/>
          <p:nvPr/>
        </p:nvCxnSpPr>
        <p:spPr>
          <a:xfrm rot="5400000">
            <a:off x="428625" y="5500688"/>
            <a:ext cx="28575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>
            <a:off x="571500" y="5643563"/>
            <a:ext cx="564356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>
            <a:stCxn id="112" idx="3"/>
          </p:cNvCxnSpPr>
          <p:nvPr/>
        </p:nvCxnSpPr>
        <p:spPr>
          <a:xfrm rot="5400000">
            <a:off x="6217444" y="5531644"/>
            <a:ext cx="109538" cy="1143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Box 153"/>
          <p:cNvSpPr txBox="1">
            <a:spLocks noChangeArrowheads="1"/>
          </p:cNvSpPr>
          <p:nvPr/>
        </p:nvSpPr>
        <p:spPr bwMode="auto">
          <a:xfrm>
            <a:off x="3429000" y="53578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мин.</a:t>
            </a:r>
          </a:p>
        </p:txBody>
      </p:sp>
      <p:sp>
        <p:nvSpPr>
          <p:cNvPr id="155" name="TextBox 154"/>
          <p:cNvSpPr txBox="1">
            <a:spLocks noChangeArrowheads="1"/>
          </p:cNvSpPr>
          <p:nvPr/>
        </p:nvSpPr>
        <p:spPr bwMode="auto">
          <a:xfrm>
            <a:off x="3500438" y="55721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Э-9</a:t>
            </a:r>
          </a:p>
        </p:txBody>
      </p:sp>
      <p:graphicFrame>
        <p:nvGraphicFramePr>
          <p:cNvPr id="156" name="Таблица 155"/>
          <p:cNvGraphicFramePr>
            <a:graphicFrameLocks noGrp="1"/>
          </p:cNvGraphicFramePr>
          <p:nvPr/>
        </p:nvGraphicFramePr>
        <p:xfrm>
          <a:off x="142875" y="6143625"/>
          <a:ext cx="8858250" cy="365760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Э-9</a:t>
                      </a:r>
                    </a:p>
                  </a:txBody>
                  <a:tcPr marT="45246" marB="452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Переключение потребителей (неотключаемых по сигналу Вт установок и цехов) на аварийное электроснабжение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мин.</a:t>
                      </a:r>
                    </a:p>
                  </a:txBody>
                  <a:tcPr marT="45246" marB="452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7" name="Таблица 156"/>
          <p:cNvGraphicFramePr>
            <a:graphicFrameLocks noGrp="1"/>
          </p:cNvGraphicFramePr>
          <p:nvPr/>
        </p:nvGraphicFramePr>
        <p:xfrm>
          <a:off x="142875" y="6500813"/>
          <a:ext cx="8858250" cy="274637"/>
        </p:xfrm>
        <a:graphic>
          <a:graphicData uri="http://schemas.openxmlformats.org/drawingml/2006/table">
            <a:tbl>
              <a:tblPr/>
              <a:tblGrid>
                <a:gridCol w="1106488"/>
                <a:gridCol w="6537325"/>
                <a:gridCol w="1214437"/>
              </a:tblGrid>
              <a:tr h="274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Э-10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Уход в убежище</a:t>
                      </a: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мин.</a:t>
                      </a:r>
                    </a:p>
                  </a:txBody>
                  <a:tcPr marT="45773" marB="4577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46" grpId="0"/>
      <p:bldP spid="48" grpId="0"/>
      <p:bldP spid="49" grpId="0"/>
      <p:bldP spid="95" grpId="0"/>
      <p:bldP spid="96" grpId="0"/>
      <p:bldP spid="103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54" grpId="0"/>
      <p:bldP spid="155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97"/>
          <p:cNvGrpSpPr>
            <a:grpSpLocks/>
          </p:cNvGrpSpPr>
          <p:nvPr/>
        </p:nvGrpSpPr>
        <p:grpSpPr bwMode="auto">
          <a:xfrm>
            <a:off x="2643188" y="785813"/>
            <a:ext cx="571500" cy="500062"/>
            <a:chOff x="2643174" y="785794"/>
            <a:chExt cx="571504" cy="500066"/>
          </a:xfrm>
        </p:grpSpPr>
        <p:sp>
          <p:nvSpPr>
            <p:cNvPr id="199" name="Овал 198"/>
            <p:cNvSpPr/>
            <p:nvPr/>
          </p:nvSpPr>
          <p:spPr>
            <a:xfrm>
              <a:off x="2643174" y="78579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0015" name="TextBox 199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120016" name="TextBox 200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120017" name="TextBox 201"/>
            <p:cNvSpPr txBox="1">
              <a:spLocks noChangeArrowheads="1"/>
            </p:cNvSpPr>
            <p:nvPr/>
          </p:nvSpPr>
          <p:spPr bwMode="auto">
            <a:xfrm>
              <a:off x="2786050" y="1039639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203" name="Прямая соединительная линия 202"/>
            <p:cNvCxnSpPr>
              <a:stCxn id="199" idx="1"/>
              <a:endCxn id="199" idx="5"/>
            </p:cNvCxnSpPr>
            <p:nvPr/>
          </p:nvCxnSpPr>
          <p:spPr>
            <a:xfrm rot="16200000" flipH="1">
              <a:off x="2751919" y="834213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>
              <a:stCxn id="199" idx="3"/>
              <a:endCxn id="199" idx="7"/>
            </p:cNvCxnSpPr>
            <p:nvPr/>
          </p:nvCxnSpPr>
          <p:spPr>
            <a:xfrm rot="5400000" flipH="1" flipV="1">
              <a:off x="2751919" y="834213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5" name="Прямая соединительная линия 204"/>
          <p:cNvCxnSpPr/>
          <p:nvPr/>
        </p:nvCxnSpPr>
        <p:spPr>
          <a:xfrm rot="5400000" flipH="1" flipV="1">
            <a:off x="-285749" y="1714500"/>
            <a:ext cx="1714500" cy="4286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Прямая соединительная линия 205"/>
          <p:cNvCxnSpPr/>
          <p:nvPr/>
        </p:nvCxnSpPr>
        <p:spPr>
          <a:xfrm>
            <a:off x="785813" y="1071563"/>
            <a:ext cx="1857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06"/>
          <p:cNvGrpSpPr>
            <a:grpSpLocks/>
          </p:cNvGrpSpPr>
          <p:nvPr/>
        </p:nvGrpSpPr>
        <p:grpSpPr bwMode="auto">
          <a:xfrm>
            <a:off x="5786438" y="857250"/>
            <a:ext cx="571500" cy="500063"/>
            <a:chOff x="5786446" y="857232"/>
            <a:chExt cx="571504" cy="500066"/>
          </a:xfrm>
        </p:grpSpPr>
        <p:sp>
          <p:nvSpPr>
            <p:cNvPr id="208" name="Овал 207"/>
            <p:cNvSpPr/>
            <p:nvPr/>
          </p:nvSpPr>
          <p:spPr>
            <a:xfrm>
              <a:off x="5786446" y="857232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0009" name="TextBox 208"/>
            <p:cNvSpPr txBox="1">
              <a:spLocks noChangeArrowheads="1"/>
            </p:cNvSpPr>
            <p:nvPr/>
          </p:nvSpPr>
          <p:spPr bwMode="auto">
            <a:xfrm>
              <a:off x="5929322" y="857233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120010" name="TextBox 209"/>
            <p:cNvSpPr txBox="1">
              <a:spLocks noChangeArrowheads="1"/>
            </p:cNvSpPr>
            <p:nvPr/>
          </p:nvSpPr>
          <p:spPr bwMode="auto">
            <a:xfrm>
              <a:off x="5786446" y="1000108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120011" name="TextBox 210"/>
            <p:cNvSpPr txBox="1">
              <a:spLocks noChangeArrowheads="1"/>
            </p:cNvSpPr>
            <p:nvPr/>
          </p:nvSpPr>
          <p:spPr bwMode="auto">
            <a:xfrm>
              <a:off x="5929322" y="1111077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212" name="Прямая соединительная линия 211"/>
            <p:cNvCxnSpPr>
              <a:stCxn id="208" idx="1"/>
              <a:endCxn id="208" idx="5"/>
            </p:cNvCxnSpPr>
            <p:nvPr/>
          </p:nvCxnSpPr>
          <p:spPr>
            <a:xfrm rot="16200000" flipH="1">
              <a:off x="5895190" y="905651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Прямая соединительная линия 212"/>
            <p:cNvCxnSpPr/>
            <p:nvPr/>
          </p:nvCxnSpPr>
          <p:spPr>
            <a:xfrm rot="5400000" flipH="1" flipV="1">
              <a:off x="5883285" y="903269"/>
              <a:ext cx="354014" cy="4048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213"/>
          <p:cNvGrpSpPr>
            <a:grpSpLocks/>
          </p:cNvGrpSpPr>
          <p:nvPr/>
        </p:nvGrpSpPr>
        <p:grpSpPr bwMode="auto">
          <a:xfrm>
            <a:off x="4000500" y="1143000"/>
            <a:ext cx="571500" cy="500063"/>
            <a:chOff x="4000496" y="1142984"/>
            <a:chExt cx="571504" cy="500066"/>
          </a:xfrm>
        </p:grpSpPr>
        <p:sp>
          <p:nvSpPr>
            <p:cNvPr id="215" name="Овал 214"/>
            <p:cNvSpPr/>
            <p:nvPr/>
          </p:nvSpPr>
          <p:spPr>
            <a:xfrm>
              <a:off x="4000496" y="114298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0003" name="TextBox 215"/>
            <p:cNvSpPr txBox="1">
              <a:spLocks noChangeArrowheads="1"/>
            </p:cNvSpPr>
            <p:nvPr/>
          </p:nvSpPr>
          <p:spPr bwMode="auto">
            <a:xfrm>
              <a:off x="4143372" y="114298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120004" name="TextBox 216"/>
            <p:cNvSpPr txBox="1">
              <a:spLocks noChangeArrowheads="1"/>
            </p:cNvSpPr>
            <p:nvPr/>
          </p:nvSpPr>
          <p:spPr bwMode="auto">
            <a:xfrm>
              <a:off x="4000496" y="1285860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120005" name="TextBox 217"/>
            <p:cNvSpPr txBox="1">
              <a:spLocks noChangeArrowheads="1"/>
            </p:cNvSpPr>
            <p:nvPr/>
          </p:nvSpPr>
          <p:spPr bwMode="auto">
            <a:xfrm>
              <a:off x="4143372" y="1396829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219" name="Прямая соединительная линия 218"/>
            <p:cNvCxnSpPr>
              <a:stCxn id="215" idx="1"/>
              <a:endCxn id="215" idx="5"/>
            </p:cNvCxnSpPr>
            <p:nvPr/>
          </p:nvCxnSpPr>
          <p:spPr>
            <a:xfrm rot="16200000" flipH="1">
              <a:off x="4109241" y="1191403"/>
              <a:ext cx="354015" cy="4032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Прямая соединительная линия 219"/>
            <p:cNvCxnSpPr/>
            <p:nvPr/>
          </p:nvCxnSpPr>
          <p:spPr>
            <a:xfrm rot="5400000" flipH="1" flipV="1">
              <a:off x="4097335" y="1189022"/>
              <a:ext cx="354014" cy="4048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1" name="TextBox 220"/>
          <p:cNvSpPr txBox="1">
            <a:spLocks noChangeArrowheads="1"/>
          </p:cNvSpPr>
          <p:nvPr/>
        </p:nvSpPr>
        <p:spPr bwMode="auto">
          <a:xfrm>
            <a:off x="1357313" y="7143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4 мин.</a:t>
            </a:r>
          </a:p>
        </p:txBody>
      </p:sp>
      <p:sp>
        <p:nvSpPr>
          <p:cNvPr id="222" name="TextBox 221"/>
          <p:cNvSpPr txBox="1">
            <a:spLocks noChangeArrowheads="1"/>
          </p:cNvSpPr>
          <p:nvPr/>
        </p:nvSpPr>
        <p:spPr bwMode="auto">
          <a:xfrm>
            <a:off x="1428750" y="107156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К-1</a:t>
            </a:r>
          </a:p>
        </p:txBody>
      </p:sp>
      <p:sp>
        <p:nvSpPr>
          <p:cNvPr id="223" name="TextBox 222"/>
          <p:cNvSpPr txBox="1">
            <a:spLocks noChangeArrowheads="1"/>
          </p:cNvSpPr>
          <p:nvPr/>
        </p:nvSpPr>
        <p:spPr bwMode="auto">
          <a:xfrm>
            <a:off x="3214688" y="10715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2 мин.</a:t>
            </a:r>
          </a:p>
        </p:txBody>
      </p:sp>
      <p:sp>
        <p:nvSpPr>
          <p:cNvPr id="224" name="TextBox 223"/>
          <p:cNvSpPr txBox="1">
            <a:spLocks noChangeArrowheads="1"/>
          </p:cNvSpPr>
          <p:nvPr/>
        </p:nvSpPr>
        <p:spPr bwMode="auto">
          <a:xfrm>
            <a:off x="3286125" y="13573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К-3</a:t>
            </a:r>
          </a:p>
        </p:txBody>
      </p:sp>
      <p:cxnSp>
        <p:nvCxnSpPr>
          <p:cNvPr id="225" name="Прямая соединительная линия 224"/>
          <p:cNvCxnSpPr/>
          <p:nvPr/>
        </p:nvCxnSpPr>
        <p:spPr>
          <a:xfrm>
            <a:off x="3214688" y="1071563"/>
            <a:ext cx="2571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Прямая соединительная линия 225"/>
          <p:cNvCxnSpPr/>
          <p:nvPr/>
        </p:nvCxnSpPr>
        <p:spPr>
          <a:xfrm>
            <a:off x="6357938" y="1071563"/>
            <a:ext cx="7858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Прямая соединительная линия 226"/>
          <p:cNvCxnSpPr/>
          <p:nvPr/>
        </p:nvCxnSpPr>
        <p:spPr>
          <a:xfrm rot="16200000" flipV="1">
            <a:off x="6643688" y="1571625"/>
            <a:ext cx="1785937" cy="7858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TextBox 227"/>
          <p:cNvSpPr txBox="1">
            <a:spLocks noChangeArrowheads="1"/>
          </p:cNvSpPr>
          <p:nvPr/>
        </p:nvSpPr>
        <p:spPr bwMode="auto">
          <a:xfrm>
            <a:off x="4429125" y="7143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5 мин.</a:t>
            </a:r>
          </a:p>
        </p:txBody>
      </p:sp>
      <p:sp>
        <p:nvSpPr>
          <p:cNvPr id="229" name="TextBox 228"/>
          <p:cNvSpPr txBox="1">
            <a:spLocks noChangeArrowheads="1"/>
          </p:cNvSpPr>
          <p:nvPr/>
        </p:nvSpPr>
        <p:spPr bwMode="auto">
          <a:xfrm>
            <a:off x="4500563" y="10715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К-2</a:t>
            </a:r>
          </a:p>
        </p:txBody>
      </p:sp>
      <p:sp>
        <p:nvSpPr>
          <p:cNvPr id="230" name="TextBox 229"/>
          <p:cNvSpPr txBox="1">
            <a:spLocks noChangeArrowheads="1"/>
          </p:cNvSpPr>
          <p:nvPr/>
        </p:nvSpPr>
        <p:spPr bwMode="auto">
          <a:xfrm>
            <a:off x="6357938" y="7143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231" name="TextBox 230"/>
          <p:cNvSpPr txBox="1">
            <a:spLocks noChangeArrowheads="1"/>
          </p:cNvSpPr>
          <p:nvPr/>
        </p:nvSpPr>
        <p:spPr bwMode="auto">
          <a:xfrm>
            <a:off x="6429375" y="11525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К-5</a:t>
            </a:r>
          </a:p>
        </p:txBody>
      </p:sp>
      <p:sp>
        <p:nvSpPr>
          <p:cNvPr id="232" name="TextBox 231"/>
          <p:cNvSpPr txBox="1">
            <a:spLocks noChangeArrowheads="1"/>
          </p:cNvSpPr>
          <p:nvPr/>
        </p:nvSpPr>
        <p:spPr bwMode="auto">
          <a:xfrm>
            <a:off x="5072063" y="11525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233" name="TextBox 232"/>
          <p:cNvSpPr txBox="1">
            <a:spLocks noChangeArrowheads="1"/>
          </p:cNvSpPr>
          <p:nvPr/>
        </p:nvSpPr>
        <p:spPr bwMode="auto">
          <a:xfrm>
            <a:off x="5143500" y="13573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К-4</a:t>
            </a:r>
          </a:p>
        </p:txBody>
      </p:sp>
      <p:cxnSp>
        <p:nvCxnSpPr>
          <p:cNvPr id="234" name="Прямая соединительная линия 233"/>
          <p:cNvCxnSpPr>
            <a:endCxn id="233" idx="0"/>
          </p:cNvCxnSpPr>
          <p:nvPr/>
        </p:nvCxnSpPr>
        <p:spPr>
          <a:xfrm>
            <a:off x="4572000" y="1357313"/>
            <a:ext cx="10366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Прямая соединительная линия 234"/>
          <p:cNvCxnSpPr/>
          <p:nvPr/>
        </p:nvCxnSpPr>
        <p:spPr>
          <a:xfrm>
            <a:off x="3071813" y="1357313"/>
            <a:ext cx="9286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>
            <a:stCxn id="233" idx="0"/>
          </p:cNvCxnSpPr>
          <p:nvPr/>
        </p:nvCxnSpPr>
        <p:spPr>
          <a:xfrm rot="5400000" flipH="1" flipV="1">
            <a:off x="5661819" y="1161257"/>
            <a:ext cx="142875" cy="2492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Прямая соединительная линия 236"/>
          <p:cNvCxnSpPr/>
          <p:nvPr/>
        </p:nvCxnSpPr>
        <p:spPr>
          <a:xfrm rot="10800000">
            <a:off x="3035300" y="1285875"/>
            <a:ext cx="107950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237"/>
          <p:cNvGrpSpPr>
            <a:grpSpLocks/>
          </p:cNvGrpSpPr>
          <p:nvPr/>
        </p:nvGrpSpPr>
        <p:grpSpPr bwMode="auto">
          <a:xfrm>
            <a:off x="7643813" y="2857500"/>
            <a:ext cx="571500" cy="500063"/>
            <a:chOff x="7643834" y="2857496"/>
            <a:chExt cx="571504" cy="500066"/>
          </a:xfrm>
        </p:grpSpPr>
        <p:sp>
          <p:nvSpPr>
            <p:cNvPr id="239" name="Овал 238"/>
            <p:cNvSpPr/>
            <p:nvPr/>
          </p:nvSpPr>
          <p:spPr>
            <a:xfrm>
              <a:off x="7643834" y="2857496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0001" name="TextBox 239"/>
            <p:cNvSpPr txBox="1">
              <a:spLocks noChangeArrowheads="1"/>
            </p:cNvSpPr>
            <p:nvPr/>
          </p:nvSpPr>
          <p:spPr bwMode="auto">
            <a:xfrm>
              <a:off x="7715272" y="2928934"/>
              <a:ext cx="50006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12</a:t>
              </a:r>
            </a:p>
          </p:txBody>
        </p:sp>
      </p:grpSp>
      <p:grpSp>
        <p:nvGrpSpPr>
          <p:cNvPr id="6" name="Группа 240"/>
          <p:cNvGrpSpPr>
            <a:grpSpLocks/>
          </p:cNvGrpSpPr>
          <p:nvPr/>
        </p:nvGrpSpPr>
        <p:grpSpPr bwMode="auto">
          <a:xfrm>
            <a:off x="142875" y="2786063"/>
            <a:ext cx="571500" cy="500062"/>
            <a:chOff x="142844" y="2786058"/>
            <a:chExt cx="571504" cy="500066"/>
          </a:xfrm>
        </p:grpSpPr>
        <p:sp>
          <p:nvSpPr>
            <p:cNvPr id="242" name="Овал 241"/>
            <p:cNvSpPr/>
            <p:nvPr/>
          </p:nvSpPr>
          <p:spPr>
            <a:xfrm>
              <a:off x="142844" y="2786058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99" name="TextBox 242"/>
            <p:cNvSpPr txBox="1">
              <a:spLocks noChangeArrowheads="1"/>
            </p:cNvSpPr>
            <p:nvPr/>
          </p:nvSpPr>
          <p:spPr bwMode="auto">
            <a:xfrm>
              <a:off x="142844" y="2857496"/>
              <a:ext cx="50006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  0</a:t>
              </a:r>
            </a:p>
          </p:txBody>
        </p:sp>
      </p:grpSp>
      <p:cxnSp>
        <p:nvCxnSpPr>
          <p:cNvPr id="244" name="Прямая соединительная линия 243"/>
          <p:cNvCxnSpPr>
            <a:stCxn id="259" idx="0"/>
          </p:cNvCxnSpPr>
          <p:nvPr/>
        </p:nvCxnSpPr>
        <p:spPr>
          <a:xfrm rot="5400000" flipH="1" flipV="1">
            <a:off x="500062" y="2000251"/>
            <a:ext cx="714375" cy="8572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TextBox 244"/>
          <p:cNvSpPr txBox="1">
            <a:spLocks noChangeArrowheads="1"/>
          </p:cNvSpPr>
          <p:nvPr/>
        </p:nvSpPr>
        <p:spPr bwMode="auto">
          <a:xfrm>
            <a:off x="214313" y="192881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1мин.</a:t>
            </a:r>
          </a:p>
        </p:txBody>
      </p:sp>
      <p:sp>
        <p:nvSpPr>
          <p:cNvPr id="246" name="TextBox 245"/>
          <p:cNvSpPr txBox="1">
            <a:spLocks noChangeArrowheads="1"/>
          </p:cNvSpPr>
          <p:nvPr/>
        </p:nvSpPr>
        <p:spPr bwMode="auto">
          <a:xfrm>
            <a:off x="1000125" y="228600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Р-1</a:t>
            </a:r>
          </a:p>
        </p:txBody>
      </p:sp>
      <p:sp>
        <p:nvSpPr>
          <p:cNvPr id="247" name="TextBox 246"/>
          <p:cNvSpPr txBox="1">
            <a:spLocks noChangeArrowheads="1"/>
          </p:cNvSpPr>
          <p:nvPr/>
        </p:nvSpPr>
        <p:spPr bwMode="auto">
          <a:xfrm>
            <a:off x="2143125" y="20716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Р-2</a:t>
            </a:r>
          </a:p>
        </p:txBody>
      </p:sp>
      <p:sp>
        <p:nvSpPr>
          <p:cNvPr id="248" name="TextBox 247"/>
          <p:cNvSpPr txBox="1">
            <a:spLocks noChangeArrowheads="1"/>
          </p:cNvSpPr>
          <p:nvPr/>
        </p:nvSpPr>
        <p:spPr bwMode="auto">
          <a:xfrm>
            <a:off x="2214563" y="178593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5 мин.</a:t>
            </a:r>
          </a:p>
        </p:txBody>
      </p:sp>
      <p:sp>
        <p:nvSpPr>
          <p:cNvPr id="249" name="TextBox 248"/>
          <p:cNvSpPr txBox="1">
            <a:spLocks noChangeArrowheads="1"/>
          </p:cNvSpPr>
          <p:nvPr/>
        </p:nvSpPr>
        <p:spPr bwMode="auto">
          <a:xfrm>
            <a:off x="4857750" y="178593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 мин.</a:t>
            </a:r>
          </a:p>
        </p:txBody>
      </p:sp>
      <p:sp>
        <p:nvSpPr>
          <p:cNvPr id="250" name="TextBox 249"/>
          <p:cNvSpPr txBox="1">
            <a:spLocks noChangeArrowheads="1"/>
          </p:cNvSpPr>
          <p:nvPr/>
        </p:nvSpPr>
        <p:spPr bwMode="auto">
          <a:xfrm>
            <a:off x="4929188" y="222408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р-5</a:t>
            </a:r>
          </a:p>
        </p:txBody>
      </p:sp>
      <p:cxnSp>
        <p:nvCxnSpPr>
          <p:cNvPr id="251" name="Прямая соединительная линия 250"/>
          <p:cNvCxnSpPr/>
          <p:nvPr/>
        </p:nvCxnSpPr>
        <p:spPr>
          <a:xfrm>
            <a:off x="1000125" y="2643188"/>
            <a:ext cx="92868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251"/>
          <p:cNvGrpSpPr>
            <a:grpSpLocks/>
          </p:cNvGrpSpPr>
          <p:nvPr/>
        </p:nvGrpSpPr>
        <p:grpSpPr bwMode="auto">
          <a:xfrm>
            <a:off x="1285875" y="1643063"/>
            <a:ext cx="785813" cy="625475"/>
            <a:chOff x="1285852" y="1785926"/>
            <a:chExt cx="785818" cy="625082"/>
          </a:xfrm>
        </p:grpSpPr>
        <p:sp>
          <p:nvSpPr>
            <p:cNvPr id="253" name="Овал 252"/>
            <p:cNvSpPr/>
            <p:nvPr/>
          </p:nvSpPr>
          <p:spPr>
            <a:xfrm>
              <a:off x="1285852" y="1785926"/>
              <a:ext cx="785818" cy="62508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93" name="TextBox 253"/>
            <p:cNvSpPr txBox="1">
              <a:spLocks noChangeArrowheads="1"/>
            </p:cNvSpPr>
            <p:nvPr/>
          </p:nvSpPr>
          <p:spPr bwMode="auto">
            <a:xfrm>
              <a:off x="1482307" y="1785927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</a:p>
          </p:txBody>
        </p:sp>
        <p:sp>
          <p:nvSpPr>
            <p:cNvPr id="119994" name="TextBox 254"/>
            <p:cNvSpPr txBox="1">
              <a:spLocks noChangeArrowheads="1"/>
            </p:cNvSpPr>
            <p:nvPr/>
          </p:nvSpPr>
          <p:spPr bwMode="auto">
            <a:xfrm>
              <a:off x="1285852" y="1964521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9995" name="TextBox 255"/>
            <p:cNvSpPr txBox="1">
              <a:spLocks noChangeArrowheads="1"/>
            </p:cNvSpPr>
            <p:nvPr/>
          </p:nvSpPr>
          <p:spPr bwMode="auto">
            <a:xfrm>
              <a:off x="1482307" y="2103232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257" name="Прямая соединительная линия 256"/>
            <p:cNvCxnSpPr>
              <a:stCxn id="253" idx="1"/>
              <a:endCxn id="253" idx="5"/>
            </p:cNvCxnSpPr>
            <p:nvPr/>
          </p:nvCxnSpPr>
          <p:spPr>
            <a:xfrm rot="16200000" flipH="1">
              <a:off x="1458237" y="1819859"/>
              <a:ext cx="44104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Прямая соединительная линия 257"/>
            <p:cNvCxnSpPr>
              <a:stCxn id="253" idx="3"/>
              <a:endCxn id="253" idx="7"/>
            </p:cNvCxnSpPr>
            <p:nvPr/>
          </p:nvCxnSpPr>
          <p:spPr>
            <a:xfrm rot="5400000" flipH="1" flipV="1">
              <a:off x="1458237" y="1819859"/>
              <a:ext cx="44104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9" name="Овал 258"/>
          <p:cNvSpPr/>
          <p:nvPr/>
        </p:nvSpPr>
        <p:spPr>
          <a:xfrm>
            <a:off x="142875" y="2786063"/>
            <a:ext cx="571500" cy="500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0" name="Овал 259"/>
          <p:cNvSpPr/>
          <p:nvPr/>
        </p:nvSpPr>
        <p:spPr>
          <a:xfrm>
            <a:off x="7643813" y="2857500"/>
            <a:ext cx="571500" cy="5000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9845" name="TextBox 260"/>
          <p:cNvSpPr txBox="1">
            <a:spLocks noChangeArrowheads="1"/>
          </p:cNvSpPr>
          <p:nvPr/>
        </p:nvSpPr>
        <p:spPr bwMode="auto">
          <a:xfrm>
            <a:off x="7715250" y="292893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19846" name="TextBox 261"/>
          <p:cNvSpPr txBox="1">
            <a:spLocks noChangeArrowheads="1"/>
          </p:cNvSpPr>
          <p:nvPr/>
        </p:nvSpPr>
        <p:spPr bwMode="auto">
          <a:xfrm>
            <a:off x="142875" y="2857500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  0</a:t>
            </a:r>
          </a:p>
        </p:txBody>
      </p:sp>
      <p:cxnSp>
        <p:nvCxnSpPr>
          <p:cNvPr id="263" name="Прямая соединительная линия 262"/>
          <p:cNvCxnSpPr>
            <a:stCxn id="253" idx="6"/>
          </p:cNvCxnSpPr>
          <p:nvPr/>
        </p:nvCxnSpPr>
        <p:spPr>
          <a:xfrm>
            <a:off x="2071688" y="1955800"/>
            <a:ext cx="1785937" cy="444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263"/>
          <p:cNvGrpSpPr>
            <a:grpSpLocks/>
          </p:cNvGrpSpPr>
          <p:nvPr/>
        </p:nvGrpSpPr>
        <p:grpSpPr bwMode="auto">
          <a:xfrm>
            <a:off x="3857625" y="1785938"/>
            <a:ext cx="785813" cy="642937"/>
            <a:chOff x="2643174" y="785794"/>
            <a:chExt cx="571504" cy="500066"/>
          </a:xfrm>
        </p:grpSpPr>
        <p:sp>
          <p:nvSpPr>
            <p:cNvPr id="265" name="Овал 264"/>
            <p:cNvSpPr/>
            <p:nvPr/>
          </p:nvSpPr>
          <p:spPr>
            <a:xfrm>
              <a:off x="2643174" y="78579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87" name="TextBox 265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</a:p>
          </p:txBody>
        </p:sp>
        <p:sp>
          <p:nvSpPr>
            <p:cNvPr id="119988" name="TextBox 266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259775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</a:p>
          </p:txBody>
        </p:sp>
        <p:sp>
          <p:nvSpPr>
            <p:cNvPr id="119989" name="TextBox 267"/>
            <p:cNvSpPr txBox="1">
              <a:spLocks noChangeArrowheads="1"/>
            </p:cNvSpPr>
            <p:nvPr/>
          </p:nvSpPr>
          <p:spPr bwMode="auto">
            <a:xfrm>
              <a:off x="2850994" y="1063608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269" name="Прямая соединительная линия 268"/>
            <p:cNvCxnSpPr>
              <a:stCxn id="265" idx="1"/>
              <a:endCxn id="265" idx="5"/>
            </p:cNvCxnSpPr>
            <p:nvPr/>
          </p:nvCxnSpPr>
          <p:spPr>
            <a:xfrm rot="16200000" flipH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Прямая соединительная линия 269"/>
            <p:cNvCxnSpPr>
              <a:stCxn id="265" idx="3"/>
              <a:endCxn id="265" idx="7"/>
            </p:cNvCxnSpPr>
            <p:nvPr/>
          </p:nvCxnSpPr>
          <p:spPr>
            <a:xfrm rot="5400000" flipH="1" flipV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270"/>
          <p:cNvGrpSpPr>
            <a:grpSpLocks/>
          </p:cNvGrpSpPr>
          <p:nvPr/>
        </p:nvGrpSpPr>
        <p:grpSpPr bwMode="auto">
          <a:xfrm>
            <a:off x="1928813" y="2286000"/>
            <a:ext cx="785812" cy="644525"/>
            <a:chOff x="2643174" y="785794"/>
            <a:chExt cx="571504" cy="500913"/>
          </a:xfrm>
        </p:grpSpPr>
        <p:sp>
          <p:nvSpPr>
            <p:cNvPr id="272" name="Овал 271"/>
            <p:cNvSpPr/>
            <p:nvPr/>
          </p:nvSpPr>
          <p:spPr>
            <a:xfrm>
              <a:off x="2643174" y="785794"/>
              <a:ext cx="571504" cy="4996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81" name="TextBox 272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</a:p>
          </p:txBody>
        </p:sp>
        <p:sp>
          <p:nvSpPr>
            <p:cNvPr id="119982" name="TextBox 273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311729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1,5</a:t>
              </a:r>
            </a:p>
          </p:txBody>
        </p:sp>
        <p:sp>
          <p:nvSpPr>
            <p:cNvPr id="119983" name="TextBox 274"/>
            <p:cNvSpPr txBox="1">
              <a:spLocks noChangeArrowheads="1"/>
            </p:cNvSpPr>
            <p:nvPr/>
          </p:nvSpPr>
          <p:spPr bwMode="auto">
            <a:xfrm>
              <a:off x="2844499" y="1095202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276" name="Прямая соединительная линия 275"/>
            <p:cNvCxnSpPr>
              <a:stCxn id="272" idx="1"/>
              <a:endCxn id="272" idx="5"/>
            </p:cNvCxnSpPr>
            <p:nvPr/>
          </p:nvCxnSpPr>
          <p:spPr>
            <a:xfrm rot="16200000" flipH="1">
              <a:off x="2751879" y="833010"/>
              <a:ext cx="354093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Прямая соединительная линия 276"/>
            <p:cNvCxnSpPr>
              <a:stCxn id="272" idx="3"/>
              <a:endCxn id="272" idx="7"/>
            </p:cNvCxnSpPr>
            <p:nvPr/>
          </p:nvCxnSpPr>
          <p:spPr>
            <a:xfrm rot="5400000" flipH="1" flipV="1">
              <a:off x="2751879" y="833010"/>
              <a:ext cx="354093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8" name="TextBox 277"/>
          <p:cNvSpPr txBox="1">
            <a:spLocks noChangeArrowheads="1"/>
          </p:cNvSpPr>
          <p:nvPr/>
        </p:nvSpPr>
        <p:spPr bwMode="auto">
          <a:xfrm>
            <a:off x="1214438" y="24288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4,5 мин.</a:t>
            </a:r>
          </a:p>
        </p:txBody>
      </p:sp>
      <p:sp>
        <p:nvSpPr>
          <p:cNvPr id="279" name="TextBox 278"/>
          <p:cNvSpPr txBox="1">
            <a:spLocks noChangeArrowheads="1"/>
          </p:cNvSpPr>
          <p:nvPr/>
        </p:nvSpPr>
        <p:spPr bwMode="auto">
          <a:xfrm>
            <a:off x="1143000" y="27146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Р-5</a:t>
            </a:r>
          </a:p>
        </p:txBody>
      </p:sp>
      <p:cxnSp>
        <p:nvCxnSpPr>
          <p:cNvPr id="280" name="Прямая соединительная линия 279"/>
          <p:cNvCxnSpPr/>
          <p:nvPr/>
        </p:nvCxnSpPr>
        <p:spPr>
          <a:xfrm flipV="1">
            <a:off x="642938" y="2643188"/>
            <a:ext cx="357187" cy="21431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Прямая соединительная линия 280"/>
          <p:cNvCxnSpPr/>
          <p:nvPr/>
        </p:nvCxnSpPr>
        <p:spPr>
          <a:xfrm>
            <a:off x="2714625" y="2643188"/>
            <a:ext cx="107156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Прямая соединительная линия 281"/>
          <p:cNvCxnSpPr>
            <a:endCxn id="265" idx="3"/>
          </p:cNvCxnSpPr>
          <p:nvPr/>
        </p:nvCxnSpPr>
        <p:spPr>
          <a:xfrm rot="5400000" flipH="1" flipV="1">
            <a:off x="3725069" y="2396332"/>
            <a:ext cx="307975" cy="18573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TextBox 282"/>
          <p:cNvSpPr txBox="1">
            <a:spLocks noChangeArrowheads="1"/>
          </p:cNvSpPr>
          <p:nvPr/>
        </p:nvSpPr>
        <p:spPr bwMode="auto">
          <a:xfrm>
            <a:off x="2786063" y="228600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4,5 мин.</a:t>
            </a:r>
          </a:p>
        </p:txBody>
      </p:sp>
      <p:sp>
        <p:nvSpPr>
          <p:cNvPr id="284" name="TextBox 283"/>
          <p:cNvSpPr txBox="1">
            <a:spLocks noChangeArrowheads="1"/>
          </p:cNvSpPr>
          <p:nvPr/>
        </p:nvSpPr>
        <p:spPr bwMode="auto">
          <a:xfrm>
            <a:off x="2857500" y="27241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Р-4</a:t>
            </a:r>
          </a:p>
        </p:txBody>
      </p:sp>
      <p:cxnSp>
        <p:nvCxnSpPr>
          <p:cNvPr id="285" name="Прямая соединительная линия 284"/>
          <p:cNvCxnSpPr/>
          <p:nvPr/>
        </p:nvCxnSpPr>
        <p:spPr>
          <a:xfrm>
            <a:off x="4643438" y="2071688"/>
            <a:ext cx="17145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Прямая соединительная линия 285"/>
          <p:cNvCxnSpPr/>
          <p:nvPr/>
        </p:nvCxnSpPr>
        <p:spPr>
          <a:xfrm>
            <a:off x="6357938" y="2071688"/>
            <a:ext cx="1357312" cy="92868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Прямая соединительная линия 286"/>
          <p:cNvCxnSpPr>
            <a:endCxn id="296" idx="2"/>
          </p:cNvCxnSpPr>
          <p:nvPr/>
        </p:nvCxnSpPr>
        <p:spPr>
          <a:xfrm>
            <a:off x="714375" y="3071813"/>
            <a:ext cx="500063" cy="2698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TextBox 287"/>
          <p:cNvSpPr txBox="1">
            <a:spLocks noChangeArrowheads="1"/>
          </p:cNvSpPr>
          <p:nvPr/>
        </p:nvSpPr>
        <p:spPr bwMode="auto">
          <a:xfrm>
            <a:off x="785813" y="2714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1мин.</a:t>
            </a:r>
          </a:p>
        </p:txBody>
      </p:sp>
      <p:sp>
        <p:nvSpPr>
          <p:cNvPr id="289" name="TextBox 288"/>
          <p:cNvSpPr txBox="1">
            <a:spLocks noChangeArrowheads="1"/>
          </p:cNvSpPr>
          <p:nvPr/>
        </p:nvSpPr>
        <p:spPr bwMode="auto">
          <a:xfrm>
            <a:off x="714375" y="32146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М-1</a:t>
            </a:r>
          </a:p>
        </p:txBody>
      </p:sp>
      <p:sp>
        <p:nvSpPr>
          <p:cNvPr id="290" name="TextBox 289"/>
          <p:cNvSpPr txBox="1">
            <a:spLocks noChangeArrowheads="1"/>
          </p:cNvSpPr>
          <p:nvPr/>
        </p:nvSpPr>
        <p:spPr bwMode="auto">
          <a:xfrm>
            <a:off x="6786563" y="314325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М-5</a:t>
            </a:r>
          </a:p>
        </p:txBody>
      </p:sp>
      <p:sp>
        <p:nvSpPr>
          <p:cNvPr id="291" name="TextBox 290"/>
          <p:cNvSpPr txBox="1">
            <a:spLocks noChangeArrowheads="1"/>
          </p:cNvSpPr>
          <p:nvPr/>
        </p:nvSpPr>
        <p:spPr bwMode="auto">
          <a:xfrm>
            <a:off x="1714500" y="32861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1,5 мин.</a:t>
            </a:r>
          </a:p>
        </p:txBody>
      </p:sp>
      <p:sp>
        <p:nvSpPr>
          <p:cNvPr id="292" name="TextBox 291"/>
          <p:cNvSpPr txBox="1">
            <a:spLocks noChangeArrowheads="1"/>
          </p:cNvSpPr>
          <p:nvPr/>
        </p:nvSpPr>
        <p:spPr bwMode="auto">
          <a:xfrm>
            <a:off x="4643438" y="321468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6,5 мин.</a:t>
            </a:r>
          </a:p>
        </p:txBody>
      </p:sp>
      <p:sp>
        <p:nvSpPr>
          <p:cNvPr id="293" name="TextBox 292"/>
          <p:cNvSpPr txBox="1">
            <a:spLocks noChangeArrowheads="1"/>
          </p:cNvSpPr>
          <p:nvPr/>
        </p:nvSpPr>
        <p:spPr bwMode="auto">
          <a:xfrm>
            <a:off x="4643438" y="364331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М-4</a:t>
            </a:r>
          </a:p>
        </p:txBody>
      </p:sp>
      <p:cxnSp>
        <p:nvCxnSpPr>
          <p:cNvPr id="294" name="Прямая соединительная линия 293"/>
          <p:cNvCxnSpPr/>
          <p:nvPr/>
        </p:nvCxnSpPr>
        <p:spPr>
          <a:xfrm>
            <a:off x="714375" y="3571875"/>
            <a:ext cx="157162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108"/>
          <p:cNvGrpSpPr>
            <a:grpSpLocks/>
          </p:cNvGrpSpPr>
          <p:nvPr/>
        </p:nvGrpSpPr>
        <p:grpSpPr bwMode="auto">
          <a:xfrm>
            <a:off x="1214438" y="2786063"/>
            <a:ext cx="785812" cy="625475"/>
            <a:chOff x="1285852" y="1785926"/>
            <a:chExt cx="785818" cy="625082"/>
          </a:xfrm>
        </p:grpSpPr>
        <p:sp>
          <p:nvSpPr>
            <p:cNvPr id="296" name="Овал 295"/>
            <p:cNvSpPr/>
            <p:nvPr/>
          </p:nvSpPr>
          <p:spPr>
            <a:xfrm>
              <a:off x="1285852" y="1785926"/>
              <a:ext cx="785818" cy="62508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75" name="TextBox 296"/>
            <p:cNvSpPr txBox="1">
              <a:spLocks noChangeArrowheads="1"/>
            </p:cNvSpPr>
            <p:nvPr/>
          </p:nvSpPr>
          <p:spPr bwMode="auto">
            <a:xfrm>
              <a:off x="1482307" y="1785927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119976" name="TextBox 297"/>
            <p:cNvSpPr txBox="1">
              <a:spLocks noChangeArrowheads="1"/>
            </p:cNvSpPr>
            <p:nvPr/>
          </p:nvSpPr>
          <p:spPr bwMode="auto">
            <a:xfrm>
              <a:off x="1285852" y="1964521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9977" name="TextBox 298"/>
            <p:cNvSpPr txBox="1">
              <a:spLocks noChangeArrowheads="1"/>
            </p:cNvSpPr>
            <p:nvPr/>
          </p:nvSpPr>
          <p:spPr bwMode="auto">
            <a:xfrm>
              <a:off x="1482307" y="2103232"/>
              <a:ext cx="294682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300" name="Прямая соединительная линия 299"/>
            <p:cNvCxnSpPr>
              <a:stCxn id="296" idx="1"/>
              <a:endCxn id="296" idx="5"/>
            </p:cNvCxnSpPr>
            <p:nvPr/>
          </p:nvCxnSpPr>
          <p:spPr>
            <a:xfrm rot="16200000" flipH="1">
              <a:off x="1458237" y="1819859"/>
              <a:ext cx="441048" cy="557216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Прямая соединительная линия 300"/>
            <p:cNvCxnSpPr>
              <a:stCxn id="296" idx="3"/>
              <a:endCxn id="296" idx="7"/>
            </p:cNvCxnSpPr>
            <p:nvPr/>
          </p:nvCxnSpPr>
          <p:spPr>
            <a:xfrm rot="5400000" flipH="1" flipV="1">
              <a:off x="1458237" y="1819859"/>
              <a:ext cx="441048" cy="557216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2" name="Овал 301"/>
          <p:cNvSpPr/>
          <p:nvPr/>
        </p:nvSpPr>
        <p:spPr>
          <a:xfrm>
            <a:off x="7643813" y="2857500"/>
            <a:ext cx="571500" cy="5000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9869" name="TextBox 302"/>
          <p:cNvSpPr txBox="1">
            <a:spLocks noChangeArrowheads="1"/>
          </p:cNvSpPr>
          <p:nvPr/>
        </p:nvSpPr>
        <p:spPr bwMode="auto">
          <a:xfrm>
            <a:off x="7715250" y="292893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cxnSp>
        <p:nvCxnSpPr>
          <p:cNvPr id="304" name="Прямая соединительная линия 303"/>
          <p:cNvCxnSpPr>
            <a:stCxn id="296" idx="6"/>
            <a:endCxn id="313" idx="2"/>
          </p:cNvCxnSpPr>
          <p:nvPr/>
        </p:nvCxnSpPr>
        <p:spPr>
          <a:xfrm>
            <a:off x="2000250" y="3098800"/>
            <a:ext cx="3857625" cy="79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TextBox 304"/>
          <p:cNvSpPr txBox="1">
            <a:spLocks noChangeArrowheads="1"/>
          </p:cNvSpPr>
          <p:nvPr/>
        </p:nvSpPr>
        <p:spPr bwMode="auto">
          <a:xfrm>
            <a:off x="3786188" y="2714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 мин.</a:t>
            </a:r>
          </a:p>
        </p:txBody>
      </p:sp>
      <p:sp>
        <p:nvSpPr>
          <p:cNvPr id="306" name="TextBox 305"/>
          <p:cNvSpPr txBox="1">
            <a:spLocks noChangeArrowheads="1"/>
          </p:cNvSpPr>
          <p:nvPr/>
        </p:nvSpPr>
        <p:spPr bwMode="auto">
          <a:xfrm>
            <a:off x="3714750" y="31432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М-2</a:t>
            </a:r>
          </a:p>
        </p:txBody>
      </p:sp>
      <p:cxnSp>
        <p:nvCxnSpPr>
          <p:cNvPr id="307" name="Прямая соединительная линия 306"/>
          <p:cNvCxnSpPr/>
          <p:nvPr/>
        </p:nvCxnSpPr>
        <p:spPr>
          <a:xfrm rot="16200000" flipV="1">
            <a:off x="500063" y="3357562"/>
            <a:ext cx="285750" cy="14287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Прямая соединительная линия 307"/>
          <p:cNvCxnSpPr>
            <a:endCxn id="313" idx="3"/>
          </p:cNvCxnSpPr>
          <p:nvPr/>
        </p:nvCxnSpPr>
        <p:spPr>
          <a:xfrm flipV="1">
            <a:off x="5715000" y="3335338"/>
            <a:ext cx="257175" cy="23653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" name="TextBox 308"/>
          <p:cNvSpPr txBox="1">
            <a:spLocks noChangeArrowheads="1"/>
          </p:cNvSpPr>
          <p:nvPr/>
        </p:nvSpPr>
        <p:spPr bwMode="auto">
          <a:xfrm>
            <a:off x="6715125" y="27146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 мин.</a:t>
            </a:r>
          </a:p>
        </p:txBody>
      </p:sp>
      <p:sp>
        <p:nvSpPr>
          <p:cNvPr id="310" name="TextBox 309"/>
          <p:cNvSpPr txBox="1">
            <a:spLocks noChangeArrowheads="1"/>
          </p:cNvSpPr>
          <p:nvPr/>
        </p:nvSpPr>
        <p:spPr bwMode="auto">
          <a:xfrm>
            <a:off x="1571625" y="35718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М-3</a:t>
            </a:r>
          </a:p>
        </p:txBody>
      </p:sp>
      <p:cxnSp>
        <p:nvCxnSpPr>
          <p:cNvPr id="311" name="Прямая соединительная линия 310"/>
          <p:cNvCxnSpPr>
            <a:stCxn id="313" idx="6"/>
            <a:endCxn id="302" idx="2"/>
          </p:cNvCxnSpPr>
          <p:nvPr/>
        </p:nvCxnSpPr>
        <p:spPr>
          <a:xfrm>
            <a:off x="6643688" y="3106738"/>
            <a:ext cx="100012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78"/>
          <p:cNvGrpSpPr>
            <a:grpSpLocks/>
          </p:cNvGrpSpPr>
          <p:nvPr/>
        </p:nvGrpSpPr>
        <p:grpSpPr bwMode="auto">
          <a:xfrm>
            <a:off x="5857875" y="2786063"/>
            <a:ext cx="785813" cy="642937"/>
            <a:chOff x="2643174" y="785794"/>
            <a:chExt cx="571504" cy="500066"/>
          </a:xfrm>
        </p:grpSpPr>
        <p:sp>
          <p:nvSpPr>
            <p:cNvPr id="313" name="Овал 312"/>
            <p:cNvSpPr/>
            <p:nvPr/>
          </p:nvSpPr>
          <p:spPr>
            <a:xfrm>
              <a:off x="2643174" y="785794"/>
              <a:ext cx="571504" cy="500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69" name="TextBox 313"/>
            <p:cNvSpPr txBox="1">
              <a:spLocks noChangeArrowheads="1"/>
            </p:cNvSpPr>
            <p:nvPr/>
          </p:nvSpPr>
          <p:spPr bwMode="auto">
            <a:xfrm>
              <a:off x="2786050" y="785795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119970" name="TextBox 314"/>
            <p:cNvSpPr txBox="1">
              <a:spLocks noChangeArrowheads="1"/>
            </p:cNvSpPr>
            <p:nvPr/>
          </p:nvSpPr>
          <p:spPr bwMode="auto">
            <a:xfrm>
              <a:off x="2643174" y="928670"/>
              <a:ext cx="259775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  <p:sp>
          <p:nvSpPr>
            <p:cNvPr id="119971" name="TextBox 315"/>
            <p:cNvSpPr txBox="1">
              <a:spLocks noChangeArrowheads="1"/>
            </p:cNvSpPr>
            <p:nvPr/>
          </p:nvSpPr>
          <p:spPr bwMode="auto">
            <a:xfrm>
              <a:off x="2850994" y="1063608"/>
              <a:ext cx="214314" cy="191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317" name="Прямая соединительная линия 316"/>
            <p:cNvCxnSpPr>
              <a:stCxn id="313" idx="1"/>
              <a:endCxn id="313" idx="5"/>
            </p:cNvCxnSpPr>
            <p:nvPr/>
          </p:nvCxnSpPr>
          <p:spPr>
            <a:xfrm rot="16200000" flipH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Прямая соединительная линия 317"/>
            <p:cNvCxnSpPr>
              <a:stCxn id="313" idx="3"/>
              <a:endCxn id="313" idx="7"/>
            </p:cNvCxnSpPr>
            <p:nvPr/>
          </p:nvCxnSpPr>
          <p:spPr>
            <a:xfrm rot="5400000" flipH="1" flipV="1">
              <a:off x="2751742" y="833203"/>
              <a:ext cx="354368" cy="405248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08"/>
          <p:cNvGrpSpPr>
            <a:grpSpLocks/>
          </p:cNvGrpSpPr>
          <p:nvPr/>
        </p:nvGrpSpPr>
        <p:grpSpPr bwMode="auto">
          <a:xfrm>
            <a:off x="2286000" y="3214688"/>
            <a:ext cx="785813" cy="642937"/>
            <a:chOff x="1285852" y="1785926"/>
            <a:chExt cx="785818" cy="642942"/>
          </a:xfrm>
        </p:grpSpPr>
        <p:sp>
          <p:nvSpPr>
            <p:cNvPr id="320" name="Овал 319"/>
            <p:cNvSpPr/>
            <p:nvPr/>
          </p:nvSpPr>
          <p:spPr>
            <a:xfrm>
              <a:off x="1285852" y="1785926"/>
              <a:ext cx="785818" cy="6254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63" name="TextBox 320"/>
            <p:cNvSpPr txBox="1">
              <a:spLocks noChangeArrowheads="1"/>
            </p:cNvSpPr>
            <p:nvPr/>
          </p:nvSpPr>
          <p:spPr bwMode="auto">
            <a:xfrm>
              <a:off x="1482307" y="1785927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</a:p>
          </p:txBody>
        </p:sp>
        <p:sp>
          <p:nvSpPr>
            <p:cNvPr id="119964" name="TextBox 321"/>
            <p:cNvSpPr txBox="1">
              <a:spLocks noChangeArrowheads="1"/>
            </p:cNvSpPr>
            <p:nvPr/>
          </p:nvSpPr>
          <p:spPr bwMode="auto">
            <a:xfrm>
              <a:off x="1285852" y="1964521"/>
              <a:ext cx="35719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1,5</a:t>
              </a:r>
            </a:p>
          </p:txBody>
        </p:sp>
        <p:sp>
          <p:nvSpPr>
            <p:cNvPr id="119965" name="TextBox 322"/>
            <p:cNvSpPr txBox="1">
              <a:spLocks noChangeArrowheads="1"/>
            </p:cNvSpPr>
            <p:nvPr/>
          </p:nvSpPr>
          <p:spPr bwMode="auto">
            <a:xfrm>
              <a:off x="1562674" y="2182647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324" name="Прямая соединительная линия 323"/>
            <p:cNvCxnSpPr>
              <a:stCxn id="320" idx="1"/>
              <a:endCxn id="320" idx="5"/>
            </p:cNvCxnSpPr>
            <p:nvPr/>
          </p:nvCxnSpPr>
          <p:spPr>
            <a:xfrm rot="16200000" flipH="1">
              <a:off x="1458097" y="1820058"/>
              <a:ext cx="44132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Прямая соединительная линия 324"/>
            <p:cNvCxnSpPr>
              <a:stCxn id="320" idx="3"/>
              <a:endCxn id="320" idx="7"/>
            </p:cNvCxnSpPr>
            <p:nvPr/>
          </p:nvCxnSpPr>
          <p:spPr>
            <a:xfrm rot="5400000" flipH="1" flipV="1">
              <a:off x="1458097" y="1820058"/>
              <a:ext cx="441328" cy="55721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6" name="Прямая соединительная линия 325"/>
          <p:cNvCxnSpPr/>
          <p:nvPr/>
        </p:nvCxnSpPr>
        <p:spPr>
          <a:xfrm>
            <a:off x="3071813" y="3571875"/>
            <a:ext cx="264318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Прямая соединительная линия 326"/>
          <p:cNvCxnSpPr/>
          <p:nvPr/>
        </p:nvCxnSpPr>
        <p:spPr>
          <a:xfrm rot="16200000" flipV="1">
            <a:off x="214312" y="3500438"/>
            <a:ext cx="785813" cy="3571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8" name="TextBox 327"/>
          <p:cNvSpPr txBox="1">
            <a:spLocks noChangeArrowheads="1"/>
          </p:cNvSpPr>
          <p:nvPr/>
        </p:nvSpPr>
        <p:spPr bwMode="auto">
          <a:xfrm>
            <a:off x="3286125" y="37147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6,5  мин.</a:t>
            </a:r>
          </a:p>
        </p:txBody>
      </p:sp>
      <p:sp>
        <p:nvSpPr>
          <p:cNvPr id="329" name="TextBox 328"/>
          <p:cNvSpPr txBox="1">
            <a:spLocks noChangeArrowheads="1"/>
          </p:cNvSpPr>
          <p:nvPr/>
        </p:nvSpPr>
        <p:spPr bwMode="auto">
          <a:xfrm>
            <a:off x="3214688" y="414337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Э-1</a:t>
            </a:r>
          </a:p>
        </p:txBody>
      </p:sp>
      <p:sp>
        <p:nvSpPr>
          <p:cNvPr id="330" name="TextBox 329"/>
          <p:cNvSpPr txBox="1">
            <a:spLocks noChangeArrowheads="1"/>
          </p:cNvSpPr>
          <p:nvPr/>
        </p:nvSpPr>
        <p:spPr bwMode="auto">
          <a:xfrm>
            <a:off x="7429500" y="35448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Э-6</a:t>
            </a:r>
          </a:p>
        </p:txBody>
      </p:sp>
      <p:sp>
        <p:nvSpPr>
          <p:cNvPr id="331" name="TextBox 330"/>
          <p:cNvSpPr txBox="1">
            <a:spLocks noChangeArrowheads="1"/>
          </p:cNvSpPr>
          <p:nvPr/>
        </p:nvSpPr>
        <p:spPr bwMode="auto">
          <a:xfrm>
            <a:off x="2000250" y="500062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мин.</a:t>
            </a:r>
          </a:p>
        </p:txBody>
      </p:sp>
      <p:sp>
        <p:nvSpPr>
          <p:cNvPr id="332" name="TextBox 331"/>
          <p:cNvSpPr txBox="1">
            <a:spLocks noChangeArrowheads="1"/>
          </p:cNvSpPr>
          <p:nvPr/>
        </p:nvSpPr>
        <p:spPr bwMode="auto">
          <a:xfrm>
            <a:off x="3786188" y="4357688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7,5 мин.</a:t>
            </a:r>
          </a:p>
        </p:txBody>
      </p:sp>
      <p:sp>
        <p:nvSpPr>
          <p:cNvPr id="333" name="TextBox 332"/>
          <p:cNvSpPr txBox="1">
            <a:spLocks noChangeArrowheads="1"/>
          </p:cNvSpPr>
          <p:nvPr/>
        </p:nvSpPr>
        <p:spPr bwMode="auto">
          <a:xfrm>
            <a:off x="5715000" y="41433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Э-2</a:t>
            </a:r>
          </a:p>
        </p:txBody>
      </p:sp>
      <p:cxnSp>
        <p:nvCxnSpPr>
          <p:cNvPr id="334" name="Прямая соединительная линия 333"/>
          <p:cNvCxnSpPr/>
          <p:nvPr/>
        </p:nvCxnSpPr>
        <p:spPr>
          <a:xfrm>
            <a:off x="857250" y="4714875"/>
            <a:ext cx="485775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334"/>
          <p:cNvGrpSpPr>
            <a:grpSpLocks/>
          </p:cNvGrpSpPr>
          <p:nvPr/>
        </p:nvGrpSpPr>
        <p:grpSpPr bwMode="auto">
          <a:xfrm>
            <a:off x="4857750" y="3786188"/>
            <a:ext cx="785813" cy="625475"/>
            <a:chOff x="1785918" y="1643050"/>
            <a:chExt cx="785818" cy="625081"/>
          </a:xfrm>
        </p:grpSpPr>
        <p:sp>
          <p:nvSpPr>
            <p:cNvPr id="336" name="Овал 335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57" name="TextBox 336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9958" name="TextBox 337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19959" name="TextBox 338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340" name="Прямая соединительная линия 339"/>
            <p:cNvCxnSpPr>
              <a:stCxn id="336" idx="1"/>
              <a:endCxn id="336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Прямая соединительная линия 340"/>
            <p:cNvCxnSpPr>
              <a:stCxn id="336" idx="3"/>
              <a:endCxn id="336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2" name="Овал 341"/>
          <p:cNvSpPr/>
          <p:nvPr/>
        </p:nvSpPr>
        <p:spPr>
          <a:xfrm>
            <a:off x="7643813" y="2857500"/>
            <a:ext cx="571500" cy="5000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9891" name="TextBox 342"/>
          <p:cNvSpPr txBox="1">
            <a:spLocks noChangeArrowheads="1"/>
          </p:cNvSpPr>
          <p:nvPr/>
        </p:nvSpPr>
        <p:spPr bwMode="auto">
          <a:xfrm>
            <a:off x="7715250" y="292893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19892" name="TextBox 343"/>
          <p:cNvSpPr txBox="1">
            <a:spLocks noChangeArrowheads="1"/>
          </p:cNvSpPr>
          <p:nvPr/>
        </p:nvSpPr>
        <p:spPr bwMode="auto">
          <a:xfrm>
            <a:off x="142875" y="2857500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  0</a:t>
            </a:r>
          </a:p>
        </p:txBody>
      </p:sp>
      <p:cxnSp>
        <p:nvCxnSpPr>
          <p:cNvPr id="345" name="Прямая соединительная линия 344"/>
          <p:cNvCxnSpPr>
            <a:endCxn id="119958" idx="1"/>
          </p:cNvCxnSpPr>
          <p:nvPr/>
        </p:nvCxnSpPr>
        <p:spPr>
          <a:xfrm>
            <a:off x="785813" y="4071938"/>
            <a:ext cx="4071937" cy="1587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" name="TextBox 345"/>
          <p:cNvSpPr txBox="1">
            <a:spLocks noChangeArrowheads="1"/>
          </p:cNvSpPr>
          <p:nvPr/>
        </p:nvSpPr>
        <p:spPr bwMode="auto">
          <a:xfrm>
            <a:off x="5643563" y="371475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347" name="TextBox 346"/>
          <p:cNvSpPr txBox="1">
            <a:spLocks noChangeArrowheads="1"/>
          </p:cNvSpPr>
          <p:nvPr/>
        </p:nvSpPr>
        <p:spPr bwMode="auto">
          <a:xfrm>
            <a:off x="3857625" y="4857750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Э-4</a:t>
            </a:r>
          </a:p>
        </p:txBody>
      </p:sp>
      <p:cxnSp>
        <p:nvCxnSpPr>
          <p:cNvPr id="348" name="Прямая соединительная линия 347"/>
          <p:cNvCxnSpPr/>
          <p:nvPr/>
        </p:nvCxnSpPr>
        <p:spPr>
          <a:xfrm rot="16200000" flipV="1">
            <a:off x="-71437" y="3786187"/>
            <a:ext cx="1428750" cy="42862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Прямая соединительная линия 348"/>
          <p:cNvCxnSpPr/>
          <p:nvPr/>
        </p:nvCxnSpPr>
        <p:spPr>
          <a:xfrm rot="5400000" flipH="1" flipV="1">
            <a:off x="7058819" y="3272631"/>
            <a:ext cx="669925" cy="5000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0" name="TextBox 349"/>
          <p:cNvSpPr txBox="1">
            <a:spLocks noChangeArrowheads="1"/>
          </p:cNvSpPr>
          <p:nvPr/>
        </p:nvSpPr>
        <p:spPr bwMode="auto">
          <a:xfrm>
            <a:off x="6715125" y="33305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2,5 мин.</a:t>
            </a:r>
          </a:p>
        </p:txBody>
      </p:sp>
      <p:cxnSp>
        <p:nvCxnSpPr>
          <p:cNvPr id="351" name="Прямая соединительная линия 350"/>
          <p:cNvCxnSpPr>
            <a:endCxn id="119952" idx="1"/>
          </p:cNvCxnSpPr>
          <p:nvPr/>
        </p:nvCxnSpPr>
        <p:spPr>
          <a:xfrm>
            <a:off x="5643563" y="4071938"/>
            <a:ext cx="785812" cy="1587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Прямая соединительная линия 351"/>
          <p:cNvCxnSpPr>
            <a:endCxn id="342" idx="4"/>
          </p:cNvCxnSpPr>
          <p:nvPr/>
        </p:nvCxnSpPr>
        <p:spPr>
          <a:xfrm rot="5400000" flipH="1" flipV="1">
            <a:off x="7215188" y="3714750"/>
            <a:ext cx="1071562" cy="3571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352"/>
          <p:cNvGrpSpPr>
            <a:grpSpLocks/>
          </p:cNvGrpSpPr>
          <p:nvPr/>
        </p:nvGrpSpPr>
        <p:grpSpPr bwMode="auto">
          <a:xfrm>
            <a:off x="6429375" y="3786188"/>
            <a:ext cx="785813" cy="625475"/>
            <a:chOff x="1785918" y="1643050"/>
            <a:chExt cx="785818" cy="625081"/>
          </a:xfrm>
        </p:grpSpPr>
        <p:sp>
          <p:nvSpPr>
            <p:cNvPr id="354" name="Овал 353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51" name="TextBox 354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9952" name="TextBox 355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9,5</a:t>
              </a:r>
            </a:p>
          </p:txBody>
        </p:sp>
        <p:sp>
          <p:nvSpPr>
            <p:cNvPr id="119953" name="TextBox 356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358" name="Прямая соединительная линия 357"/>
            <p:cNvCxnSpPr>
              <a:stCxn id="354" idx="1"/>
              <a:endCxn id="354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Прямая соединительная линия 358"/>
            <p:cNvCxnSpPr>
              <a:stCxn id="354" idx="3"/>
              <a:endCxn id="354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359"/>
          <p:cNvGrpSpPr>
            <a:grpSpLocks/>
          </p:cNvGrpSpPr>
          <p:nvPr/>
        </p:nvGrpSpPr>
        <p:grpSpPr bwMode="auto">
          <a:xfrm>
            <a:off x="5715000" y="4429125"/>
            <a:ext cx="785813" cy="625475"/>
            <a:chOff x="1785918" y="1643050"/>
            <a:chExt cx="785818" cy="625081"/>
          </a:xfrm>
        </p:grpSpPr>
        <p:sp>
          <p:nvSpPr>
            <p:cNvPr id="361" name="Овал 360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45" name="TextBox 361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9946" name="TextBox 362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7,5</a:t>
              </a:r>
            </a:p>
          </p:txBody>
        </p:sp>
        <p:sp>
          <p:nvSpPr>
            <p:cNvPr id="119947" name="TextBox 363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365" name="Прямая соединительная линия 364"/>
            <p:cNvCxnSpPr>
              <a:stCxn id="361" idx="1"/>
              <a:endCxn id="361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Прямая соединительная линия 365"/>
            <p:cNvCxnSpPr>
              <a:stCxn id="361" idx="3"/>
              <a:endCxn id="361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366"/>
          <p:cNvGrpSpPr>
            <a:grpSpLocks/>
          </p:cNvGrpSpPr>
          <p:nvPr/>
        </p:nvGrpSpPr>
        <p:grpSpPr bwMode="auto">
          <a:xfrm>
            <a:off x="6215063" y="5000625"/>
            <a:ext cx="785812" cy="625475"/>
            <a:chOff x="1785918" y="1643050"/>
            <a:chExt cx="785818" cy="625081"/>
          </a:xfrm>
        </p:grpSpPr>
        <p:sp>
          <p:nvSpPr>
            <p:cNvPr id="368" name="Овал 367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39" name="TextBox 368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9940" name="TextBox 369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7,5</a:t>
              </a:r>
            </a:p>
          </p:txBody>
        </p:sp>
        <p:sp>
          <p:nvSpPr>
            <p:cNvPr id="119941" name="TextBox 370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372" name="Прямая соединительная линия 371"/>
            <p:cNvCxnSpPr>
              <a:stCxn id="368" idx="1"/>
              <a:endCxn id="368" idx="5"/>
            </p:cNvCxnSpPr>
            <p:nvPr/>
          </p:nvCxnSpPr>
          <p:spPr>
            <a:xfrm rot="16200000" flipH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Прямая соединительная линия 372"/>
            <p:cNvCxnSpPr>
              <a:stCxn id="368" idx="3"/>
              <a:endCxn id="368" idx="7"/>
            </p:cNvCxnSpPr>
            <p:nvPr/>
          </p:nvCxnSpPr>
          <p:spPr>
            <a:xfrm rot="5400000" flipH="1" flipV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373"/>
          <p:cNvGrpSpPr>
            <a:grpSpLocks/>
          </p:cNvGrpSpPr>
          <p:nvPr/>
        </p:nvGrpSpPr>
        <p:grpSpPr bwMode="auto">
          <a:xfrm>
            <a:off x="7286625" y="5000625"/>
            <a:ext cx="785813" cy="625475"/>
            <a:chOff x="1785918" y="1643050"/>
            <a:chExt cx="785818" cy="625081"/>
          </a:xfrm>
        </p:grpSpPr>
        <p:sp>
          <p:nvSpPr>
            <p:cNvPr id="375" name="Овал 374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33" name="TextBox 375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9934" name="TextBox 376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42862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7,5</a:t>
              </a:r>
            </a:p>
          </p:txBody>
        </p:sp>
        <p:sp>
          <p:nvSpPr>
            <p:cNvPr id="119935" name="TextBox 377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379" name="Прямая соединительная линия 378"/>
            <p:cNvCxnSpPr>
              <a:stCxn id="375" idx="1"/>
              <a:endCxn id="375" idx="5"/>
            </p:cNvCxnSpPr>
            <p:nvPr/>
          </p:nvCxnSpPr>
          <p:spPr>
            <a:xfrm rot="16200000" flipH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Прямая соединительная линия 379"/>
            <p:cNvCxnSpPr>
              <a:stCxn id="375" idx="3"/>
              <a:endCxn id="375" idx="7"/>
            </p:cNvCxnSpPr>
            <p:nvPr/>
          </p:nvCxnSpPr>
          <p:spPr>
            <a:xfrm rot="5400000" flipH="1" flipV="1">
              <a:off x="1958304" y="1676982"/>
              <a:ext cx="441047" cy="557217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380"/>
          <p:cNvGrpSpPr>
            <a:grpSpLocks/>
          </p:cNvGrpSpPr>
          <p:nvPr/>
        </p:nvGrpSpPr>
        <p:grpSpPr bwMode="auto">
          <a:xfrm>
            <a:off x="6929438" y="4357688"/>
            <a:ext cx="785812" cy="625475"/>
            <a:chOff x="1785918" y="1643050"/>
            <a:chExt cx="785818" cy="625081"/>
          </a:xfrm>
        </p:grpSpPr>
        <p:sp>
          <p:nvSpPr>
            <p:cNvPr id="382" name="Овал 381"/>
            <p:cNvSpPr/>
            <p:nvPr/>
          </p:nvSpPr>
          <p:spPr>
            <a:xfrm>
              <a:off x="1785918" y="1643050"/>
              <a:ext cx="785818" cy="6250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927" name="TextBox 382"/>
            <p:cNvSpPr txBox="1">
              <a:spLocks noChangeArrowheads="1"/>
            </p:cNvSpPr>
            <p:nvPr/>
          </p:nvSpPr>
          <p:spPr bwMode="auto">
            <a:xfrm>
              <a:off x="1982373" y="1643051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Э</a:t>
              </a:r>
            </a:p>
          </p:txBody>
        </p:sp>
        <p:sp>
          <p:nvSpPr>
            <p:cNvPr id="119928" name="TextBox 383"/>
            <p:cNvSpPr txBox="1">
              <a:spLocks noChangeArrowheads="1"/>
            </p:cNvSpPr>
            <p:nvPr/>
          </p:nvSpPr>
          <p:spPr bwMode="auto">
            <a:xfrm>
              <a:off x="1785918" y="1821645"/>
              <a:ext cx="50006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9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10,5</a:t>
              </a:r>
            </a:p>
          </p:txBody>
        </p:sp>
        <p:sp>
          <p:nvSpPr>
            <p:cNvPr id="119929" name="TextBox 384"/>
            <p:cNvSpPr txBox="1">
              <a:spLocks noChangeArrowheads="1"/>
            </p:cNvSpPr>
            <p:nvPr/>
          </p:nvSpPr>
          <p:spPr bwMode="auto">
            <a:xfrm>
              <a:off x="2071670" y="2000240"/>
              <a:ext cx="29468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1000" b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cxnSp>
          <p:nvCxnSpPr>
            <p:cNvPr id="386" name="Прямая соединительная линия 385"/>
            <p:cNvCxnSpPr>
              <a:stCxn id="382" idx="1"/>
              <a:endCxn id="382" idx="5"/>
            </p:cNvCxnSpPr>
            <p:nvPr/>
          </p:nvCxnSpPr>
          <p:spPr>
            <a:xfrm rot="16200000" flipH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Прямая соединительная линия 386"/>
            <p:cNvCxnSpPr>
              <a:stCxn id="382" idx="3"/>
              <a:endCxn id="382" idx="7"/>
            </p:cNvCxnSpPr>
            <p:nvPr/>
          </p:nvCxnSpPr>
          <p:spPr>
            <a:xfrm rot="5400000" flipH="1" flipV="1">
              <a:off x="1958303" y="1676983"/>
              <a:ext cx="441047" cy="55721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8" name="Прямая соединительная линия 387"/>
          <p:cNvCxnSpPr>
            <a:endCxn id="119928" idx="1"/>
          </p:cNvCxnSpPr>
          <p:nvPr/>
        </p:nvCxnSpPr>
        <p:spPr>
          <a:xfrm>
            <a:off x="6500813" y="4643438"/>
            <a:ext cx="428625" cy="79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Box 388"/>
          <p:cNvSpPr txBox="1">
            <a:spLocks noChangeArrowheads="1"/>
          </p:cNvSpPr>
          <p:nvPr/>
        </p:nvSpPr>
        <p:spPr bwMode="auto">
          <a:xfrm>
            <a:off x="6429375" y="4357688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мин.</a:t>
            </a:r>
          </a:p>
        </p:txBody>
      </p:sp>
      <p:sp>
        <p:nvSpPr>
          <p:cNvPr id="390" name="TextBox 389"/>
          <p:cNvSpPr txBox="1">
            <a:spLocks noChangeArrowheads="1"/>
          </p:cNvSpPr>
          <p:nvPr/>
        </p:nvSpPr>
        <p:spPr bwMode="auto">
          <a:xfrm>
            <a:off x="6500813" y="478631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Э-5</a:t>
            </a:r>
          </a:p>
        </p:txBody>
      </p:sp>
      <p:sp>
        <p:nvSpPr>
          <p:cNvPr id="391" name="TextBox 390"/>
          <p:cNvSpPr txBox="1">
            <a:spLocks noChangeArrowheads="1"/>
          </p:cNvSpPr>
          <p:nvPr/>
        </p:nvSpPr>
        <p:spPr bwMode="auto">
          <a:xfrm>
            <a:off x="7215188" y="3857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1,5мин.</a:t>
            </a:r>
          </a:p>
        </p:txBody>
      </p:sp>
      <p:sp>
        <p:nvSpPr>
          <p:cNvPr id="392" name="TextBox 391"/>
          <p:cNvSpPr txBox="1">
            <a:spLocks noChangeArrowheads="1"/>
          </p:cNvSpPr>
          <p:nvPr/>
        </p:nvSpPr>
        <p:spPr bwMode="auto">
          <a:xfrm>
            <a:off x="7572375" y="4143375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Э-6</a:t>
            </a:r>
          </a:p>
        </p:txBody>
      </p:sp>
      <p:cxnSp>
        <p:nvCxnSpPr>
          <p:cNvPr id="393" name="Прямая соединительная линия 392"/>
          <p:cNvCxnSpPr/>
          <p:nvPr/>
        </p:nvCxnSpPr>
        <p:spPr>
          <a:xfrm rot="16200000" flipH="1">
            <a:off x="-535781" y="4250531"/>
            <a:ext cx="2071688" cy="14287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Прямая соединительная линия 393"/>
          <p:cNvCxnSpPr/>
          <p:nvPr/>
        </p:nvCxnSpPr>
        <p:spPr>
          <a:xfrm>
            <a:off x="571500" y="5357813"/>
            <a:ext cx="564356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Прямая соединительная линия 394"/>
          <p:cNvCxnSpPr>
            <a:stCxn id="342" idx="4"/>
          </p:cNvCxnSpPr>
          <p:nvPr/>
        </p:nvCxnSpPr>
        <p:spPr>
          <a:xfrm rot="5400000">
            <a:off x="7072313" y="4214813"/>
            <a:ext cx="17145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Прямая соединительная линия 395"/>
          <p:cNvCxnSpPr>
            <a:stCxn id="368" idx="6"/>
            <a:endCxn id="119934" idx="1"/>
          </p:cNvCxnSpPr>
          <p:nvPr/>
        </p:nvCxnSpPr>
        <p:spPr>
          <a:xfrm flipV="1">
            <a:off x="7000875" y="5302250"/>
            <a:ext cx="285750" cy="111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7" name="TextBox 396"/>
          <p:cNvSpPr txBox="1">
            <a:spLocks noChangeArrowheads="1"/>
          </p:cNvSpPr>
          <p:nvPr/>
        </p:nvSpPr>
        <p:spPr bwMode="auto">
          <a:xfrm>
            <a:off x="6929438" y="5000625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 м..</a:t>
            </a:r>
          </a:p>
        </p:txBody>
      </p:sp>
      <p:sp>
        <p:nvSpPr>
          <p:cNvPr id="398" name="TextBox 397"/>
          <p:cNvSpPr txBox="1">
            <a:spLocks noChangeArrowheads="1"/>
          </p:cNvSpPr>
          <p:nvPr/>
        </p:nvSpPr>
        <p:spPr bwMode="auto">
          <a:xfrm>
            <a:off x="2286000" y="53578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Э-7</a:t>
            </a:r>
          </a:p>
        </p:txBody>
      </p:sp>
      <p:sp>
        <p:nvSpPr>
          <p:cNvPr id="399" name="TextBox 398"/>
          <p:cNvSpPr txBox="1">
            <a:spLocks noChangeArrowheads="1"/>
          </p:cNvSpPr>
          <p:nvPr/>
        </p:nvSpPr>
        <p:spPr bwMode="auto">
          <a:xfrm>
            <a:off x="6929438" y="5429250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Э-8</a:t>
            </a:r>
          </a:p>
        </p:txBody>
      </p:sp>
      <p:cxnSp>
        <p:nvCxnSpPr>
          <p:cNvPr id="400" name="Прямая соединительная линия 399"/>
          <p:cNvCxnSpPr/>
          <p:nvPr/>
        </p:nvCxnSpPr>
        <p:spPr>
          <a:xfrm rot="5400000">
            <a:off x="428625" y="5500688"/>
            <a:ext cx="28575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Прямая соединительная линия 400"/>
          <p:cNvCxnSpPr/>
          <p:nvPr/>
        </p:nvCxnSpPr>
        <p:spPr>
          <a:xfrm>
            <a:off x="571500" y="5643563"/>
            <a:ext cx="564356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Прямая соединительная линия 401"/>
          <p:cNvCxnSpPr>
            <a:stCxn id="368" idx="3"/>
          </p:cNvCxnSpPr>
          <p:nvPr/>
        </p:nvCxnSpPr>
        <p:spPr>
          <a:xfrm rot="5400000">
            <a:off x="6217444" y="5531644"/>
            <a:ext cx="109538" cy="1143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TextBox 402"/>
          <p:cNvSpPr txBox="1">
            <a:spLocks noChangeArrowheads="1"/>
          </p:cNvSpPr>
          <p:nvPr/>
        </p:nvSpPr>
        <p:spPr bwMode="auto">
          <a:xfrm>
            <a:off x="3429000" y="5357813"/>
            <a:ext cx="928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мин.</a:t>
            </a:r>
          </a:p>
        </p:txBody>
      </p:sp>
      <p:cxnSp>
        <p:nvCxnSpPr>
          <p:cNvPr id="405" name="Прямая соединительная линия 404"/>
          <p:cNvCxnSpPr>
            <a:endCxn id="119957" idx="1"/>
          </p:cNvCxnSpPr>
          <p:nvPr/>
        </p:nvCxnSpPr>
        <p:spPr>
          <a:xfrm rot="16200000" flipH="1">
            <a:off x="4001294" y="2856706"/>
            <a:ext cx="1481138" cy="625475"/>
          </a:xfrm>
          <a:prstGeom prst="line">
            <a:avLst/>
          </a:prstGeom>
          <a:ln w="50800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Прямая соединительная линия 405"/>
          <p:cNvCxnSpPr/>
          <p:nvPr/>
        </p:nvCxnSpPr>
        <p:spPr>
          <a:xfrm rot="16200000" flipH="1">
            <a:off x="3786188" y="2286000"/>
            <a:ext cx="2857500" cy="1428750"/>
          </a:xfrm>
          <a:prstGeom prst="line">
            <a:avLst/>
          </a:prstGeom>
          <a:ln w="50800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Прямая соединительная линия 407"/>
          <p:cNvCxnSpPr>
            <a:stCxn id="313" idx="4"/>
          </p:cNvCxnSpPr>
          <p:nvPr/>
        </p:nvCxnSpPr>
        <p:spPr>
          <a:xfrm rot="16200000" flipH="1">
            <a:off x="5662612" y="4017963"/>
            <a:ext cx="1552575" cy="374650"/>
          </a:xfrm>
          <a:prstGeom prst="line">
            <a:avLst/>
          </a:prstGeom>
          <a:ln w="50800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925" name="TextBox 409"/>
          <p:cNvSpPr txBox="1">
            <a:spLocks noChangeArrowheads="1"/>
          </p:cNvSpPr>
          <p:nvPr/>
        </p:nvSpPr>
        <p:spPr bwMode="auto">
          <a:xfrm>
            <a:off x="142875" y="0"/>
            <a:ext cx="9001125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ГРАФИК  ОСТАНОВКИ  ПРОИЗВОДСТВА  ПО  СИГНАЛУ  ВТ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 nodeType="clickPar">
                      <p:stCondLst>
                        <p:cond delay="indefinite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 nodeType="clickPar">
                      <p:stCondLst>
                        <p:cond delay="indefinite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  <p:bldP spid="222" grpId="0"/>
      <p:bldP spid="223" grpId="0"/>
      <p:bldP spid="224" grpId="0"/>
      <p:bldP spid="228" grpId="0"/>
      <p:bldP spid="229" grpId="0"/>
      <p:bldP spid="230" grpId="0"/>
      <p:bldP spid="231" grpId="0"/>
      <p:bldP spid="232" grpId="0"/>
      <p:bldP spid="233" grpId="0"/>
      <p:bldP spid="245" grpId="0"/>
      <p:bldP spid="246" grpId="0"/>
      <p:bldP spid="247" grpId="0"/>
      <p:bldP spid="248" grpId="0"/>
      <p:bldP spid="249" grpId="0"/>
      <p:bldP spid="250" grpId="0"/>
      <p:bldP spid="278" grpId="0"/>
      <p:bldP spid="279" grpId="0"/>
      <p:bldP spid="283" grpId="0"/>
      <p:bldP spid="284" grpId="0"/>
      <p:bldP spid="288" grpId="0"/>
      <p:bldP spid="289" grpId="0"/>
      <p:bldP spid="290" grpId="0"/>
      <p:bldP spid="291" grpId="0"/>
      <p:bldP spid="292" grpId="0"/>
      <p:bldP spid="293" grpId="0"/>
      <p:bldP spid="305" grpId="0"/>
      <p:bldP spid="306" grpId="0"/>
      <p:bldP spid="309" grpId="0"/>
      <p:bldP spid="310" grpId="0"/>
      <p:bldP spid="328" grpId="0"/>
      <p:bldP spid="329" grpId="0"/>
      <p:bldP spid="330" grpId="0"/>
      <p:bldP spid="331" grpId="0"/>
      <p:bldP spid="332" grpId="0"/>
      <p:bldP spid="333" grpId="0"/>
      <p:bldP spid="346" grpId="0"/>
      <p:bldP spid="347" grpId="0"/>
      <p:bldP spid="350" grpId="0"/>
      <p:bldP spid="389" grpId="0"/>
      <p:bldP spid="390" grpId="0"/>
      <p:bldP spid="391" grpId="0"/>
      <p:bldP spid="392" grpId="0"/>
      <p:bldP spid="397" grpId="0"/>
      <p:bldP spid="398" grpId="0"/>
      <p:bldP spid="399" grpId="0"/>
      <p:bldP spid="403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4"/>
          <p:cNvSpPr txBox="1">
            <a:spLocks noChangeArrowheads="1"/>
          </p:cNvSpPr>
          <p:nvPr/>
        </p:nvSpPr>
        <p:spPr bwMode="auto">
          <a:xfrm>
            <a:off x="0" y="28575"/>
            <a:ext cx="9144000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>
                <a:solidFill>
                  <a:srgbClr val="FFFF99"/>
                </a:solidFill>
                <a:latin typeface="Verdana" pitchFamily="34" charset="0"/>
              </a:rPr>
              <a:t>ПРИМЕР</a:t>
            </a:r>
          </a:p>
        </p:txBody>
      </p:sp>
      <p:pic>
        <p:nvPicPr>
          <p:cNvPr id="10" name="Рисунок 9" descr="6c9936bcb4a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714875"/>
            <a:ext cx="407193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6" name="Рисунок 11" descr="63303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571500"/>
            <a:ext cx="87153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20081101_166393_800.jpg"/>
          <p:cNvPicPr>
            <a:picLocks noChangeAspect="1"/>
          </p:cNvPicPr>
          <p:nvPr/>
        </p:nvPicPr>
        <p:blipFill>
          <a:blip r:embed="rId4" cstate="print"/>
          <a:srcRect r="937" b="7712"/>
          <a:stretch>
            <a:fillRect/>
          </a:stretch>
        </p:blipFill>
        <p:spPr bwMode="auto">
          <a:xfrm>
            <a:off x="4929188" y="4714875"/>
            <a:ext cx="40005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14313" y="4000500"/>
            <a:ext cx="8715375" cy="7334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в наиболее напряженные часы суток находится в обработке </a:t>
            </a:r>
          </a:p>
          <a:p>
            <a:pPr algn="ctr">
              <a:lnSpc>
                <a:spcPts val="1400"/>
              </a:lnSpc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(погрузка, разгрузка, маневр)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14313" y="6457950"/>
            <a:ext cx="4071937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до 150 грузовых вагонов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0" y="4714875"/>
            <a:ext cx="9144000" cy="11699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Оценить возможный объем отправления грузов и пассажиров с этой станции, которая оказалась в зоне действия поражающих факторов ядерного взрыва </a:t>
            </a:r>
          </a:p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с</a:t>
            </a:r>
            <a:r>
              <a:rPr lang="ru-RU" altLang="ru-RU" sz="2000" b="1" i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l-GR" altLang="ru-RU" b="1" i="1">
                <a:solidFill>
                  <a:srgbClr val="FFFF00"/>
                </a:solidFill>
                <a:latin typeface="Calibri" pitchFamily="34" charset="0"/>
              </a:rPr>
              <a:t>Δ</a:t>
            </a:r>
            <a:r>
              <a:rPr lang="ru-RU" altLang="ru-RU" sz="2000" b="1" i="1">
                <a:solidFill>
                  <a:srgbClr val="FFFF00"/>
                </a:solidFill>
                <a:latin typeface="Calibri" pitchFamily="34" charset="0"/>
              </a:rPr>
              <a:t>Р</a:t>
            </a:r>
            <a:r>
              <a:rPr lang="ru-RU" altLang="ru-RU" sz="2000" b="1" i="1" baseline="-25000">
                <a:solidFill>
                  <a:srgbClr val="FFFF00"/>
                </a:solidFill>
                <a:latin typeface="Calibri" pitchFamily="34" charset="0"/>
              </a:rPr>
              <a:t>ф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=70 кПа.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929188" y="6457950"/>
            <a:ext cx="4071937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2 пассажирских состава (40 вагонов)</a:t>
            </a:r>
            <a:endParaRPr lang="ru-RU" altLang="ru-RU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85750" y="6457950"/>
            <a:ext cx="4071938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2 500  тонн грузов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929188" y="6488113"/>
            <a:ext cx="4071937" cy="3698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2 000 пассажиров</a:t>
            </a:r>
            <a:endParaRPr lang="ru-RU" altLang="ru-RU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14313" y="4143375"/>
            <a:ext cx="8715375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С этой станции отправляется 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pic>
        <p:nvPicPr>
          <p:cNvPr id="25" name="Рисунок 24" descr="23619951_w640_h640_vago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786313"/>
            <a:ext cx="40719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s001067_64376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88" y="4786313"/>
            <a:ext cx="40719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107157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Комплекс организационных, инженерно-технических,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технологических  и специальных мероприятий</a:t>
            </a:r>
            <a:endParaRPr lang="ru-RU" altLang="ru-RU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6" name="Рисунок 15" descr="гифки-космос-anon-201580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33456"/>
            <a:ext cx="9144000" cy="5824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428625" y="1500188"/>
            <a:ext cx="8215313" cy="2965450"/>
            <a:chOff x="2159973" y="188641"/>
            <a:chExt cx="4112639" cy="2965634"/>
          </a:xfrm>
        </p:grpSpPr>
        <p:pic>
          <p:nvPicPr>
            <p:cNvPr id="121874" name="Рисунок 3"/>
            <p:cNvPicPr>
              <a:picLocks noChangeAspect="1"/>
            </p:cNvPicPr>
            <p:nvPr/>
          </p:nvPicPr>
          <p:blipFill>
            <a:blip r:embed="rId2" cstate="print"/>
            <a:srcRect l="6183" t="3288" r="15114" b="79919"/>
            <a:stretch>
              <a:fillRect/>
            </a:stretch>
          </p:blipFill>
          <p:spPr bwMode="auto">
            <a:xfrm>
              <a:off x="2195735" y="188641"/>
              <a:ext cx="4076877" cy="1151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875" name="Рисунок 6"/>
            <p:cNvPicPr>
              <a:picLocks noChangeAspect="1"/>
            </p:cNvPicPr>
            <p:nvPr/>
          </p:nvPicPr>
          <p:blipFill>
            <a:blip r:embed="rId3" cstate="print"/>
            <a:srcRect l="7889" t="10930" r="6458" b="63025"/>
            <a:stretch>
              <a:fillRect/>
            </a:stretch>
          </p:blipFill>
          <p:spPr bwMode="auto">
            <a:xfrm>
              <a:off x="2159973" y="1368204"/>
              <a:ext cx="4112639" cy="1786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1859" name="Text Box 4"/>
          <p:cNvSpPr txBox="1">
            <a:spLocks noChangeArrowheads="1"/>
          </p:cNvSpPr>
          <p:nvPr/>
        </p:nvSpPr>
        <p:spPr bwMode="auto">
          <a:xfrm>
            <a:off x="0" y="28575"/>
            <a:ext cx="9144000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>
                <a:solidFill>
                  <a:srgbClr val="FFFF99"/>
                </a:solidFill>
                <a:latin typeface="Verdana" pitchFamily="34" charset="0"/>
              </a:rPr>
              <a:t>ПРИМЕР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214313" y="642938"/>
            <a:ext cx="8715375" cy="7080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Определяем по таблице, что средние повреждения вагоны получат при</a:t>
            </a:r>
            <a:r>
              <a:rPr lang="ru-RU" altLang="ru-RU" sz="2000" b="1" i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l-GR" altLang="ru-RU" sz="1600" b="1" i="1">
                <a:solidFill>
                  <a:srgbClr val="FFFF00"/>
                </a:solidFill>
                <a:latin typeface="Calibri" pitchFamily="34" charset="0"/>
              </a:rPr>
              <a:t>Δ</a:t>
            </a:r>
            <a:r>
              <a:rPr lang="ru-RU" altLang="ru-RU" sz="2000" b="1" i="1">
                <a:solidFill>
                  <a:srgbClr val="FFFF00"/>
                </a:solidFill>
                <a:latin typeface="Calibri" pitchFamily="34" charset="0"/>
              </a:rPr>
              <a:t>Р*</a:t>
            </a:r>
            <a:r>
              <a:rPr lang="ru-RU" altLang="ru-RU" sz="2000" b="1" i="1" baseline="-25000">
                <a:solidFill>
                  <a:srgbClr val="FFFF00"/>
                </a:solidFill>
                <a:latin typeface="Calibri" pitchFamily="34" charset="0"/>
              </a:rPr>
              <a:t>ваг</a:t>
            </a:r>
            <a:r>
              <a:rPr lang="ru-RU" altLang="ru-RU" sz="2000" b="1" i="1">
                <a:solidFill>
                  <a:srgbClr val="FFFF00"/>
                </a:solidFill>
                <a:latin typeface="Calibri" pitchFamily="34" charset="0"/>
              </a:rPr>
              <a:t>=60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кПа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pic>
        <p:nvPicPr>
          <p:cNvPr id="23" name="Рисунок 22" descr="29197_fcc5d8d1baca53f17cb9d3def9fd2cda.gif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714875"/>
            <a:ext cx="3429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Рисунок 23" descr="261111.jpeg"/>
          <p:cNvSpPr>
            <a:spLocks noChangeAspect="1"/>
          </p:cNvSpPr>
          <p:nvPr/>
        </p:nvSpPr>
        <p:spPr bwMode="auto">
          <a:xfrm>
            <a:off x="4929188" y="4786313"/>
            <a:ext cx="35718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428625" y="1500188"/>
            <a:ext cx="8215313" cy="2965450"/>
            <a:chOff x="2159973" y="188641"/>
            <a:chExt cx="4112639" cy="2965634"/>
          </a:xfrm>
        </p:grpSpPr>
        <p:pic>
          <p:nvPicPr>
            <p:cNvPr id="121872" name="Рисунок 30"/>
            <p:cNvPicPr>
              <a:picLocks noChangeAspect="1"/>
            </p:cNvPicPr>
            <p:nvPr/>
          </p:nvPicPr>
          <p:blipFill>
            <a:blip r:embed="rId2" cstate="print"/>
            <a:srcRect l="6183" t="3288" r="15114" b="79919"/>
            <a:stretch>
              <a:fillRect/>
            </a:stretch>
          </p:blipFill>
          <p:spPr bwMode="auto">
            <a:xfrm>
              <a:off x="2195735" y="188641"/>
              <a:ext cx="4076877" cy="1151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873" name="Рисунок 31"/>
            <p:cNvPicPr>
              <a:picLocks noChangeAspect="1"/>
            </p:cNvPicPr>
            <p:nvPr/>
          </p:nvPicPr>
          <p:blipFill>
            <a:blip r:embed="rId3" cstate="print"/>
            <a:srcRect l="7889" t="10930" r="6458" b="63025"/>
            <a:stretch>
              <a:fillRect/>
            </a:stretch>
          </p:blipFill>
          <p:spPr bwMode="auto">
            <a:xfrm>
              <a:off x="2159973" y="1368204"/>
              <a:ext cx="4112639" cy="1786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" name="Овал 34"/>
          <p:cNvSpPr/>
          <p:nvPr/>
        </p:nvSpPr>
        <p:spPr>
          <a:xfrm>
            <a:off x="4429125" y="2214563"/>
            <a:ext cx="1571625" cy="5715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714875" y="2357438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FF0000"/>
                </a:solidFill>
                <a:latin typeface="Calibri" pitchFamily="34" charset="0"/>
              </a:rPr>
              <a:t>среднее</a:t>
            </a:r>
          </a:p>
        </p:txBody>
      </p:sp>
      <p:sp>
        <p:nvSpPr>
          <p:cNvPr id="36" name="Овал 35"/>
          <p:cNvSpPr/>
          <p:nvPr/>
        </p:nvSpPr>
        <p:spPr>
          <a:xfrm>
            <a:off x="4500563" y="4214813"/>
            <a:ext cx="1571625" cy="5715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000625" y="428625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FF0000"/>
                </a:solidFill>
                <a:latin typeface="Calibri" pitchFamily="34" charset="0"/>
              </a:rPr>
              <a:t>60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929063" y="2143125"/>
            <a:ext cx="41433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071563" y="4357688"/>
            <a:ext cx="24288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714625" y="4929188"/>
            <a:ext cx="3857625" cy="4619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altLang="ru-RU" sz="2400">
                <a:solidFill>
                  <a:srgbClr val="FFFF00"/>
                </a:solidFill>
                <a:latin typeface="Calibri" pitchFamily="34" charset="0"/>
              </a:rPr>
              <a:t>ξ</a:t>
            </a:r>
            <a:r>
              <a:rPr lang="ru-RU" altLang="ru-RU" sz="240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ru-RU" sz="1200">
                <a:solidFill>
                  <a:srgbClr val="FFFF00"/>
                </a:solidFill>
                <a:latin typeface="Calibri" pitchFamily="34" charset="0"/>
              </a:rPr>
              <a:t>ваг</a:t>
            </a:r>
            <a:r>
              <a:rPr lang="ru-RU" altLang="ru-RU" sz="2400">
                <a:solidFill>
                  <a:srgbClr val="FFFF00"/>
                </a:solidFill>
                <a:latin typeface="Calibri" pitchFamily="34" charset="0"/>
              </a:rPr>
              <a:t> = 1,25*(</a:t>
            </a:r>
            <a:r>
              <a:rPr lang="el-GR" altLang="ru-RU" sz="2400">
                <a:solidFill>
                  <a:srgbClr val="FFFF00"/>
                </a:solidFill>
                <a:latin typeface="Calibri" pitchFamily="34" charset="0"/>
              </a:rPr>
              <a:t>Δ</a:t>
            </a:r>
            <a:r>
              <a:rPr lang="ru-RU" altLang="ru-RU" sz="2400">
                <a:solidFill>
                  <a:srgbClr val="FFFF00"/>
                </a:solidFill>
                <a:latin typeface="Calibri" pitchFamily="34" charset="0"/>
              </a:rPr>
              <a:t> Р </a:t>
            </a:r>
            <a:r>
              <a:rPr lang="ru-RU" altLang="ru-RU" sz="1200">
                <a:solidFill>
                  <a:srgbClr val="FFFF00"/>
                </a:solidFill>
                <a:latin typeface="Calibri" pitchFamily="34" charset="0"/>
              </a:rPr>
              <a:t>ф</a:t>
            </a:r>
            <a:r>
              <a:rPr lang="ru-RU" altLang="ru-RU" sz="2400">
                <a:solidFill>
                  <a:srgbClr val="FFFF00"/>
                </a:solidFill>
                <a:latin typeface="Calibri" pitchFamily="34" charset="0"/>
              </a:rPr>
              <a:t> /</a:t>
            </a:r>
            <a:r>
              <a:rPr lang="el-GR" altLang="ru-RU" sz="240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l-GR" altLang="ru-RU" sz="2400" b="1" i="1">
                <a:solidFill>
                  <a:srgbClr val="FFFF00"/>
                </a:solidFill>
                <a:latin typeface="Calibri" pitchFamily="34" charset="0"/>
              </a:rPr>
              <a:t>Δ</a:t>
            </a:r>
            <a:r>
              <a:rPr lang="ru-RU" altLang="ru-RU" sz="2400" b="1" i="1">
                <a:solidFill>
                  <a:srgbClr val="FFFF00"/>
                </a:solidFill>
                <a:latin typeface="Calibri" pitchFamily="34" charset="0"/>
              </a:rPr>
              <a:t>Р*</a:t>
            </a:r>
            <a:r>
              <a:rPr lang="ru-RU" altLang="ru-RU" sz="1200">
                <a:solidFill>
                  <a:srgbClr val="FFFF00"/>
                </a:solidFill>
                <a:latin typeface="Calibri" pitchFamily="34" charset="0"/>
              </a:rPr>
              <a:t>ваг</a:t>
            </a:r>
            <a:r>
              <a:rPr lang="ru-RU" altLang="ru-RU" sz="2400" b="1" i="1">
                <a:solidFill>
                  <a:srgbClr val="FFFF00"/>
                </a:solidFill>
                <a:latin typeface="Calibri" pitchFamily="34" charset="0"/>
              </a:rPr>
              <a:t>)</a:t>
            </a:r>
            <a:endParaRPr lang="ru-RU" altLang="ru-RU" sz="2400">
              <a:latin typeface="Calibri" pitchFamily="34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786063" y="5929313"/>
            <a:ext cx="3857625" cy="4619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altLang="ru-RU" sz="2400">
                <a:solidFill>
                  <a:srgbClr val="FFFF00"/>
                </a:solidFill>
                <a:latin typeface="Calibri" pitchFamily="34" charset="0"/>
              </a:rPr>
              <a:t>ξ</a:t>
            </a:r>
            <a:r>
              <a:rPr lang="ru-RU" altLang="ru-RU" sz="240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ru-RU" sz="1200">
                <a:solidFill>
                  <a:srgbClr val="FFFF00"/>
                </a:solidFill>
                <a:latin typeface="Calibri" pitchFamily="34" charset="0"/>
              </a:rPr>
              <a:t>ваг</a:t>
            </a:r>
            <a:r>
              <a:rPr lang="ru-RU" altLang="ru-RU" sz="2400">
                <a:solidFill>
                  <a:srgbClr val="FFFF00"/>
                </a:solidFill>
                <a:latin typeface="Calibri" pitchFamily="34" charset="0"/>
              </a:rPr>
              <a:t> = 1,25*(70/</a:t>
            </a:r>
            <a:r>
              <a:rPr lang="el-GR" altLang="ru-RU" sz="240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ru-RU" sz="2400">
                <a:solidFill>
                  <a:srgbClr val="FFFF00"/>
                </a:solidFill>
                <a:latin typeface="Calibri" pitchFamily="34" charset="0"/>
              </a:rPr>
              <a:t>60</a:t>
            </a:r>
            <a:r>
              <a:rPr lang="ru-RU" altLang="ru-RU" sz="2400" b="1">
                <a:solidFill>
                  <a:srgbClr val="FFFF00"/>
                </a:solidFill>
                <a:latin typeface="Calibri" pitchFamily="34" charset="0"/>
              </a:rPr>
              <a:t>) = 1,46</a:t>
            </a:r>
            <a:endParaRPr lang="ru-RU" alt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35" grpId="0" animBg="1"/>
      <p:bldP spid="35" grpId="1" animBg="1"/>
      <p:bldP spid="33" grpId="0"/>
      <p:bldP spid="33" grpId="1"/>
      <p:bldP spid="36" grpId="0" animBg="1"/>
      <p:bldP spid="36" grpId="1" animBg="1"/>
      <p:bldP spid="34" grpId="0"/>
      <p:bldP spid="34" grpId="1"/>
      <p:bldP spid="41" grpId="0" animBg="1"/>
      <p:bldP spid="41" grpId="1" animBg="1"/>
      <p:bldP spid="42" grpId="0" animBg="1"/>
      <p:bldP spid="42" grpId="1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730" name="Picture 6" descr="http://gochs.info/sc-pic/i296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46" y="1071564"/>
            <a:ext cx="869119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2" descr="Славянск в огне: артиллерия правительственных войск бомбит ж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305" y="857250"/>
            <a:ext cx="471414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6"/>
          <p:cNvGrpSpPr>
            <a:grpSpLocks/>
          </p:cNvGrpSpPr>
          <p:nvPr/>
        </p:nvGrpSpPr>
        <p:grpSpPr bwMode="auto">
          <a:xfrm>
            <a:off x="857250" y="4214813"/>
            <a:ext cx="3786554" cy="2000250"/>
            <a:chOff x="857224" y="4214818"/>
            <a:chExt cx="3786214" cy="2000264"/>
          </a:xfrm>
        </p:grpSpPr>
        <p:grpSp>
          <p:nvGrpSpPr>
            <p:cNvPr id="3" name="Группа 34"/>
            <p:cNvGrpSpPr>
              <a:grpSpLocks/>
            </p:cNvGrpSpPr>
            <p:nvPr/>
          </p:nvGrpSpPr>
          <p:grpSpPr bwMode="auto">
            <a:xfrm>
              <a:off x="857224" y="4214818"/>
              <a:ext cx="2214578" cy="2000264"/>
              <a:chOff x="857224" y="4214818"/>
              <a:chExt cx="2214578" cy="2000264"/>
            </a:xfrm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 rot="5400000" flipH="1" flipV="1">
                <a:off x="785593" y="5929523"/>
                <a:ext cx="357191" cy="213927"/>
              </a:xfrm>
              <a:prstGeom prst="line">
                <a:avLst/>
              </a:prstGeom>
              <a:ln w="508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rot="10800000" flipV="1">
                <a:off x="1071151" y="4214818"/>
                <a:ext cx="2000070" cy="1643073"/>
              </a:xfrm>
              <a:prstGeom prst="line">
                <a:avLst/>
              </a:prstGeom>
              <a:ln w="508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Прямая соединительная линия 16"/>
            <p:cNvCxnSpPr/>
            <p:nvPr/>
          </p:nvCxnSpPr>
          <p:spPr>
            <a:xfrm rot="16200000" flipH="1">
              <a:off x="2822031" y="4393675"/>
              <a:ext cx="2000264" cy="1642549"/>
            </a:xfrm>
            <a:prstGeom prst="line">
              <a:avLst/>
            </a:prstGeom>
            <a:ln w="508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60"/>
          <p:cNvGrpSpPr>
            <a:grpSpLocks/>
          </p:cNvGrpSpPr>
          <p:nvPr/>
        </p:nvGrpSpPr>
        <p:grpSpPr bwMode="auto">
          <a:xfrm>
            <a:off x="929054" y="3857625"/>
            <a:ext cx="6286500" cy="2357438"/>
            <a:chOff x="928662" y="3857628"/>
            <a:chExt cx="6286544" cy="2357454"/>
          </a:xfrm>
        </p:grpSpPr>
        <p:grpSp>
          <p:nvGrpSpPr>
            <p:cNvPr id="5" name="Группа 59"/>
            <p:cNvGrpSpPr>
              <a:grpSpLocks/>
            </p:cNvGrpSpPr>
            <p:nvPr/>
          </p:nvGrpSpPr>
          <p:grpSpPr bwMode="auto">
            <a:xfrm>
              <a:off x="928662" y="3857628"/>
              <a:ext cx="3643338" cy="2357454"/>
              <a:chOff x="928662" y="3857628"/>
              <a:chExt cx="3643338" cy="2357454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 rot="5400000" flipH="1" flipV="1">
                <a:off x="749884" y="5250852"/>
                <a:ext cx="1143008" cy="785452"/>
              </a:xfrm>
              <a:prstGeom prst="line">
                <a:avLst/>
              </a:prstGeom>
              <a:ln w="508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 rot="10800000" flipV="1">
                <a:off x="1714114" y="3857628"/>
                <a:ext cx="2857520" cy="1214446"/>
              </a:xfrm>
              <a:prstGeom prst="line">
                <a:avLst/>
              </a:prstGeom>
              <a:ln w="508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Прямая соединительная линия 42"/>
            <p:cNvCxnSpPr/>
            <p:nvPr/>
          </p:nvCxnSpPr>
          <p:spPr>
            <a:xfrm rot="10800000">
              <a:off x="4571634" y="3857628"/>
              <a:ext cx="2643572" cy="2357454"/>
            </a:xfrm>
            <a:prstGeom prst="line">
              <a:avLst/>
            </a:prstGeom>
            <a:ln w="508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Прямая соединительная линия 46"/>
          <p:cNvCxnSpPr/>
          <p:nvPr/>
        </p:nvCxnSpPr>
        <p:spPr>
          <a:xfrm flipV="1">
            <a:off x="2857501" y="1285875"/>
            <a:ext cx="6000750" cy="49291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62"/>
          <p:cNvGrpSpPr>
            <a:grpSpLocks/>
          </p:cNvGrpSpPr>
          <p:nvPr/>
        </p:nvGrpSpPr>
        <p:grpSpPr bwMode="auto">
          <a:xfrm>
            <a:off x="1714501" y="4857751"/>
            <a:ext cx="7071946" cy="1357313"/>
            <a:chOff x="1714480" y="4857760"/>
            <a:chExt cx="7072362" cy="1357322"/>
          </a:xfrm>
        </p:grpSpPr>
        <p:grpSp>
          <p:nvGrpSpPr>
            <p:cNvPr id="7" name="Группа 61"/>
            <p:cNvGrpSpPr>
              <a:grpSpLocks/>
            </p:cNvGrpSpPr>
            <p:nvPr/>
          </p:nvGrpSpPr>
          <p:grpSpPr bwMode="auto">
            <a:xfrm>
              <a:off x="1714480" y="4857760"/>
              <a:ext cx="5500726" cy="1357322"/>
              <a:chOff x="1714480" y="4857760"/>
              <a:chExt cx="5500726" cy="1357322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 rot="10800000" flipV="1">
                <a:off x="2857547" y="4857760"/>
                <a:ext cx="4358310" cy="214314"/>
              </a:xfrm>
              <a:prstGeom prst="line">
                <a:avLst/>
              </a:prstGeom>
              <a:ln w="508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rot="10800000" flipV="1">
                <a:off x="1714480" y="5072074"/>
                <a:ext cx="1214876" cy="1143008"/>
              </a:xfrm>
              <a:prstGeom prst="line">
                <a:avLst/>
              </a:prstGeom>
              <a:ln w="508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Прямая соединительная линия 55"/>
            <p:cNvCxnSpPr/>
            <p:nvPr/>
          </p:nvCxnSpPr>
          <p:spPr>
            <a:xfrm>
              <a:off x="7215857" y="4857760"/>
              <a:ext cx="1570985" cy="1357322"/>
            </a:xfrm>
            <a:prstGeom prst="line">
              <a:avLst/>
            </a:prstGeom>
            <a:ln w="508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AutoShape 30"/>
          <p:cNvSpPr>
            <a:spLocks noChangeArrowheads="1"/>
          </p:cNvSpPr>
          <p:nvPr/>
        </p:nvSpPr>
        <p:spPr bwMode="auto">
          <a:xfrm>
            <a:off x="0" y="0"/>
            <a:ext cx="9144000" cy="6429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kern="0" cap="small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вероятность разрушения зданий</a:t>
            </a:r>
          </a:p>
        </p:txBody>
      </p:sp>
      <p:sp>
        <p:nvSpPr>
          <p:cNvPr id="67" name="Прямоугольная выноска 66"/>
          <p:cNvSpPr/>
          <p:nvPr/>
        </p:nvSpPr>
        <p:spPr>
          <a:xfrm>
            <a:off x="2999643" y="1071563"/>
            <a:ext cx="3430465" cy="1071562"/>
          </a:xfrm>
          <a:prstGeom prst="wedgeRectCallout">
            <a:avLst>
              <a:gd name="adj1" fmla="val -113082"/>
              <a:gd name="adj2" fmla="val 19456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На оси ординат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вероятность получения зданием разрушений  различной степени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8" name="Прямоугольная выноска 67"/>
          <p:cNvSpPr/>
          <p:nvPr/>
        </p:nvSpPr>
        <p:spPr>
          <a:xfrm>
            <a:off x="5215305" y="5000626"/>
            <a:ext cx="3619500" cy="1071563"/>
          </a:xfrm>
          <a:prstGeom prst="wedgeRectCallout">
            <a:avLst>
              <a:gd name="adj1" fmla="val -99734"/>
              <a:gd name="adj2" fmla="val 649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FF00"/>
                </a:solidFill>
              </a:rPr>
              <a:t>На оси абсцисс</a:t>
            </a:r>
          </a:p>
          <a:p>
            <a:pPr algn="ctr">
              <a:defRPr/>
            </a:pP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возможные значения обобщенного показателя устойчивости зданий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29741" name="Rectangle 9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29742" name="Rectangle 10"/>
          <p:cNvSpPr>
            <a:spLocks noChangeArrowheads="1"/>
          </p:cNvSpPr>
          <p:nvPr/>
        </p:nvSpPr>
        <p:spPr bwMode="auto">
          <a:xfrm>
            <a:off x="0" y="70115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b="0">
              <a:latin typeface="Arial" pitchFamily="34" charset="0"/>
            </a:endParaRPr>
          </a:p>
        </p:txBody>
      </p:sp>
      <p:sp>
        <p:nvSpPr>
          <p:cNvPr id="329743" name="Rectangle 1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29744" name="Rectangle 13"/>
          <p:cNvSpPr>
            <a:spLocks noChangeArrowheads="1"/>
          </p:cNvSpPr>
          <p:nvPr/>
        </p:nvSpPr>
        <p:spPr bwMode="auto">
          <a:xfrm>
            <a:off x="0" y="7297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b="0">
              <a:latin typeface="Arial" pitchFamily="34" charset="0"/>
            </a:endParaRPr>
          </a:p>
        </p:txBody>
      </p:sp>
      <p:sp>
        <p:nvSpPr>
          <p:cNvPr id="329745" name="Rectangle 1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29746" name="Rectangle 16"/>
          <p:cNvSpPr>
            <a:spLocks noChangeArrowheads="1"/>
          </p:cNvSpPr>
          <p:nvPr/>
        </p:nvSpPr>
        <p:spPr bwMode="auto">
          <a:xfrm>
            <a:off x="0" y="7297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b="0">
              <a:latin typeface="Arial" pitchFamily="34" charset="0"/>
            </a:endParaRPr>
          </a:p>
        </p:txBody>
      </p:sp>
      <p:pic>
        <p:nvPicPr>
          <p:cNvPr id="31" name="Picture 4" descr="https://im2-tub-ru.yandex.net/i?id=5d88805c4ea2246469322e0abdc407b5&amp;n=33&amp;h=190&amp;w=286"/>
          <p:cNvPicPr>
            <a:picLocks noChangeAspect="1" noChangeArrowheads="1"/>
          </p:cNvPicPr>
          <p:nvPr/>
        </p:nvPicPr>
        <p:blipFill>
          <a:blip r:embed="rId4" cstate="print"/>
          <a:srcRect l="10490" r="10838" b="9210"/>
          <a:stretch>
            <a:fillRect/>
          </a:stretch>
        </p:blipFill>
        <p:spPr bwMode="auto">
          <a:xfrm>
            <a:off x="649166" y="1182688"/>
            <a:ext cx="46423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43305" y="785814"/>
            <a:ext cx="4358054" cy="36988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Кривая Р1 – слабая степень разрушения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40777" y="1322389"/>
            <a:ext cx="4358054" cy="36988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Кривая Р2 – средняя степень разрушения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929054" y="714375"/>
            <a:ext cx="4358054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Кривая Р3– сильная  степень разрушения</a:t>
            </a:r>
          </a:p>
        </p:txBody>
      </p:sp>
      <p:pic>
        <p:nvPicPr>
          <p:cNvPr id="41" name="Picture 2" descr="https://im2-tub-ru.yandex.net/i?id=c7078e5eb01113f17460abd43b45a337&amp;n=33&amp;h=190&amp;w=2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1928814"/>
            <a:ext cx="4643804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4" descr="https://im3-tub-ru.yandex.net/i?id=19f42561d21b98e1a695860c29afb1c2&amp;n=33&amp;h=190&amp;w=33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" y="1143001"/>
            <a:ext cx="42481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85447" y="714375"/>
            <a:ext cx="4358054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</a:rPr>
              <a:t>Кривая Р4 – полная степень разрушения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32" grpId="0" animBg="1"/>
      <p:bldP spid="32" grpId="1" animBg="1"/>
      <p:bldP spid="33" grpId="0" animBg="1"/>
      <p:bldP spid="33" grpId="1" animBg="1"/>
      <p:bldP spid="39" grpId="0" animBg="1"/>
      <p:bldP spid="39" grpId="1" animBg="1"/>
      <p:bldP spid="44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4"/>
          <p:cNvSpPr txBox="1">
            <a:spLocks noChangeArrowheads="1"/>
          </p:cNvSpPr>
          <p:nvPr/>
        </p:nvSpPr>
        <p:spPr bwMode="auto">
          <a:xfrm>
            <a:off x="0" y="28575"/>
            <a:ext cx="9144000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>
                <a:solidFill>
                  <a:srgbClr val="FFFF99"/>
                </a:solidFill>
                <a:latin typeface="Verdana" pitchFamily="34" charset="0"/>
              </a:rPr>
              <a:t>ПРИМЕР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14313" y="642938"/>
            <a:ext cx="8715375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По графику определяем вероятность сильных разрушений вагонов 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3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=0,2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pic>
        <p:nvPicPr>
          <p:cNvPr id="25" name="Рисунок 24" descr="ывпро0005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9225" y="1358900"/>
            <a:ext cx="630555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Прямая со стрелкой 26"/>
          <p:cNvCxnSpPr/>
          <p:nvPr/>
        </p:nvCxnSpPr>
        <p:spPr>
          <a:xfrm rot="5400000" flipH="1" flipV="1">
            <a:off x="5180807" y="4107656"/>
            <a:ext cx="641350" cy="158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85938" y="3786188"/>
            <a:ext cx="371475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4787107" y="3642519"/>
            <a:ext cx="1428750" cy="158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785938" y="2928938"/>
            <a:ext cx="371475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285750" y="4929188"/>
            <a:ext cx="8715375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По графику определяем вероятность сильных разрушений вагонов 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4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=0,52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142875" y="1285875"/>
            <a:ext cx="8715375" cy="13239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Суммарная вероятность выхода из строя вагонов составит: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вых 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 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3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+ 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4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=0,2 +0,52= 0,72;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вероятность сохранения вагонов составит: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сохр 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 1 - 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вых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 1 – 0,72 = 0,28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44" grpId="0" animBg="1"/>
      <p:bldP spid="44" grpId="1" animBg="1"/>
      <p:bldP spid="47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4"/>
          <p:cNvSpPr txBox="1">
            <a:spLocks noChangeArrowheads="1"/>
          </p:cNvSpPr>
          <p:nvPr/>
        </p:nvSpPr>
        <p:spPr bwMode="auto">
          <a:xfrm>
            <a:off x="0" y="28575"/>
            <a:ext cx="9144000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>
                <a:solidFill>
                  <a:srgbClr val="FFFF99"/>
                </a:solidFill>
                <a:latin typeface="Verdana" pitchFamily="34" charset="0"/>
              </a:rPr>
              <a:t>ПРИМЕР</a:t>
            </a:r>
          </a:p>
        </p:txBody>
      </p:sp>
      <p:pic>
        <p:nvPicPr>
          <p:cNvPr id="124931" name="Рисунок 9" descr="6c9936bcb4a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642938"/>
            <a:ext cx="38576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4357688" y="642938"/>
            <a:ext cx="4000500" cy="19383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Суммарная вероятность 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выхода из строя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вагонов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составит:</a:t>
            </a:r>
          </a:p>
          <a:p>
            <a:pPr algn="ctr"/>
            <a:r>
              <a:rPr lang="en-US" altLang="ru-RU" sz="2000">
                <a:solidFill>
                  <a:srgbClr val="FFFF00"/>
                </a:solidFill>
                <a:latin typeface="Calibri" pitchFamily="34" charset="0"/>
              </a:rPr>
              <a:t>N 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сохр. Гр. ваг 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 0,28*150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 42 вагона 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14375" y="1428750"/>
            <a:ext cx="3071813" cy="5238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FFFF00"/>
                </a:solidFill>
                <a:latin typeface="Calibri" pitchFamily="34" charset="0"/>
              </a:rPr>
              <a:t>БЫЛО 150</a:t>
            </a:r>
            <a:endParaRPr lang="ru-RU" altLang="ru-RU" sz="2800" b="1">
              <a:solidFill>
                <a:srgbClr val="FFFF00"/>
              </a:solidFill>
              <a:latin typeface="Verdana" pitchFamily="34" charset="0"/>
            </a:endParaRPr>
          </a:p>
        </p:txBody>
      </p:sp>
      <p:pic>
        <p:nvPicPr>
          <p:cNvPr id="22" name="Рисунок 21" descr="23619951_w640_h640_vag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000375"/>
            <a:ext cx="3857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429125" y="2928938"/>
            <a:ext cx="4000500" cy="22463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При средней норме перевозки в одном грузовом вагоне 16 т, получим, что после воздействия ВУВ объем отгружаемых материалов и изделий составит: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П</a:t>
            </a:r>
            <a:r>
              <a:rPr lang="ru-RU" altLang="ru-RU" sz="1200">
                <a:solidFill>
                  <a:srgbClr val="FFFF00"/>
                </a:solidFill>
                <a:latin typeface="Calibri" pitchFamily="34" charset="0"/>
              </a:rPr>
              <a:t>матер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^ = </a:t>
            </a:r>
            <a:r>
              <a:rPr lang="en-US" altLang="ru-RU" sz="2000">
                <a:solidFill>
                  <a:srgbClr val="FFFF00"/>
                </a:solidFill>
                <a:latin typeface="Calibri" pitchFamily="34" charset="0"/>
              </a:rPr>
              <a:t>N 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сохр. Гр. ваг  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• 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г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 38 • 16</a:t>
            </a:r>
            <a:r>
              <a:rPr lang="ru-RU" altLang="ru-RU" sz="2000" b="1">
                <a:solidFill>
                  <a:srgbClr val="FFFF00"/>
                </a:solidFill>
                <a:latin typeface="Calibri" pitchFamily="34" charset="0"/>
              </a:rPr>
              <a:t> =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 672 тонны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714375" y="3857625"/>
            <a:ext cx="3071813" cy="5238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FFFF00"/>
                </a:solidFill>
                <a:latin typeface="Calibri" pitchFamily="34" charset="0"/>
              </a:rPr>
              <a:t>БЫЛО 2500 тонн</a:t>
            </a:r>
            <a:endParaRPr lang="ru-RU" altLang="ru-RU" sz="28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57188" y="5357813"/>
            <a:ext cx="8215312" cy="12001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FFFF00"/>
                </a:solidFill>
                <a:latin typeface="Calibri" pitchFamily="34" charset="0"/>
              </a:rPr>
              <a:t>производственные возможности железнодорожной станции по перевозке грузов составят </a:t>
            </a:r>
          </a:p>
          <a:p>
            <a:pPr algn="ctr"/>
            <a:r>
              <a:rPr lang="ru-RU" altLang="ru-RU" sz="2400" b="1">
                <a:solidFill>
                  <a:srgbClr val="FFFF00"/>
                </a:solidFill>
                <a:latin typeface="Calibri" pitchFamily="34" charset="0"/>
              </a:rPr>
              <a:t>ПВ = 672/2500= 0,27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6" grpId="0" animBg="1"/>
      <p:bldP spid="28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0081101_166393_800.jpg"/>
          <p:cNvPicPr>
            <a:picLocks noChangeAspect="1"/>
          </p:cNvPicPr>
          <p:nvPr/>
        </p:nvPicPr>
        <p:blipFill>
          <a:blip r:embed="rId2" cstate="print"/>
          <a:srcRect r="937" b="7712"/>
          <a:stretch>
            <a:fillRect/>
          </a:stretch>
        </p:blipFill>
        <p:spPr bwMode="auto">
          <a:xfrm>
            <a:off x="357188" y="3000375"/>
            <a:ext cx="40005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Text Box 4"/>
          <p:cNvSpPr txBox="1">
            <a:spLocks noChangeArrowheads="1"/>
          </p:cNvSpPr>
          <p:nvPr/>
        </p:nvSpPr>
        <p:spPr bwMode="auto">
          <a:xfrm>
            <a:off x="0" y="28575"/>
            <a:ext cx="9144000" cy="4000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>
                <a:solidFill>
                  <a:srgbClr val="FFFF99"/>
                </a:solidFill>
                <a:latin typeface="Verdana" pitchFamily="34" charset="0"/>
              </a:rPr>
              <a:t>ПРИМЕР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4572000" y="642938"/>
            <a:ext cx="4000500" cy="19383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Суммарная вероятность 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выхода из строя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пассажирских  вагонов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составит:</a:t>
            </a:r>
          </a:p>
          <a:p>
            <a:pPr algn="ctr"/>
            <a:r>
              <a:rPr lang="en-US" altLang="ru-RU" sz="2000">
                <a:solidFill>
                  <a:srgbClr val="FFFF00"/>
                </a:solidFill>
                <a:latin typeface="Calibri" pitchFamily="34" charset="0"/>
              </a:rPr>
              <a:t>N 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сохр. Гр. ваг 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 0,28*40 =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 11 вагонов 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572000" y="2928938"/>
            <a:ext cx="4000500" cy="22463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При средней норме перевозки в одном 50 человек, получим, что после воздействия ВУВ количество перевозимых пассажиров составит: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П</a:t>
            </a:r>
            <a:r>
              <a:rPr lang="ru-RU" altLang="ru-RU" sz="1200">
                <a:solidFill>
                  <a:srgbClr val="FFFF00"/>
                </a:solidFill>
                <a:latin typeface="Calibri" pitchFamily="34" charset="0"/>
              </a:rPr>
              <a:t>матер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 </a:t>
            </a:r>
            <a:r>
              <a:rPr lang="en-US" altLang="ru-RU" sz="2000">
                <a:solidFill>
                  <a:srgbClr val="FFFF00"/>
                </a:solidFill>
                <a:latin typeface="Calibri" pitchFamily="34" charset="0"/>
              </a:rPr>
              <a:t>N 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сохр. Гр. ваг  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• Р</a:t>
            </a:r>
            <a:r>
              <a:rPr lang="ru-RU" altLang="ru-RU" sz="2000" baseline="-25000">
                <a:solidFill>
                  <a:srgbClr val="FFFF00"/>
                </a:solidFill>
                <a:latin typeface="Calibri" pitchFamily="34" charset="0"/>
              </a:rPr>
              <a:t>г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= 11 • 50</a:t>
            </a:r>
            <a:r>
              <a:rPr lang="ru-RU" altLang="ru-RU" sz="2000" b="1">
                <a:solidFill>
                  <a:srgbClr val="FFFF00"/>
                </a:solidFill>
                <a:latin typeface="Calibri" pitchFamily="34" charset="0"/>
              </a:rPr>
              <a:t> =</a:t>
            </a:r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altLang="ru-RU" sz="2000">
                <a:solidFill>
                  <a:srgbClr val="FFFF00"/>
                </a:solidFill>
                <a:latin typeface="Calibri" pitchFamily="34" charset="0"/>
              </a:rPr>
              <a:t>=  560 человек </a:t>
            </a:r>
            <a:endParaRPr lang="ru-RU" altLang="ru-RU" sz="2000" b="1">
              <a:solidFill>
                <a:srgbClr val="FFFF00"/>
              </a:solidFill>
              <a:latin typeface="Verdana" pitchFamily="34" charset="0"/>
            </a:endParaRPr>
          </a:p>
        </p:txBody>
      </p:sp>
      <p:pic>
        <p:nvPicPr>
          <p:cNvPr id="125958" name="Рисунок 10" descr="20081101_166393_800.jpg"/>
          <p:cNvPicPr>
            <a:picLocks noChangeAspect="1"/>
          </p:cNvPicPr>
          <p:nvPr/>
        </p:nvPicPr>
        <p:blipFill>
          <a:blip r:embed="rId2" cstate="print"/>
          <a:srcRect r="937" b="7712"/>
          <a:stretch>
            <a:fillRect/>
          </a:stretch>
        </p:blipFill>
        <p:spPr bwMode="auto">
          <a:xfrm>
            <a:off x="285750" y="714375"/>
            <a:ext cx="4000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928688" y="1357313"/>
            <a:ext cx="3071812" cy="5238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FFFF00"/>
                </a:solidFill>
                <a:latin typeface="Calibri" pitchFamily="34" charset="0"/>
              </a:rPr>
              <a:t>БЫЛО 40</a:t>
            </a:r>
            <a:endParaRPr lang="ru-RU" altLang="ru-RU" sz="28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57250" y="3714750"/>
            <a:ext cx="3071813" cy="9540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FFFF00"/>
                </a:solidFill>
                <a:latin typeface="Calibri" pitchFamily="34" charset="0"/>
              </a:rPr>
              <a:t>БЫЛО  2000</a:t>
            </a:r>
          </a:p>
          <a:p>
            <a:pPr algn="ctr"/>
            <a:r>
              <a:rPr lang="ru-RU" altLang="ru-RU" sz="2800">
                <a:solidFill>
                  <a:srgbClr val="FFFF00"/>
                </a:solidFill>
                <a:latin typeface="Calibri" pitchFamily="34" charset="0"/>
              </a:rPr>
              <a:t>пассажиров</a:t>
            </a:r>
            <a:endParaRPr lang="ru-RU" altLang="ru-RU" sz="2800" b="1">
              <a:solidFill>
                <a:srgbClr val="FFFF00"/>
              </a:solidFill>
              <a:latin typeface="Verdana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7188" y="5357813"/>
            <a:ext cx="8215312" cy="12001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FFFF00"/>
                </a:solidFill>
                <a:latin typeface="Calibri" pitchFamily="34" charset="0"/>
              </a:rPr>
              <a:t>производственные возможности железнодорожной станции по перевозке пассажиров составит </a:t>
            </a:r>
          </a:p>
          <a:p>
            <a:pPr algn="ctr"/>
            <a:r>
              <a:rPr lang="ru-RU" altLang="ru-RU" sz="2400" b="1">
                <a:solidFill>
                  <a:srgbClr val="FFFF00"/>
                </a:solidFill>
                <a:latin typeface="Calibri" pitchFamily="34" charset="0"/>
              </a:rPr>
              <a:t>ПВ = 179/2000= 0,28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2" grpId="0" animBg="1"/>
      <p:bldP spid="16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13947" y="3769560"/>
            <a:ext cx="3443723" cy="28384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841006" y="1198642"/>
            <a:ext cx="0" cy="2535501"/>
          </a:xfrm>
          <a:prstGeom prst="straightConnector1">
            <a:avLst/>
          </a:prstGeom>
          <a:ln w="317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735595" y="1196752"/>
            <a:ext cx="1627254" cy="1890"/>
          </a:xfrm>
          <a:prstGeom prst="straightConnector1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3275856" y="3693593"/>
            <a:ext cx="0" cy="608243"/>
          </a:xfrm>
          <a:prstGeom prst="straightConnector1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5187278" y="3693593"/>
            <a:ext cx="0" cy="608243"/>
          </a:xfrm>
          <a:prstGeom prst="straightConnector1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286143" y="4180187"/>
            <a:ext cx="1901136" cy="0"/>
          </a:xfrm>
          <a:prstGeom prst="straightConnector1">
            <a:avLst/>
          </a:prstGeom>
          <a:ln w="317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TextBox 31"/>
              <p:cNvSpPr txBox="1"/>
              <p:nvPr/>
            </p:nvSpPr>
            <p:spPr>
              <a:xfrm>
                <a:off x="6243771" y="2484623"/>
                <a:ext cx="2792725" cy="923330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коэффициент  трения </a:t>
                </a: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качения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стального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колеса </a:t>
                </a: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рельсу, 0,05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3771" y="2484623"/>
                <a:ext cx="2792725" cy="92333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747" t="-3311" b="-99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4" name="TextBox 33"/>
              <p:cNvSpPr txBox="1"/>
              <p:nvPr/>
            </p:nvSpPr>
            <p:spPr>
              <a:xfrm>
                <a:off x="331860" y="4786187"/>
                <a:ext cx="2828886" cy="646331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latin typeface="Cambria Math"/>
                            <a:cs typeface="Times New Roman" panose="02020603050405020304" pitchFamily="18" charset="0"/>
                          </a:rPr>
                          <m:t>Р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cs typeface="Times New Roman" panose="02020603050405020304" pitchFamily="18" charset="0"/>
                          </a:rPr>
                          <m:t>ск</m:t>
                        </m:r>
                      </m:sub>
                    </m:sSub>
                  </m:oMath>
                </a14:m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скоростной </a:t>
                </a:r>
              </a:p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напор (Па)</a:t>
                </a:r>
                <a:endParaRPr lang="ru-RU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860" y="4786187"/>
                <a:ext cx="2828886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utoShape 30"/>
          <p:cNvSpPr>
            <a:spLocks noChangeArrowheads="1"/>
          </p:cNvSpPr>
          <p:nvPr/>
        </p:nvSpPr>
        <p:spPr bwMode="auto">
          <a:xfrm>
            <a:off x="214282" y="476672"/>
            <a:ext cx="8715436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ОПРЕДЕЛЕНИЕ СКОРОСТНОГО НАПОРА НА ВАГОН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6208140" y="3429000"/>
                <a:ext cx="2828356" cy="923330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х</m:t>
                          </m:r>
                        </m:sub>
                      </m:sSub>
                      <m:r>
                        <a:rPr lang="ru-RU" b="0" i="1" smtClean="0">
                          <a:latin typeface="Cambria Math"/>
                        </a:rPr>
                        <m:t> −  коэффициент </m:t>
                      </m:r>
                    </m:oMath>
                  </m:oMathPara>
                </a14:m>
                <a:endParaRPr lang="ru-RU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аэродинамического </m:t>
                      </m:r>
                    </m:oMath>
                  </m:oMathPara>
                </a14:m>
                <a:endParaRPr lang="ru-RU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сопротивления, 0,85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8140" y="3429000"/>
                <a:ext cx="2828356" cy="923330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13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2411760" y="4301836"/>
            <a:ext cx="3657681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ширина  вагона 2,8 (м)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479" y="1916832"/>
            <a:ext cx="2155063" cy="646331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высота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вагона 5,2 (м)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69442" y="1196752"/>
            <a:ext cx="2812007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вес вагона 34000   (кг)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TextBox 27"/>
              <p:cNvSpPr txBox="1"/>
              <p:nvPr/>
            </p:nvSpPr>
            <p:spPr>
              <a:xfrm>
                <a:off x="4552518" y="4697910"/>
                <a:ext cx="3446097" cy="854914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0" i="1" dirty="0" smtClean="0">
                              <a:latin typeface="Cambria Math"/>
                            </a:rPr>
                            <m:t>Р</m:t>
                          </m:r>
                        </m:e>
                        <m:sub>
                          <m:r>
                            <a:rPr lang="ru-RU" sz="2400" b="0" i="1" dirty="0" err="1" smtClean="0">
                              <a:latin typeface="Cambria Math"/>
                            </a:rPr>
                            <m:t>ск</m:t>
                          </m:r>
                        </m:sub>
                      </m:sSub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ru-RU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  <m:r>
                            <m:rPr>
                              <m:nor/>
                            </m:rPr>
                            <a:rPr lang="en-US" sz="24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g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sz="2400" b="0" i="1" smtClean="0">
                                  <a:latin typeface="Cambria Math"/>
                                </a:rPr>
                                <m:t>С</m:t>
                              </m:r>
                            </m:e>
                            <m:sub>
                              <m:r>
                                <a:rPr lang="ru-RU" sz="2400" b="0" i="1" smtClean="0">
                                  <a:latin typeface="Cambria Math"/>
                                </a:rPr>
                                <m:t>х</m:t>
                              </m:r>
                            </m:sub>
                          </m:sSub>
                          <m:r>
                            <a:rPr lang="ru-RU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∗С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𝐻</m:t>
                          </m:r>
                        </m:den>
                      </m:f>
                    </m:oMath>
                  </m:oMathPara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2518" y="4697910"/>
                <a:ext cx="3446097" cy="854914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9" name="TextBox 28"/>
              <p:cNvSpPr txBox="1"/>
              <p:nvPr/>
            </p:nvSpPr>
            <p:spPr>
              <a:xfrm>
                <a:off x="1746303" y="5661246"/>
                <a:ext cx="6714129" cy="743089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0" i="1" dirty="0" smtClean="0">
                            <a:latin typeface="Cambria Math"/>
                          </a:rPr>
                          <m:t>Р</m:t>
                        </m:r>
                      </m:e>
                      <m:sub>
                        <m:r>
                          <a:rPr lang="ru-RU" sz="2800" b="0" i="1" dirty="0" err="1" smtClean="0">
                            <a:latin typeface="Cambria Math"/>
                          </a:rPr>
                          <m:t>ск</m:t>
                        </m:r>
                      </m:sub>
                    </m:sSub>
                    <m:r>
                      <a:rPr lang="en-US" sz="2800" i="1" smtClean="0">
                        <a:latin typeface="Cambria Math"/>
                        <a:ea typeface="Cambria Math"/>
                      </a:rPr>
                      <m:t>≥</m:t>
                    </m:r>
                    <m:r>
                      <a:rPr lang="ru-RU" sz="2800" b="0" i="1" smtClean="0">
                        <a:latin typeface="Cambria Math"/>
                        <a:ea typeface="Cambria Math"/>
                      </a:rPr>
                      <m:t> </m:t>
                    </m:r>
                    <m:f>
                      <m:fPr>
                        <m:ctrlPr>
                          <a:rPr lang="en-US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</a:rPr>
                          <m:t>0,05</m:t>
                        </m:r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∗</m:t>
                        </m:r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34000∗9,8</m:t>
                        </m:r>
                        <m:r>
                          <a:rPr lang="pt-BR" sz="2800" b="0" i="1" smtClean="0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</a:rPr>
                          <m:t>0,85 </m:t>
                        </m:r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∗2</m:t>
                        </m:r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,8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∗</m:t>
                        </m:r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5,2</m:t>
                        </m:r>
                      </m:den>
                    </m:f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1346 Па = 1,346 кПа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6303" y="5661246"/>
                <a:ext cx="6714129" cy="743089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r="-544" b="-49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8" descr="https://im3-tub-ru.yandex.net/i?id=942a078624b9e2f9d6e33499781c5f00&amp;n=33&amp;h=190&amp;w=254"/>
          <p:cNvPicPr>
            <a:picLocks noChangeAspect="1" noChangeArrowheads="1"/>
          </p:cNvPicPr>
          <p:nvPr/>
        </p:nvPicPr>
        <p:blipFill rotWithShape="1">
          <a:blip r:embed="rId8" cstate="print"/>
          <a:srcRect l="21568" r="16502" b="13888"/>
          <a:stretch/>
        </p:blipFill>
        <p:spPr bwMode="auto">
          <a:xfrm>
            <a:off x="3061719" y="1243205"/>
            <a:ext cx="2256301" cy="2522170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31" name="TextBox 30"/>
              <p:cNvSpPr txBox="1"/>
              <p:nvPr/>
            </p:nvSpPr>
            <p:spPr>
              <a:xfrm>
                <a:off x="6207610" y="1700808"/>
                <a:ext cx="2722108" cy="646331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ускорение свободного падения 9,8 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ru-RU" b="0" i="1" dirty="0" smtClean="0">
                        <a:latin typeface="Cambria Math"/>
                        <a:cs typeface="Times New Roman" panose="02020603050405020304" pitchFamily="18" charset="0"/>
                      </a:rPr>
                      <m:t>м/</m:t>
                    </m:r>
                    <m:sSup>
                      <m:sSupPr>
                        <m:ctrlPr>
                          <a:rPr lang="ru-RU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с</m:t>
                        </m:r>
                      </m:e>
                      <m:sup>
                        <m:r>
                          <a:rPr lang="ru-RU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610" y="1700808"/>
                <a:ext cx="2722108" cy="646331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671" t="-4717" r="-3356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4" descr="https://im0-tub-ru.yandex.net/i?id=de245dc67396d0ce4988c1082d170dcd&amp;n=33&amp;h=190&amp;w=25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44" y="1071546"/>
            <a:ext cx="8929718" cy="547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32563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1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Масса 47 000 кг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2071676"/>
          <a:ext cx="8501122" cy="4389120"/>
        </p:xfrm>
        <a:graphic>
          <a:graphicData uri="http://schemas.openxmlformats.org/drawingml/2006/table">
            <a:tbl>
              <a:tblPr/>
              <a:tblGrid>
                <a:gridCol w="5143536"/>
                <a:gridCol w="3357586"/>
              </a:tblGrid>
              <a:tr h="255355">
                <a:tc>
                  <a:txBody>
                    <a:bodyPr/>
                    <a:lstStyle/>
                    <a:p>
                      <a:pPr indent="-72390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1800" b="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трущихся материалов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  трения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660"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Коэффициенты трения скольжения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17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Стали по стали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6986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Стали по бетону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0,45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6986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Металл по линолеуму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0,2—0,4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3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Металл по дереву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0,2—0,5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038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Резина по твердому грунту</a:t>
                      </a: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линолеуму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0,4—0,6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376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Резина </a:t>
                      </a: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дереву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0,5—0,8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274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Дерево по дереву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0,2—0,5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274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Дерево по бетону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0,6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474"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Коэффициенты трения качения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618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Стального колеса по: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18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рельсу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3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кафельной плитке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32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линолеуму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0.15—0.2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269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дереву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0.12—0,15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AutoShape 30"/>
          <p:cNvSpPr>
            <a:spLocks noChangeArrowheads="1"/>
          </p:cNvSpPr>
          <p:nvPr/>
        </p:nvSpPr>
        <p:spPr bwMode="auto">
          <a:xfrm>
            <a:off x="214282" y="476672"/>
            <a:ext cx="8715436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ОПРЕДЕЛЕНИЕ СКОРОСТНОГО НАПОРА НА ВАГОН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04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9124704"/>
              </p:ext>
            </p:extLst>
          </p:nvPr>
        </p:nvGraphicFramePr>
        <p:xfrm>
          <a:off x="285719" y="785798"/>
          <a:ext cx="8501122" cy="5827292"/>
        </p:xfrm>
        <a:graphic>
          <a:graphicData uri="http://schemas.openxmlformats.org/drawingml/2006/table">
            <a:tbl>
              <a:tblPr/>
              <a:tblGrid>
                <a:gridCol w="1169029"/>
                <a:gridCol w="1130800"/>
                <a:gridCol w="1641872"/>
                <a:gridCol w="1138849"/>
                <a:gridCol w="1710286"/>
                <a:gridCol w="1710286"/>
              </a:tblGrid>
              <a:tr h="310698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Избыточное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давление,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кПа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-723900"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Скорость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Плотность </a:t>
                      </a: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частиц </a:t>
                      </a:r>
                      <a:r>
                        <a:rPr lang="ru-RU" sz="1400" spc="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воздуха</a:t>
                      </a: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кг/м</a:t>
                      </a:r>
                      <a:r>
                        <a:rPr lang="ru-RU" sz="1400" spc="0" baseline="30000" dirty="0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-723900"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Давление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9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фронта,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м/с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частиц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воздуха,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м/с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скоростного напора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кПа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 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фронте 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отраженнной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волны, кПа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1311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524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1,29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1,30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0,0035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1,38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0,35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1,37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3,04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67,3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1,63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5,34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1,70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8,23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113,7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1,78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1,93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171,0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2,04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196,7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220,4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242,7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2,46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263,6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2,58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283,6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2,69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371,1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3,18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1135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444,5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3,59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1666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6574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508,7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2240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AutoShape 30"/>
          <p:cNvSpPr>
            <a:spLocks noChangeArrowheads="1"/>
          </p:cNvSpPr>
          <p:nvPr/>
        </p:nvSpPr>
        <p:spPr bwMode="auto">
          <a:xfrm>
            <a:off x="214282" y="188640"/>
            <a:ext cx="8715436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ОПРЕДЕЛЕНИЕ СКОРОСТНОГО НАПОРА НА ВАГОН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5796136" y="708126"/>
            <a:ext cx="2736304" cy="360040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5292080" y="1268760"/>
            <a:ext cx="1872208" cy="576064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323528" y="2924944"/>
            <a:ext cx="1080120" cy="360040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5292080" y="2924944"/>
            <a:ext cx="1728192" cy="360040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132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13947" y="3769560"/>
            <a:ext cx="3443723" cy="28384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4" name="TextBox 33"/>
              <p:cNvSpPr txBox="1"/>
              <p:nvPr/>
            </p:nvSpPr>
            <p:spPr>
              <a:xfrm>
                <a:off x="107504" y="4463021"/>
                <a:ext cx="8822214" cy="830997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При скоростном напоре </m:t>
                        </m:r>
                        <m:r>
                          <a:rPr lang="ru-RU" sz="24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Р</m:t>
                        </m:r>
                      </m:e>
                      <m:sub>
                        <m:r>
                          <a:rPr lang="ru-RU" sz="24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ск</m:t>
                        </m:r>
                      </m:sub>
                    </m:sSub>
                  </m:oMath>
                </a14:m>
                <a:r>
                  <a:rPr lang="ru-RU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1,346 кПа и более и при давлении во фронте ударной волны ЯВ равном 20 и более кПа</a:t>
                </a:r>
                <a:endParaRPr lang="ru-RU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4463021"/>
                <a:ext cx="8822214" cy="83099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38" t="-5882" r="-1451" b="-161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utoShape 30"/>
          <p:cNvSpPr>
            <a:spLocks noChangeArrowheads="1"/>
          </p:cNvSpPr>
          <p:nvPr/>
        </p:nvSpPr>
        <p:spPr bwMode="auto">
          <a:xfrm>
            <a:off x="214282" y="476672"/>
            <a:ext cx="8715436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ОПРЕДЕЛЕНИЕ СКОРОСТНОГО НАПОРА НА ВАГОН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2804" y="5651157"/>
            <a:ext cx="6714129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 пассажирский вагон будет угнан 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8" descr="https://im3-tub-ru.yandex.net/i?id=942a078624b9e2f9d6e33499781c5f00&amp;n=33&amp;h=190&amp;w=254"/>
          <p:cNvPicPr>
            <a:picLocks noChangeAspect="1" noChangeArrowheads="1"/>
          </p:cNvPicPr>
          <p:nvPr/>
        </p:nvPicPr>
        <p:blipFill rotWithShape="1">
          <a:blip r:embed="rId4" cstate="print"/>
          <a:srcRect l="21568" r="16502" b="13888"/>
          <a:stretch/>
        </p:blipFill>
        <p:spPr bwMode="auto">
          <a:xfrm>
            <a:off x="3061719" y="1243205"/>
            <a:ext cx="2256301" cy="2522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9969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/>
          <p:nvPr/>
        </p:nvGrpSpPr>
        <p:grpSpPr>
          <a:xfrm>
            <a:off x="3275856" y="1196752"/>
            <a:ext cx="2716829" cy="2192646"/>
            <a:chOff x="3583363" y="1196752"/>
            <a:chExt cx="2716829" cy="219264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940051" y="1196752"/>
              <a:ext cx="2133830" cy="148325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Трапеция 4"/>
            <p:cNvSpPr/>
            <p:nvPr/>
          </p:nvSpPr>
          <p:spPr>
            <a:xfrm>
              <a:off x="4034592" y="2680011"/>
              <a:ext cx="210790" cy="225714"/>
            </a:xfrm>
            <a:prstGeom prst="trapezoi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Трапеция 5"/>
            <p:cNvSpPr/>
            <p:nvPr/>
          </p:nvSpPr>
          <p:spPr>
            <a:xfrm>
              <a:off x="5729362" y="2680011"/>
              <a:ext cx="210790" cy="225714"/>
            </a:xfrm>
            <a:prstGeom prst="trapezoi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83364" y="2929910"/>
              <a:ext cx="2716828" cy="225714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>
              <a:off x="3781958" y="1196752"/>
              <a:ext cx="0" cy="1741218"/>
            </a:xfrm>
            <a:prstGeom prst="straightConnector1">
              <a:avLst/>
            </a:prstGeom>
            <a:ln w="317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>
              <a:off x="3583363" y="1196752"/>
              <a:ext cx="475257" cy="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Прямоугольник 17"/>
            <p:cNvSpPr/>
            <p:nvPr/>
          </p:nvSpPr>
          <p:spPr>
            <a:xfrm>
              <a:off x="4034592" y="2905725"/>
              <a:ext cx="210790" cy="3224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729362" y="2905725"/>
              <a:ext cx="210790" cy="3224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 flipV="1">
              <a:off x="3940050" y="2561983"/>
              <a:ext cx="0" cy="827415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V="1">
              <a:off x="6084168" y="2470421"/>
              <a:ext cx="0" cy="918977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>
              <a:off x="3940050" y="3306368"/>
              <a:ext cx="2133831" cy="0"/>
            </a:xfrm>
            <a:prstGeom prst="straightConnector1">
              <a:avLst/>
            </a:prstGeom>
            <a:ln w="317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3029764" y="3447739"/>
            <a:ext cx="3044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ширина станка 2,2 (м)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2908" y="1700807"/>
            <a:ext cx="2858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высота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станка 1,4 (м)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7504" y="1331476"/>
            <a:ext cx="3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вес станка 1800   (кг)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AutoShape 30"/>
          <p:cNvSpPr>
            <a:spLocks noChangeArrowheads="1"/>
          </p:cNvSpPr>
          <p:nvPr/>
        </p:nvSpPr>
        <p:spPr bwMode="auto">
          <a:xfrm>
            <a:off x="214282" y="260648"/>
            <a:ext cx="8715436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РАСЧЕТ СТАНКА НА СМЕЩЕНИЕ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8" name="TextBox 37"/>
              <p:cNvSpPr txBox="1"/>
              <p:nvPr/>
            </p:nvSpPr>
            <p:spPr>
              <a:xfrm>
                <a:off x="2627784" y="4697910"/>
                <a:ext cx="3446097" cy="854914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0" i="1" dirty="0" smtClean="0">
                              <a:latin typeface="Cambria Math"/>
                            </a:rPr>
                            <m:t>Р</m:t>
                          </m:r>
                        </m:e>
                        <m:sub>
                          <m:r>
                            <a:rPr lang="ru-RU" sz="2400" b="0" i="1" dirty="0" err="1" smtClean="0">
                              <a:latin typeface="Cambria Math"/>
                            </a:rPr>
                            <m:t>ск</m:t>
                          </m:r>
                        </m:sub>
                      </m:sSub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ru-RU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ru-RU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  <m:r>
                            <m:rPr>
                              <m:nor/>
                            </m:rPr>
                            <a:rPr lang="en-US" sz="24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g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sz="2400" b="0" i="1" smtClean="0">
                                  <a:latin typeface="Cambria Math"/>
                                </a:rPr>
                                <m:t>С</m:t>
                              </m:r>
                            </m:e>
                            <m:sub>
                              <m:r>
                                <a:rPr lang="ru-RU" sz="2400" b="0" i="1" smtClean="0">
                                  <a:latin typeface="Cambria Math"/>
                                </a:rPr>
                                <m:t>х</m:t>
                              </m:r>
                            </m:sub>
                          </m:sSub>
                          <m:r>
                            <a:rPr lang="ru-RU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ru-RU" sz="2400" b="0" i="1" smtClean="0">
                              <a:latin typeface="Cambria Math"/>
                              <a:ea typeface="Cambria Math"/>
                            </a:rPr>
                            <m:t>∗С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𝐻</m:t>
                          </m:r>
                        </m:den>
                      </m:f>
                    </m:oMath>
                  </m:oMathPara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4697910"/>
                <a:ext cx="3446097" cy="85491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0" name="TextBox 39"/>
              <p:cNvSpPr txBox="1"/>
              <p:nvPr/>
            </p:nvSpPr>
            <p:spPr>
              <a:xfrm>
                <a:off x="6192337" y="1988840"/>
                <a:ext cx="2792725" cy="923330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коэффициент  трения </a:t>
                </a: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скольжения стали по бетону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0,45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2337" y="1988840"/>
                <a:ext cx="2792725" cy="9233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965" t="-3289" b="-92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1" name="TextBox 40"/>
              <p:cNvSpPr txBox="1"/>
              <p:nvPr/>
            </p:nvSpPr>
            <p:spPr>
              <a:xfrm>
                <a:off x="6156706" y="3068960"/>
                <a:ext cx="2828356" cy="923330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х</m:t>
                          </m:r>
                        </m:sub>
                      </m:sSub>
                      <m:r>
                        <a:rPr lang="ru-RU" b="0" i="1" smtClean="0">
                          <a:latin typeface="Cambria Math"/>
                        </a:rPr>
                        <m:t> −  коэффициент </m:t>
                      </m:r>
                    </m:oMath>
                  </m:oMathPara>
                </a14:m>
                <a:endParaRPr lang="ru-RU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аэродинамического </m:t>
                      </m:r>
                    </m:oMath>
                  </m:oMathPara>
                </a14:m>
                <a:endParaRPr lang="ru-RU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сопротивления, 0,85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706" y="3068960"/>
                <a:ext cx="2828356" cy="923330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13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5" name="TextBox 64"/>
              <p:cNvSpPr txBox="1"/>
              <p:nvPr/>
            </p:nvSpPr>
            <p:spPr>
              <a:xfrm>
                <a:off x="6156176" y="1196752"/>
                <a:ext cx="2722108" cy="646331"/>
              </a:xfrm>
              <a:prstGeom prst="rect">
                <a:avLst/>
              </a:prstGeom>
              <a:solidFill>
                <a:srgbClr val="FFFF6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ru-RU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ускорение свободного падения 9,8  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ru-RU" b="0" i="1" dirty="0" smtClean="0">
                        <a:latin typeface="Cambria Math"/>
                        <a:cs typeface="Times New Roman" panose="02020603050405020304" pitchFamily="18" charset="0"/>
                      </a:rPr>
                      <m:t>м/</m:t>
                    </m:r>
                    <m:sSup>
                      <m:sSupPr>
                        <m:ctrlPr>
                          <a:rPr lang="ru-RU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с</m:t>
                        </m:r>
                      </m:e>
                      <m:sup>
                        <m:r>
                          <a:rPr lang="ru-RU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1196752"/>
                <a:ext cx="2722108" cy="646331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897" t="-4717" r="-3363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43609" y="5661246"/>
            <a:ext cx="7416824" cy="743089"/>
          </a:xfrm>
          <a:prstGeom prst="rect">
            <a:avLst/>
          </a:prstGeom>
          <a:blipFill rotWithShape="1">
            <a:blip r:embed="rId7" cstate="print"/>
            <a:stretch>
              <a:fillRect b="-4918"/>
            </a:stretch>
          </a:blipFill>
        </p:spPr>
        <p:txBody>
          <a:bodyPr/>
          <a:lstStyle/>
          <a:p>
            <a:r>
              <a:rPr lang="ru-RU" dirty="0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54812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2" grpId="0"/>
      <p:bldP spid="38" grpId="0" animBg="1"/>
      <p:bldP spid="40" grpId="0" animBg="1"/>
      <p:bldP spid="41" grpId="0" animBg="1"/>
      <p:bldP spid="65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FE544F5-AA98-4525-AF7B-070C7E353BC3}" type="slidenum">
              <a:rPr lang="ru-RU" b="0">
                <a:solidFill>
                  <a:schemeClr val="tx1"/>
                </a:solidFill>
              </a:rPr>
              <a:pPr algn="r"/>
              <a:t>17</a:t>
            </a:fld>
            <a:endParaRPr lang="ru-RU" b="0">
              <a:solidFill>
                <a:schemeClr val="tx1"/>
              </a:solidFill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96963"/>
            <a:ext cx="9144000" cy="5761037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Подготовка объекта экономики к устойчивому функционированию </a:t>
            </a:r>
            <a: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комплекс организационных, инженерно-технических, технологических  и специальных мероприятий, осуществляемых на объекте с целью обеспечения его работы в условиях риска возникновения ЧС мирного и военного времени и обеспечения восстановления нарушенного производства в минимально короткие сроки.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2222414"/>
              </p:ext>
            </p:extLst>
          </p:nvPr>
        </p:nvGraphicFramePr>
        <p:xfrm>
          <a:off x="285719" y="785798"/>
          <a:ext cx="8501122" cy="5827292"/>
        </p:xfrm>
        <a:graphic>
          <a:graphicData uri="http://schemas.openxmlformats.org/drawingml/2006/table">
            <a:tbl>
              <a:tblPr/>
              <a:tblGrid>
                <a:gridCol w="1169029"/>
                <a:gridCol w="1130800"/>
                <a:gridCol w="1641872"/>
                <a:gridCol w="1138849"/>
                <a:gridCol w="1710286"/>
                <a:gridCol w="1710286"/>
              </a:tblGrid>
              <a:tr h="310698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Избыточное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давление,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кПа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-723900"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Скорость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Плотность </a:t>
                      </a: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частиц </a:t>
                      </a:r>
                      <a:r>
                        <a:rPr lang="ru-RU" sz="1400" spc="5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воздуха</a:t>
                      </a: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кг/м</a:t>
                      </a:r>
                      <a:r>
                        <a:rPr lang="ru-RU" sz="1400" spc="0" baseline="30000" dirty="0">
                          <a:solidFill>
                            <a:srgbClr val="000000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-723900"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Давление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9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фронта,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м/с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частиц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воздуха,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м/с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скоростного напора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кПа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 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фронте 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отраженнной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волны, кПа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1311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524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1,29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1,30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0,0035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1,38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0,35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1,37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3,04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67,3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80,5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1,63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5,34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1,70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8,23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113,7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1,78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1,93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171,0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2,04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196,7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220,4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418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242,7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2,46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263,6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2,58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016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91,1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579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283,6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2,69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371,1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3,18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1135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08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707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444,5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3,59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1666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6574">
                <a:tc>
                  <a:txBody>
                    <a:bodyPr/>
                    <a:lstStyle/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889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1600"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772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508,7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3,94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endParaRPr lang="ru-RU" sz="1800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723900" algn="ctr">
                        <a:lnSpc>
                          <a:spcPts val="85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2240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AutoShape 30"/>
          <p:cNvSpPr>
            <a:spLocks noChangeArrowheads="1"/>
          </p:cNvSpPr>
          <p:nvPr/>
        </p:nvSpPr>
        <p:spPr bwMode="auto">
          <a:xfrm>
            <a:off x="214282" y="188640"/>
            <a:ext cx="8715436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ОПРЕДЕЛЕНИЕ СКОРОСТНОГО НАПОРА НА СТАНОК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5796136" y="708126"/>
            <a:ext cx="2736304" cy="360040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5292080" y="1268760"/>
            <a:ext cx="1872208" cy="576064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323528" y="3212976"/>
            <a:ext cx="1080120" cy="360040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5292080" y="3212976"/>
            <a:ext cx="1728192" cy="360040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46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75857" y="2929910"/>
            <a:ext cx="2716828" cy="22571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3632544" y="1196752"/>
            <a:ext cx="2133830" cy="1741218"/>
            <a:chOff x="3632544" y="1196752"/>
            <a:chExt cx="2133830" cy="174121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632544" y="1196752"/>
              <a:ext cx="2133830" cy="148325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3727085" y="2680011"/>
              <a:ext cx="1905560" cy="257959"/>
              <a:chOff x="3727085" y="2680011"/>
              <a:chExt cx="1905560" cy="257959"/>
            </a:xfrm>
          </p:grpSpPr>
          <p:sp>
            <p:nvSpPr>
              <p:cNvPr id="5" name="Трапеция 4"/>
              <p:cNvSpPr/>
              <p:nvPr/>
            </p:nvSpPr>
            <p:spPr>
              <a:xfrm>
                <a:off x="3727085" y="2680011"/>
                <a:ext cx="210790" cy="225714"/>
              </a:xfrm>
              <a:prstGeom prst="trapezoid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Трапеция 5"/>
              <p:cNvSpPr/>
              <p:nvPr/>
            </p:nvSpPr>
            <p:spPr>
              <a:xfrm>
                <a:off x="5421855" y="2680011"/>
                <a:ext cx="210790" cy="225714"/>
              </a:xfrm>
              <a:prstGeom prst="trapezoid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3727085" y="2905725"/>
                <a:ext cx="210790" cy="3224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5421855" y="2905725"/>
                <a:ext cx="210790" cy="3224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3029764" y="3447739"/>
            <a:ext cx="3044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ширина станка 2,2 (м)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2908" y="1700807"/>
            <a:ext cx="2858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высота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станка 1,4 (м)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7504" y="1331476"/>
            <a:ext cx="3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вес станка 1800   (кг)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AutoShape 30"/>
          <p:cNvSpPr>
            <a:spLocks noChangeArrowheads="1"/>
          </p:cNvSpPr>
          <p:nvPr/>
        </p:nvSpPr>
        <p:spPr bwMode="auto">
          <a:xfrm>
            <a:off x="214282" y="260648"/>
            <a:ext cx="8715436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РАСЧЕТ СТАНКА НА СМЕЩЕНИЕ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43042" y="5572140"/>
            <a:ext cx="6714129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 станок будет смещен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44" y="3929066"/>
            <a:ext cx="8786874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скоростном напоре равном 3,03 кПа и при давлении во фронте ударной волны равном 30 кПа и более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812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2" grpId="0"/>
      <p:bldP spid="24" grpId="0" animBg="1"/>
      <p:bldP spid="30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75857" y="2929910"/>
            <a:ext cx="2716828" cy="22571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7"/>
          <p:cNvGrpSpPr/>
          <p:nvPr/>
        </p:nvGrpSpPr>
        <p:grpSpPr>
          <a:xfrm>
            <a:off x="3632544" y="1196752"/>
            <a:ext cx="2133830" cy="1741218"/>
            <a:chOff x="3632544" y="1196752"/>
            <a:chExt cx="2133830" cy="174121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632544" y="1196752"/>
              <a:ext cx="2133830" cy="148325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24"/>
            <p:cNvGrpSpPr/>
            <p:nvPr/>
          </p:nvGrpSpPr>
          <p:grpSpPr>
            <a:xfrm>
              <a:off x="3727085" y="2680011"/>
              <a:ext cx="1905560" cy="257959"/>
              <a:chOff x="3727085" y="2680011"/>
              <a:chExt cx="1905560" cy="257959"/>
            </a:xfrm>
          </p:grpSpPr>
          <p:sp>
            <p:nvSpPr>
              <p:cNvPr id="5" name="Трапеция 4"/>
              <p:cNvSpPr/>
              <p:nvPr/>
            </p:nvSpPr>
            <p:spPr>
              <a:xfrm>
                <a:off x="3727085" y="2680011"/>
                <a:ext cx="210790" cy="225714"/>
              </a:xfrm>
              <a:prstGeom prst="trapezoid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Трапеция 5"/>
              <p:cNvSpPr/>
              <p:nvPr/>
            </p:nvSpPr>
            <p:spPr>
              <a:xfrm>
                <a:off x="5421855" y="2680011"/>
                <a:ext cx="210790" cy="225714"/>
              </a:xfrm>
              <a:prstGeom prst="trapezoid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3727085" y="2905725"/>
                <a:ext cx="210790" cy="3224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5421855" y="2905725"/>
                <a:ext cx="210790" cy="3224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142844" y="2357430"/>
            <a:ext cx="304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болтов. Принято 4 болта.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2908" y="1700807"/>
            <a:ext cx="2858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диаметр болта. Принят равным 20 мм.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0" y="928670"/>
            <a:ext cx="3115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предел текучести стали Ст30 Г составляет 300 МПа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AutoShape 30"/>
          <p:cNvSpPr>
            <a:spLocks noChangeArrowheads="1"/>
          </p:cNvSpPr>
          <p:nvPr/>
        </p:nvSpPr>
        <p:spPr bwMode="auto">
          <a:xfrm>
            <a:off x="0" y="260648"/>
            <a:ext cx="9144000" cy="48353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РЕШЕНИЕ ПО УСТОЙЧИВОСТИ СТАНКА ОТ СМЕЩЕНИЯ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43042" y="5572140"/>
            <a:ext cx="6714129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 станок будет смещен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5473005"/>
            <a:ext cx="9144000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скоростном напоре равном 46,210 (3,03) кПа и при давлении во фронте ударной волны равном 120 кПа и более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43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432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143248"/>
            <a:ext cx="5429288" cy="1107149"/>
          </a:xfrm>
          <a:prstGeom prst="rect">
            <a:avLst/>
          </a:prstGeom>
          <a:solidFill>
            <a:srgbClr val="FFFF00"/>
          </a:solidFill>
        </p:spPr>
      </p:pic>
      <p:grpSp>
        <p:nvGrpSpPr>
          <p:cNvPr id="26" name="Группа 25"/>
          <p:cNvGrpSpPr/>
          <p:nvPr/>
        </p:nvGrpSpPr>
        <p:grpSpPr>
          <a:xfrm>
            <a:off x="3286116" y="1000108"/>
            <a:ext cx="71438" cy="214314"/>
            <a:chOff x="7786710" y="2071678"/>
            <a:chExt cx="428628" cy="71438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7929586" y="2143116"/>
              <a:ext cx="142876" cy="64294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786710" y="2071678"/>
              <a:ext cx="428628" cy="7143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000760" y="1000108"/>
            <a:ext cx="71438" cy="214314"/>
            <a:chOff x="7786710" y="2071678"/>
            <a:chExt cx="428628" cy="71438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7929586" y="2143116"/>
              <a:ext cx="142876" cy="64294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786710" y="2071678"/>
              <a:ext cx="428628" cy="7143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438516" y="1000108"/>
            <a:ext cx="71438" cy="214314"/>
            <a:chOff x="7786710" y="2071678"/>
            <a:chExt cx="428628" cy="71438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7929586" y="2143116"/>
              <a:ext cx="142876" cy="64294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786710" y="2071678"/>
              <a:ext cx="428628" cy="7143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153160" y="1000108"/>
            <a:ext cx="71438" cy="214314"/>
            <a:chOff x="7786710" y="2071678"/>
            <a:chExt cx="428628" cy="71438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7929586" y="2143116"/>
              <a:ext cx="142876" cy="64294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7786710" y="2071678"/>
              <a:ext cx="428628" cy="7143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243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432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06" y="928670"/>
            <a:ext cx="285752" cy="381003"/>
          </a:xfrm>
          <a:prstGeom prst="rect">
            <a:avLst/>
          </a:prstGeom>
          <a:noFill/>
        </p:spPr>
      </p:pic>
      <p:sp>
        <p:nvSpPr>
          <p:cNvPr id="8243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43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43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4331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429132"/>
            <a:ext cx="8572560" cy="107157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xmlns="" val="254812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0.02385 C 0.00296 0.06343 0.00434 0.10324 0.01407 0.14352 C 0.02379 0.1838 0.04167 0.22431 0.05955 0.26505 " pathEditMode="relative" ptsTypes="a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2385 C -0.00121 0.02385 0.01858 0.14236 0.03854 0.26111 " pathEditMode="relative" ptsTypes="aA"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025 C -0.00347 0.025 -0.03004 0.1426 -0.05642 0.26019 " pathEditMode="relative" ptsTypes="aA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02593 C -0.00174 0.02593 -0.0375 0.14144 -0.07309 0.25718 " pathEditMode="relative" ptsTypes="aA">
                                      <p:cBhvr>
                                        <p:cTn id="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2" grpId="0"/>
      <p:bldP spid="30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75" y="731838"/>
          <a:ext cx="8786814" cy="6054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38"/>
                <a:gridCol w="2928938"/>
                <a:gridCol w="2928938"/>
              </a:tblGrid>
              <a:tr h="438053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Степень разрушения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Ущерб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Внешний вид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04168"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слабые разрушения, избыточное давление во фронте ударной волны </a:t>
                      </a:r>
                    </a:p>
                    <a:p>
                      <a:pPr algn="ctr"/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ΔР</a:t>
                      </a:r>
                      <a:r>
                        <a:rPr lang="ru-RU" sz="1800" b="0" kern="1200" baseline="-25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  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8…10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кПа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повреждение или разрушение крыш, оконных или дверных проемов.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04168"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средние разрушения, избыточное давление во фронте ударной волны </a:t>
                      </a:r>
                    </a:p>
                    <a:p>
                      <a:pPr algn="ctr"/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ΔР</a:t>
                      </a:r>
                      <a:r>
                        <a:rPr lang="ru-RU" sz="1800" b="0" kern="1200" baseline="-25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  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10…20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кПа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разрушения крыш, окон, перегородок, чердачных перекрытий, верхних этажей, ущерб – 30…40 %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041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сильные разрушения, избыточное давление во фронте ударной волны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ΔР</a:t>
                      </a:r>
                      <a:r>
                        <a:rPr lang="ru-RU" sz="1800" b="0" kern="1200" baseline="-25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  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20…30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кПа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разрушение несущих конструкций и перекрытий, ущерб – 50 % (ремонт нецелесообразен)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041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полное разрушение, избыточное давление во фронте ударной волны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ΔР</a:t>
                      </a:r>
                      <a:r>
                        <a:rPr lang="ru-RU" sz="1800" b="0" kern="1200" baseline="-25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  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30…40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кПа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обрушение зданий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7004" name="Picture 6" descr="http://im0-tub-ru.yandex.net/i?id=171c1743693687b3ffd02b2edca1fdf0-105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38" y="1214438"/>
            <a:ext cx="228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005" name="Picture 2" descr="http://im1-tub-ru.yandex.net/i?id=cbc239d9ded2eb3a6418f2073d93648f-94-144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2643188"/>
            <a:ext cx="228600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006" name="Picture 10" descr="http://im0-tub-ru.yandex.net/i?id=209bb98f57f9a533e02ab6dfbd117ec6-96-144&amp;n=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4071938"/>
            <a:ext cx="2286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007" name="Picture 4" descr="http://im1-tub-ru.yandex.net/i?id=ebb8f71b7d890b6ced074385b1d3b75e-125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38" y="5429250"/>
            <a:ext cx="2286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500813" y="1071563"/>
            <a:ext cx="2214562" cy="35718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03" name="TextBox 13"/>
          <p:cNvSpPr txBox="1">
            <a:spLocks noChangeArrowheads="1"/>
          </p:cNvSpPr>
          <p:nvPr/>
        </p:nvSpPr>
        <p:spPr bwMode="auto">
          <a:xfrm>
            <a:off x="6786563" y="1000125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429500" y="1928813"/>
            <a:ext cx="1428750" cy="5715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05" name="TextBox 25"/>
          <p:cNvSpPr txBox="1">
            <a:spLocks noChangeArrowheads="1"/>
          </p:cNvSpPr>
          <p:nvPr/>
        </p:nvSpPr>
        <p:spPr bwMode="auto">
          <a:xfrm>
            <a:off x="7358063" y="2000250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2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929438" y="3286125"/>
            <a:ext cx="1785937" cy="5715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07" name="TextBox 29"/>
          <p:cNvSpPr txBox="1">
            <a:spLocks noChangeArrowheads="1"/>
          </p:cNvSpPr>
          <p:nvPr/>
        </p:nvSpPr>
        <p:spPr bwMode="auto">
          <a:xfrm>
            <a:off x="7072313" y="3357563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3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86375" y="2571750"/>
            <a:ext cx="1143000" cy="5715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Группа 40"/>
          <p:cNvGrpSpPr>
            <a:grpSpLocks/>
          </p:cNvGrpSpPr>
          <p:nvPr/>
        </p:nvGrpSpPr>
        <p:grpSpPr bwMode="auto">
          <a:xfrm>
            <a:off x="6357938" y="3571875"/>
            <a:ext cx="285750" cy="285750"/>
            <a:chOff x="3643306" y="428604"/>
            <a:chExt cx="285752" cy="28575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rot="5400000">
              <a:off x="3750463" y="60719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3786182" y="64291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3821900" y="67863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56"/>
          <p:cNvGrpSpPr>
            <a:grpSpLocks/>
          </p:cNvGrpSpPr>
          <p:nvPr/>
        </p:nvGrpSpPr>
        <p:grpSpPr bwMode="auto">
          <a:xfrm>
            <a:off x="6929438" y="2214563"/>
            <a:ext cx="285750" cy="285750"/>
            <a:chOff x="3643306" y="428604"/>
            <a:chExt cx="285752" cy="285752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3786182" y="64291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3821900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61"/>
          <p:cNvGrpSpPr>
            <a:grpSpLocks/>
          </p:cNvGrpSpPr>
          <p:nvPr/>
        </p:nvGrpSpPr>
        <p:grpSpPr bwMode="auto">
          <a:xfrm>
            <a:off x="3214688" y="2214563"/>
            <a:ext cx="285750" cy="285750"/>
            <a:chOff x="3643306" y="428604"/>
            <a:chExt cx="285752" cy="285752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3786182" y="64291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rot="5400000">
              <a:off x="3821900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Прямоугольник 72"/>
          <p:cNvSpPr/>
          <p:nvPr/>
        </p:nvSpPr>
        <p:spPr>
          <a:xfrm>
            <a:off x="4786313" y="3857625"/>
            <a:ext cx="1143000" cy="50006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13" name="TextBox 73"/>
          <p:cNvSpPr txBox="1">
            <a:spLocks noChangeArrowheads="1"/>
          </p:cNvSpPr>
          <p:nvPr/>
        </p:nvSpPr>
        <p:spPr bwMode="auto">
          <a:xfrm>
            <a:off x="4786313" y="3929063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Экспер.цех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714625" y="928688"/>
            <a:ext cx="928688" cy="49053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15" name="TextBox 76"/>
          <p:cNvSpPr txBox="1">
            <a:spLocks noChangeArrowheads="1"/>
          </p:cNvSpPr>
          <p:nvPr/>
        </p:nvSpPr>
        <p:spPr bwMode="auto">
          <a:xfrm>
            <a:off x="2857500" y="928688"/>
            <a:ext cx="658813" cy="5238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ГСМ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5072063" y="1866900"/>
            <a:ext cx="928687" cy="4905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17" name="TextBox 78"/>
          <p:cNvSpPr txBox="1">
            <a:spLocks noChangeArrowheads="1"/>
          </p:cNvSpPr>
          <p:nvPr/>
        </p:nvSpPr>
        <p:spPr bwMode="auto">
          <a:xfrm>
            <a:off x="5214938" y="1928813"/>
            <a:ext cx="8016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Б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357438" y="1071563"/>
            <a:ext cx="357187" cy="21431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3000375" y="1500188"/>
            <a:ext cx="1143000" cy="5715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20" name="TextBox 83"/>
          <p:cNvSpPr txBox="1">
            <a:spLocks noChangeArrowheads="1"/>
          </p:cNvSpPr>
          <p:nvPr/>
        </p:nvSpPr>
        <p:spPr bwMode="auto">
          <a:xfrm>
            <a:off x="3000375" y="1571625"/>
            <a:ext cx="1143000" cy="5238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Турбокомп-рессорная</a:t>
            </a:r>
          </a:p>
        </p:txBody>
      </p:sp>
      <p:sp>
        <p:nvSpPr>
          <p:cNvPr id="85" name="Прямоугольник 84"/>
          <p:cNvSpPr/>
          <p:nvPr/>
        </p:nvSpPr>
        <p:spPr>
          <a:xfrm rot="2881806">
            <a:off x="3732213" y="933450"/>
            <a:ext cx="998538" cy="4905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22" name="TextBox 85"/>
          <p:cNvSpPr txBox="1">
            <a:spLocks noChangeArrowheads="1"/>
          </p:cNvSpPr>
          <p:nvPr/>
        </p:nvSpPr>
        <p:spPr bwMode="auto">
          <a:xfrm rot="2881806">
            <a:off x="3540126" y="920750"/>
            <a:ext cx="1365250" cy="5238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Погрузочная площадка</a:t>
            </a:r>
          </a:p>
        </p:txBody>
      </p:sp>
      <p:sp>
        <p:nvSpPr>
          <p:cNvPr id="91" name="Прямоугольник 90"/>
          <p:cNvSpPr/>
          <p:nvPr/>
        </p:nvSpPr>
        <p:spPr>
          <a:xfrm rot="18994597">
            <a:off x="374650" y="1990725"/>
            <a:ext cx="1624013" cy="4905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24" name="TextBox 89"/>
          <p:cNvSpPr txBox="1">
            <a:spLocks noChangeArrowheads="1"/>
          </p:cNvSpPr>
          <p:nvPr/>
        </p:nvSpPr>
        <p:spPr bwMode="auto">
          <a:xfrm rot="-2638513">
            <a:off x="311150" y="2000250"/>
            <a:ext cx="1676400" cy="522288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Ремонтно-строительный цех</a:t>
            </a:r>
          </a:p>
        </p:txBody>
      </p:sp>
      <p:sp>
        <p:nvSpPr>
          <p:cNvPr id="92" name="Прямоугольник 91"/>
          <p:cNvSpPr/>
          <p:nvPr/>
        </p:nvSpPr>
        <p:spPr>
          <a:xfrm rot="18994597">
            <a:off x="1382713" y="1990725"/>
            <a:ext cx="1624012" cy="4905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26" name="TextBox 92"/>
          <p:cNvSpPr txBox="1">
            <a:spLocks noChangeArrowheads="1"/>
          </p:cNvSpPr>
          <p:nvPr/>
        </p:nvSpPr>
        <p:spPr bwMode="auto">
          <a:xfrm rot="-2638513">
            <a:off x="1371600" y="2038350"/>
            <a:ext cx="1676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Депо</a:t>
            </a:r>
          </a:p>
        </p:txBody>
      </p:sp>
      <p:sp>
        <p:nvSpPr>
          <p:cNvPr id="94" name="Прямоугольник 93"/>
          <p:cNvSpPr/>
          <p:nvPr/>
        </p:nvSpPr>
        <p:spPr>
          <a:xfrm rot="18994597">
            <a:off x="160338" y="3143250"/>
            <a:ext cx="1624012" cy="4905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28" name="TextBox 94"/>
          <p:cNvSpPr txBox="1">
            <a:spLocks noChangeArrowheads="1"/>
          </p:cNvSpPr>
          <p:nvPr/>
        </p:nvSpPr>
        <p:spPr bwMode="auto">
          <a:xfrm rot="-2638513">
            <a:off x="239713" y="3201988"/>
            <a:ext cx="1509712" cy="3079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А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3429000" y="4724400"/>
            <a:ext cx="2071688" cy="4905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30" name="TextBox 98"/>
          <p:cNvSpPr txBox="1">
            <a:spLocks noChangeArrowheads="1"/>
          </p:cNvSpPr>
          <p:nvPr/>
        </p:nvSpPr>
        <p:spPr bwMode="auto">
          <a:xfrm>
            <a:off x="3786188" y="4786313"/>
            <a:ext cx="171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Бытовой корпус</a:t>
            </a:r>
          </a:p>
        </p:txBody>
      </p:sp>
      <p:grpSp>
        <p:nvGrpSpPr>
          <p:cNvPr id="5" name="Группа 41"/>
          <p:cNvGrpSpPr>
            <a:grpSpLocks/>
          </p:cNvGrpSpPr>
          <p:nvPr/>
        </p:nvGrpSpPr>
        <p:grpSpPr bwMode="auto">
          <a:xfrm>
            <a:off x="3429000" y="4929188"/>
            <a:ext cx="285750" cy="285750"/>
            <a:chOff x="3643306" y="428604"/>
            <a:chExt cx="285752" cy="285752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3786182" y="64291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3821901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Прямоугольник 99"/>
          <p:cNvSpPr/>
          <p:nvPr/>
        </p:nvSpPr>
        <p:spPr>
          <a:xfrm>
            <a:off x="2857500" y="2720975"/>
            <a:ext cx="928688" cy="149542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33" name="TextBox 100"/>
          <p:cNvSpPr txBox="1">
            <a:spLocks noChangeArrowheads="1"/>
          </p:cNvSpPr>
          <p:nvPr/>
        </p:nvSpPr>
        <p:spPr bwMode="auto">
          <a:xfrm>
            <a:off x="3000375" y="3143250"/>
            <a:ext cx="658813" cy="646113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 № 5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7858125" y="4000500"/>
            <a:ext cx="928688" cy="4905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35" name="TextBox 104"/>
          <p:cNvSpPr txBox="1">
            <a:spLocks noChangeArrowheads="1"/>
          </p:cNvSpPr>
          <p:nvPr/>
        </p:nvSpPr>
        <p:spPr bwMode="auto">
          <a:xfrm>
            <a:off x="7823200" y="4062413"/>
            <a:ext cx="8366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В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5786438" y="4581525"/>
            <a:ext cx="1714500" cy="4905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37" name="TextBox 106"/>
          <p:cNvSpPr txBox="1">
            <a:spLocks noChangeArrowheads="1"/>
          </p:cNvSpPr>
          <p:nvPr/>
        </p:nvSpPr>
        <p:spPr bwMode="auto">
          <a:xfrm>
            <a:off x="5929313" y="4643438"/>
            <a:ext cx="1216025" cy="3079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РМЦ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7643813" y="4572000"/>
            <a:ext cx="1214437" cy="49053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39" name="TextBox 108"/>
          <p:cNvSpPr txBox="1">
            <a:spLocks noChangeArrowheads="1"/>
          </p:cNvSpPr>
          <p:nvPr/>
        </p:nvSpPr>
        <p:spPr bwMode="auto">
          <a:xfrm>
            <a:off x="7572375" y="4633913"/>
            <a:ext cx="1216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Котельная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7643813" y="5438775"/>
            <a:ext cx="1285875" cy="63341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41" name="TextBox 110"/>
          <p:cNvSpPr txBox="1">
            <a:spLocks noChangeArrowheads="1"/>
          </p:cNvSpPr>
          <p:nvPr/>
        </p:nvSpPr>
        <p:spPr bwMode="auto">
          <a:xfrm>
            <a:off x="7643813" y="5572125"/>
            <a:ext cx="1285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Поликлиника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4572000" y="5286375"/>
            <a:ext cx="1643063" cy="71437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43" name="TextBox 114"/>
          <p:cNvSpPr txBox="1">
            <a:spLocks noChangeArrowheads="1"/>
          </p:cNvSpPr>
          <p:nvPr/>
        </p:nvSpPr>
        <p:spPr bwMode="auto">
          <a:xfrm>
            <a:off x="4572000" y="5500688"/>
            <a:ext cx="1714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i="1"/>
              <a:t>Управление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6500813" y="5643563"/>
            <a:ext cx="857250" cy="35718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45" name="TextBox 116"/>
          <p:cNvSpPr txBox="1">
            <a:spLocks noChangeArrowheads="1"/>
          </p:cNvSpPr>
          <p:nvPr/>
        </p:nvSpPr>
        <p:spPr bwMode="auto">
          <a:xfrm>
            <a:off x="6357938" y="5653088"/>
            <a:ext cx="1143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i="1"/>
              <a:t>Охрана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2500313" y="4357688"/>
            <a:ext cx="1143000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47" name="TextBox 119"/>
          <p:cNvSpPr txBox="1">
            <a:spLocks noChangeArrowheads="1"/>
          </p:cNvSpPr>
          <p:nvPr/>
        </p:nvSpPr>
        <p:spPr bwMode="auto">
          <a:xfrm>
            <a:off x="2428875" y="4348163"/>
            <a:ext cx="1428750" cy="3079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Компрессорная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285750" y="4500563"/>
            <a:ext cx="2071688" cy="49053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049" name="TextBox 121"/>
          <p:cNvSpPr txBox="1">
            <a:spLocks noChangeArrowheads="1"/>
          </p:cNvSpPr>
          <p:nvPr/>
        </p:nvSpPr>
        <p:spPr bwMode="auto">
          <a:xfrm>
            <a:off x="357188" y="4562475"/>
            <a:ext cx="2000250" cy="307975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Диспетчерская Ж.Д.</a:t>
            </a:r>
          </a:p>
        </p:txBody>
      </p:sp>
      <p:grpSp>
        <p:nvGrpSpPr>
          <p:cNvPr id="6" name="Группа 51"/>
          <p:cNvGrpSpPr>
            <a:grpSpLocks/>
          </p:cNvGrpSpPr>
          <p:nvPr/>
        </p:nvGrpSpPr>
        <p:grpSpPr bwMode="auto">
          <a:xfrm>
            <a:off x="4643438" y="5786438"/>
            <a:ext cx="285750" cy="285750"/>
            <a:chOff x="3643306" y="428604"/>
            <a:chExt cx="285752" cy="28575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3786182" y="64291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rot="5400000">
              <a:off x="3821900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051" name="TextBox 126"/>
          <p:cNvSpPr txBox="1">
            <a:spLocks noChangeArrowheads="1"/>
          </p:cNvSpPr>
          <p:nvPr/>
        </p:nvSpPr>
        <p:spPr bwMode="auto">
          <a:xfrm>
            <a:off x="928688" y="6357938"/>
            <a:ext cx="7929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/>
              <a:t>Схема объекта экономики</a:t>
            </a:r>
          </a:p>
        </p:txBody>
      </p: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5286375" y="271462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388" y="1397000"/>
          <a:ext cx="8785224" cy="3548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41"/>
                <a:gridCol w="1512211"/>
                <a:gridCol w="2664372"/>
                <a:gridCol w="936131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16029"/>
              </a:tblGrid>
              <a:tr h="3962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п.п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здания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Конструкции и материалы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(этажность)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разрушения при избыточном давлении (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кГс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кв.см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826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861">
                <a:tc gridSpan="16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Объекты основного производства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ЦЕХ № 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Здание с железобетонным каркасом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(1)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ЦЕХ № 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Бескаркасное здание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(1)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 gridSpan="16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Энергетические объекты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Кирпичное здание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(1)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 gridSpan="16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Административные здания м вспомогательные объекты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Кирпичное  многоэтажное здание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(4)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 А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Кирпичное здание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(1)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5373688"/>
          <a:ext cx="6096000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слабая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сильная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полная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867400" y="2420938"/>
          <a:ext cx="3095624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860"/>
                <a:gridCol w="575930"/>
                <a:gridCol w="1136591"/>
                <a:gridCol w="231243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867400" y="2781300"/>
          <a:ext cx="3095624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930"/>
                <a:gridCol w="575930"/>
                <a:gridCol w="575930"/>
                <a:gridCol w="1367834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24525" y="3573463"/>
          <a:ext cx="3240088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190"/>
                <a:gridCol w="340825"/>
                <a:gridCol w="529014"/>
                <a:gridCol w="2135059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24525" y="4292600"/>
          <a:ext cx="3240088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8"/>
                <a:gridCol w="917606"/>
                <a:gridCol w="602807"/>
                <a:gridCol w="1431667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95963" y="4652963"/>
          <a:ext cx="3168650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75"/>
                <a:gridCol w="432089"/>
                <a:gridCol w="720148"/>
                <a:gridCol w="1656338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129255" name="TextBox 1"/>
          <p:cNvSpPr txBox="1">
            <a:spLocks noChangeArrowheads="1"/>
          </p:cNvSpPr>
          <p:nvPr/>
        </p:nvSpPr>
        <p:spPr bwMode="auto">
          <a:xfrm>
            <a:off x="0" y="44450"/>
            <a:ext cx="9144000" cy="6461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ИЗБЫТОЧНОЕ ДАВЛЕНИЕ УДАРНОЙ ВОЛНЫ кГс/кв. см, </a:t>
            </a:r>
          </a:p>
          <a:p>
            <a:pPr algn="ctr"/>
            <a:r>
              <a:rPr lang="ru-RU" alt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ВЫЗЫВАЮЩЕЕ ПОВРЕЖДЕНИЯ И РАЗРУШЕНИЙ ЗДАНИЙ И СООРУЖЕНИЙ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388" y="1397000"/>
          <a:ext cx="8785224" cy="3548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41"/>
                <a:gridCol w="1512211"/>
                <a:gridCol w="2664372"/>
                <a:gridCol w="936131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88040"/>
                <a:gridCol w="216029"/>
              </a:tblGrid>
              <a:tr h="3962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п.п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здания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Конструкции и материалы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(этажность)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разрушения при избыточном давлении (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кГс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кв.см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826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861">
                <a:tc gridSpan="16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Объекты основного производства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ЦЕХ № 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Здание с железобетонным каркасом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(1)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ЦЕХ № 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Бескаркасное здание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(1)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 gridSpan="16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Энергетические объекты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Котельная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Кирпичное здание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(1)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 gridSpan="16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Административные здания м вспомогательные объекты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Кирпичное  многоэтажное здание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(4)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 А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Кирпичное здание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(1)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5373688"/>
          <a:ext cx="6096000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147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слабая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сильная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полная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98" marB="45798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867400" y="2420938"/>
          <a:ext cx="3095624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860"/>
                <a:gridCol w="575930"/>
                <a:gridCol w="1136591"/>
                <a:gridCol w="231243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867400" y="2781300"/>
          <a:ext cx="3095624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930"/>
                <a:gridCol w="575930"/>
                <a:gridCol w="575930"/>
                <a:gridCol w="1367834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24525" y="3573463"/>
          <a:ext cx="3240088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190"/>
                <a:gridCol w="340825"/>
                <a:gridCol w="529014"/>
                <a:gridCol w="2135059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24525" y="4292600"/>
          <a:ext cx="3240088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8"/>
                <a:gridCol w="917606"/>
                <a:gridCol w="602807"/>
                <a:gridCol w="1431667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795963" y="4652963"/>
          <a:ext cx="3168650" cy="21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75"/>
                <a:gridCol w="432089"/>
                <a:gridCol w="720148"/>
                <a:gridCol w="1656338"/>
              </a:tblGrid>
              <a:tr h="212725"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9" marR="91449" marT="45414" marB="45414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130279" name="TextBox 1"/>
          <p:cNvSpPr txBox="1">
            <a:spLocks noChangeArrowheads="1"/>
          </p:cNvSpPr>
          <p:nvPr/>
        </p:nvSpPr>
        <p:spPr bwMode="auto">
          <a:xfrm>
            <a:off x="0" y="44450"/>
            <a:ext cx="9144000" cy="6461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ОЖИДАЕМОЕ ДАВЛЕНИЕ  УДАРНОЙ ВОЛНЫ</a:t>
            </a:r>
          </a:p>
          <a:p>
            <a:pPr algn="ctr"/>
            <a:r>
              <a:rPr lang="ru-RU" alt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ПРИНЯТО 0,25  кГс/кв. см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732588" y="1844675"/>
            <a:ext cx="0" cy="30972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572250" y="1000125"/>
            <a:ext cx="2214563" cy="3571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86563" y="1000125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500938" y="2000250"/>
            <a:ext cx="1428750" cy="5715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429500" y="2071688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2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143750" y="3143250"/>
            <a:ext cx="1785938" cy="50006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286625" y="3214688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3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357813" y="2643188"/>
            <a:ext cx="1071562" cy="5715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286375" y="271462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№ 4</a:t>
            </a:r>
          </a:p>
        </p:txBody>
      </p:sp>
      <p:grpSp>
        <p:nvGrpSpPr>
          <p:cNvPr id="2" name="Группа 40"/>
          <p:cNvGrpSpPr>
            <a:grpSpLocks/>
          </p:cNvGrpSpPr>
          <p:nvPr/>
        </p:nvGrpSpPr>
        <p:grpSpPr bwMode="auto">
          <a:xfrm>
            <a:off x="6357938" y="3357563"/>
            <a:ext cx="285750" cy="285750"/>
            <a:chOff x="3643306" y="428604"/>
            <a:chExt cx="285752" cy="28575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3786182" y="64291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3821900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56"/>
          <p:cNvGrpSpPr>
            <a:grpSpLocks/>
          </p:cNvGrpSpPr>
          <p:nvPr/>
        </p:nvGrpSpPr>
        <p:grpSpPr bwMode="auto">
          <a:xfrm>
            <a:off x="6929438" y="2214563"/>
            <a:ext cx="285750" cy="285750"/>
            <a:chOff x="3643306" y="428604"/>
            <a:chExt cx="285752" cy="285752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3786182" y="64291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3821900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61"/>
          <p:cNvGrpSpPr>
            <a:grpSpLocks/>
          </p:cNvGrpSpPr>
          <p:nvPr/>
        </p:nvGrpSpPr>
        <p:grpSpPr bwMode="auto">
          <a:xfrm>
            <a:off x="3214688" y="2214563"/>
            <a:ext cx="285750" cy="285750"/>
            <a:chOff x="3643306" y="428604"/>
            <a:chExt cx="285752" cy="285752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3786182" y="64291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rot="5400000">
              <a:off x="3821900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Прямоугольник 72"/>
          <p:cNvSpPr/>
          <p:nvPr/>
        </p:nvSpPr>
        <p:spPr>
          <a:xfrm>
            <a:off x="4786313" y="3857625"/>
            <a:ext cx="1143000" cy="50006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4786313" y="3929063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Экспер.цех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714625" y="428625"/>
            <a:ext cx="928688" cy="4905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857500" y="428625"/>
            <a:ext cx="658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ГСМ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5072063" y="1581150"/>
            <a:ext cx="928687" cy="4905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214938" y="1643063"/>
            <a:ext cx="785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Б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357438" y="571500"/>
            <a:ext cx="357187" cy="21431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3071813" y="1571625"/>
            <a:ext cx="1143000" cy="5715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071813" y="1643063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Турбокомп-рессорная</a:t>
            </a:r>
          </a:p>
        </p:txBody>
      </p:sp>
      <p:sp>
        <p:nvSpPr>
          <p:cNvPr id="85" name="Прямоугольник 84"/>
          <p:cNvSpPr/>
          <p:nvPr/>
        </p:nvSpPr>
        <p:spPr>
          <a:xfrm rot="2881806">
            <a:off x="3732213" y="647700"/>
            <a:ext cx="998538" cy="4905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 rot="2881806">
            <a:off x="3540126" y="635000"/>
            <a:ext cx="1365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Погрузочная площадка</a:t>
            </a:r>
          </a:p>
        </p:txBody>
      </p:sp>
      <p:sp>
        <p:nvSpPr>
          <p:cNvPr id="91" name="Прямоугольник 90"/>
          <p:cNvSpPr/>
          <p:nvPr/>
        </p:nvSpPr>
        <p:spPr>
          <a:xfrm rot="18994597">
            <a:off x="374650" y="1990725"/>
            <a:ext cx="1624013" cy="4905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 rot="-2638513">
            <a:off x="374650" y="1936750"/>
            <a:ext cx="167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Ремонтно-строительный цех</a:t>
            </a:r>
          </a:p>
        </p:txBody>
      </p:sp>
      <p:sp>
        <p:nvSpPr>
          <p:cNvPr id="92" name="Прямоугольник 91"/>
          <p:cNvSpPr/>
          <p:nvPr/>
        </p:nvSpPr>
        <p:spPr>
          <a:xfrm rot="18994597">
            <a:off x="1382713" y="1776413"/>
            <a:ext cx="1624012" cy="4905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 rot="-2638513">
            <a:off x="1371600" y="1824038"/>
            <a:ext cx="1676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Депо</a:t>
            </a:r>
          </a:p>
        </p:txBody>
      </p:sp>
      <p:sp>
        <p:nvSpPr>
          <p:cNvPr id="94" name="Прямоугольник 93"/>
          <p:cNvSpPr/>
          <p:nvPr/>
        </p:nvSpPr>
        <p:spPr>
          <a:xfrm rot="18994597">
            <a:off x="160338" y="2928938"/>
            <a:ext cx="1624012" cy="4905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 rot="-2638513">
            <a:off x="144463" y="3044825"/>
            <a:ext cx="1674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 А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3429000" y="4438650"/>
            <a:ext cx="2071688" cy="4905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3786188" y="4500563"/>
            <a:ext cx="171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Бытовой корпус</a:t>
            </a:r>
          </a:p>
        </p:txBody>
      </p:sp>
      <p:grpSp>
        <p:nvGrpSpPr>
          <p:cNvPr id="5" name="Группа 41"/>
          <p:cNvGrpSpPr>
            <a:grpSpLocks/>
          </p:cNvGrpSpPr>
          <p:nvPr/>
        </p:nvGrpSpPr>
        <p:grpSpPr bwMode="auto">
          <a:xfrm>
            <a:off x="3571875" y="5000625"/>
            <a:ext cx="285750" cy="285750"/>
            <a:chOff x="3643306" y="428604"/>
            <a:chExt cx="285752" cy="285752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>
              <a:off x="3750463" y="60719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3786182" y="64291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3821901" y="67863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Прямоугольник 99"/>
          <p:cNvSpPr/>
          <p:nvPr/>
        </p:nvSpPr>
        <p:spPr>
          <a:xfrm>
            <a:off x="2857500" y="2571750"/>
            <a:ext cx="928688" cy="13684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3000375" y="2857500"/>
            <a:ext cx="658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ЦЕХ  № 5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7286625" y="3714750"/>
            <a:ext cx="1500188" cy="4905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" name="TextBox 104"/>
          <p:cNvSpPr txBox="1">
            <a:spLocks noChangeArrowheads="1"/>
          </p:cNvSpPr>
          <p:nvPr/>
        </p:nvSpPr>
        <p:spPr bwMode="auto">
          <a:xfrm>
            <a:off x="7500938" y="3776663"/>
            <a:ext cx="1158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Склад В 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5786438" y="4451350"/>
            <a:ext cx="1714500" cy="4905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7" name="TextBox 106"/>
          <p:cNvSpPr txBox="1">
            <a:spLocks noChangeArrowheads="1"/>
          </p:cNvSpPr>
          <p:nvPr/>
        </p:nvSpPr>
        <p:spPr bwMode="auto">
          <a:xfrm>
            <a:off x="5929313" y="4560888"/>
            <a:ext cx="1216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РМЦ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7643813" y="4572000"/>
            <a:ext cx="1214437" cy="49053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9" name="TextBox 108"/>
          <p:cNvSpPr txBox="1">
            <a:spLocks noChangeArrowheads="1"/>
          </p:cNvSpPr>
          <p:nvPr/>
        </p:nvSpPr>
        <p:spPr bwMode="auto">
          <a:xfrm>
            <a:off x="7572375" y="4633913"/>
            <a:ext cx="1216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Котельная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7643813" y="5153025"/>
            <a:ext cx="1285875" cy="63341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7643813" y="5286375"/>
            <a:ext cx="1285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Поликлиника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4572000" y="5286375"/>
            <a:ext cx="1643063" cy="7143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4572000" y="5500688"/>
            <a:ext cx="1714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i="1"/>
              <a:t>Управление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6500813" y="5500688"/>
            <a:ext cx="857250" cy="35718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6357938" y="5500688"/>
            <a:ext cx="1143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i="1"/>
              <a:t>Охрана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2500313" y="4143375"/>
            <a:ext cx="1143000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2428875" y="4062413"/>
            <a:ext cx="1357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Компрессорная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285750" y="4214813"/>
            <a:ext cx="2071688" cy="4905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357188" y="4276725"/>
            <a:ext cx="2000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i="1"/>
              <a:t>Диспетчерская Ж.Д.</a:t>
            </a:r>
          </a:p>
        </p:txBody>
      </p:sp>
      <p:grpSp>
        <p:nvGrpSpPr>
          <p:cNvPr id="6" name="Группа 51"/>
          <p:cNvGrpSpPr>
            <a:grpSpLocks/>
          </p:cNvGrpSpPr>
          <p:nvPr/>
        </p:nvGrpSpPr>
        <p:grpSpPr bwMode="auto">
          <a:xfrm>
            <a:off x="4643438" y="5786438"/>
            <a:ext cx="285750" cy="285750"/>
            <a:chOff x="3643306" y="428604"/>
            <a:chExt cx="285752" cy="28575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3643306" y="428604"/>
              <a:ext cx="285752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 rot="5400000">
              <a:off x="3750463" y="60719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3786182" y="64291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rot="5400000">
              <a:off x="3821900" y="67863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124" name="TextBox 122"/>
          <p:cNvSpPr txBox="1">
            <a:spLocks noChangeArrowheads="1"/>
          </p:cNvSpPr>
          <p:nvPr/>
        </p:nvSpPr>
        <p:spPr bwMode="auto">
          <a:xfrm>
            <a:off x="285750" y="5143500"/>
            <a:ext cx="3143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Условные обозначения</a:t>
            </a:r>
          </a:p>
          <a:p>
            <a:pPr algn="r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Слабое разрушение</a:t>
            </a:r>
          </a:p>
          <a:p>
            <a:pPr algn="r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Среднее разрушение</a:t>
            </a:r>
          </a:p>
          <a:p>
            <a:pPr algn="r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Полное разрушение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642938" y="6000750"/>
            <a:ext cx="500062" cy="1428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5" name="Прямоугольник 124"/>
          <p:cNvSpPr/>
          <p:nvPr/>
        </p:nvSpPr>
        <p:spPr>
          <a:xfrm>
            <a:off x="642938" y="5572125"/>
            <a:ext cx="500062" cy="1428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6" name="Прямоугольник 125"/>
          <p:cNvSpPr/>
          <p:nvPr/>
        </p:nvSpPr>
        <p:spPr>
          <a:xfrm>
            <a:off x="642938" y="5786438"/>
            <a:ext cx="500062" cy="1333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1128" name="TextBox 126"/>
          <p:cNvSpPr txBox="1">
            <a:spLocks noChangeArrowheads="1"/>
          </p:cNvSpPr>
          <p:nvPr/>
        </p:nvSpPr>
        <p:spPr bwMode="auto">
          <a:xfrm>
            <a:off x="928688" y="6357938"/>
            <a:ext cx="8215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Схема результатов воздействия ядерного взрыва на объект </a:t>
            </a:r>
            <a:r>
              <a:rPr lang="el-GR" altLang="ru-RU"/>
              <a:t>Δ</a:t>
            </a:r>
            <a:r>
              <a:rPr lang="ru-RU" altLang="ru-RU"/>
              <a:t> Р </a:t>
            </a:r>
            <a:r>
              <a:rPr lang="ru-RU" altLang="ru-RU" sz="1100"/>
              <a:t>ф </a:t>
            </a:r>
            <a:r>
              <a:rPr lang="ru-RU" altLang="ru-RU"/>
              <a:t>=0,25 кГс/кв.см.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 animBg="1"/>
      <p:bldP spid="26" grpId="0"/>
      <p:bldP spid="29" grpId="0" animBg="1"/>
      <p:bldP spid="30" grpId="0"/>
      <p:bldP spid="31" grpId="0" animBg="1"/>
      <p:bldP spid="32" grpId="0"/>
      <p:bldP spid="73" grpId="0" animBg="1"/>
      <p:bldP spid="74" grpId="0"/>
      <p:bldP spid="76" grpId="0" animBg="1"/>
      <p:bldP spid="77" grpId="0"/>
      <p:bldP spid="78" grpId="0" animBg="1"/>
      <p:bldP spid="79" grpId="0"/>
      <p:bldP spid="82" grpId="0" animBg="1"/>
      <p:bldP spid="83" grpId="0" animBg="1"/>
      <p:bldP spid="84" grpId="0"/>
      <p:bldP spid="85" grpId="0" animBg="1"/>
      <p:bldP spid="86" grpId="0"/>
      <p:bldP spid="91" grpId="0" animBg="1"/>
      <p:bldP spid="90" grpId="0"/>
      <p:bldP spid="92" grpId="0" animBg="1"/>
      <p:bldP spid="93" grpId="0"/>
      <p:bldP spid="94" grpId="0" animBg="1"/>
      <p:bldP spid="95" grpId="0"/>
      <p:bldP spid="98" grpId="0" animBg="1"/>
      <p:bldP spid="99" grpId="0"/>
      <p:bldP spid="100" grpId="0" animBg="1"/>
      <p:bldP spid="101" grpId="0"/>
      <p:bldP spid="104" grpId="0" animBg="1"/>
      <p:bldP spid="105" grpId="0"/>
      <p:bldP spid="106" grpId="0" animBg="1"/>
      <p:bldP spid="107" grpId="0"/>
      <p:bldP spid="108" grpId="0" animBg="1"/>
      <p:bldP spid="109" grpId="0"/>
      <p:bldP spid="110" grpId="0" animBg="1"/>
      <p:bldP spid="111" grpId="0"/>
      <p:bldP spid="114" grpId="0" animBg="1"/>
      <p:bldP spid="115" grpId="0"/>
      <p:bldP spid="116" grpId="0" animBg="1"/>
      <p:bldP spid="117" grpId="0"/>
      <p:bldP spid="119" grpId="0" animBg="1"/>
      <p:bldP spid="120" grpId="0"/>
      <p:bldP spid="121" grpId="0" animBg="1"/>
      <p:bldP spid="122" grpId="0"/>
      <p:bldP spid="124" grpId="0" animBg="1"/>
      <p:bldP spid="125" grpId="0" animBg="1"/>
      <p:bldP spid="126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rot="5400000">
            <a:off x="6072187" y="2357438"/>
            <a:ext cx="714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5429250" y="3214688"/>
            <a:ext cx="2428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6429375" y="2000250"/>
            <a:ext cx="2143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5715000" y="3714750"/>
            <a:ext cx="1428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43625" y="2857500"/>
            <a:ext cx="285750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072187" y="2786063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>
            <a:off x="6143625" y="2714625"/>
            <a:ext cx="285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85812" y="2357438"/>
            <a:ext cx="714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-285750" y="3214688"/>
            <a:ext cx="2428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0800000">
            <a:off x="928688" y="2000250"/>
            <a:ext cx="2143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428625" y="3714750"/>
            <a:ext cx="1428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 flipV="1">
            <a:off x="1143000" y="2857500"/>
            <a:ext cx="214313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1285875" y="2786063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0800000">
            <a:off x="1143000" y="2714625"/>
            <a:ext cx="285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78"/>
          <p:cNvGrpSpPr>
            <a:grpSpLocks/>
          </p:cNvGrpSpPr>
          <p:nvPr/>
        </p:nvGrpSpPr>
        <p:grpSpPr bwMode="auto">
          <a:xfrm>
            <a:off x="1214438" y="1990725"/>
            <a:ext cx="5153025" cy="652463"/>
            <a:chOff x="1214414" y="2000240"/>
            <a:chExt cx="5153060" cy="652466"/>
          </a:xfrm>
        </p:grpSpPr>
        <p:cxnSp>
          <p:nvCxnSpPr>
            <p:cNvPr id="66" name="Прямая соединительная линия 65"/>
            <p:cNvCxnSpPr/>
            <p:nvPr/>
          </p:nvCxnSpPr>
          <p:spPr>
            <a:xfrm>
              <a:off x="1357290" y="2571743"/>
              <a:ext cx="485778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77"/>
            <p:cNvGrpSpPr>
              <a:grpSpLocks/>
            </p:cNvGrpSpPr>
            <p:nvPr/>
          </p:nvGrpSpPr>
          <p:grpSpPr bwMode="auto">
            <a:xfrm>
              <a:off x="1214414" y="2000240"/>
              <a:ext cx="5153060" cy="652466"/>
              <a:chOff x="1214414" y="2000240"/>
              <a:chExt cx="5153060" cy="652466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1214414" y="2643181"/>
                <a:ext cx="51435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 rot="16200000" flipH="1">
                <a:off x="6215073" y="2500305"/>
                <a:ext cx="295276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 rot="16200000" flipH="1">
                <a:off x="1071538" y="2500305"/>
                <a:ext cx="295276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/>
              <p:cNvCxnSpPr/>
              <p:nvPr/>
            </p:nvCxnSpPr>
            <p:spPr>
              <a:xfrm flipV="1">
                <a:off x="1214414" y="2000240"/>
                <a:ext cx="2571767" cy="35719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 rot="16200000" flipH="1">
                <a:off x="4893470" y="892951"/>
                <a:ext cx="357190" cy="25717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/>
              <p:cNvCxnSpPr/>
              <p:nvPr/>
            </p:nvCxnSpPr>
            <p:spPr>
              <a:xfrm rot="5400000" flipH="1" flipV="1">
                <a:off x="6143635" y="2500305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 rot="5400000" flipH="1" flipV="1">
                <a:off x="1285852" y="2500305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 rot="10800000">
                <a:off x="3786181" y="2143116"/>
                <a:ext cx="2428891" cy="28575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/>
              <p:nvPr/>
            </p:nvCxnSpPr>
            <p:spPr>
              <a:xfrm rot="10800000" flipV="1">
                <a:off x="1357290" y="2152641"/>
                <a:ext cx="2428891" cy="28575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2113" name="TextBox 30"/>
          <p:cNvSpPr txBox="1">
            <a:spLocks noChangeArrowheads="1"/>
          </p:cNvSpPr>
          <p:nvPr/>
        </p:nvSpPr>
        <p:spPr bwMode="auto">
          <a:xfrm>
            <a:off x="428625" y="214313"/>
            <a:ext cx="8286750" cy="3698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ПРОТИВООБВАЛЬНЫЕ УПРУГО-ПЛАСТИЧЕСКИЕ УСТРОЙСТВА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2928938" y="3786188"/>
            <a:ext cx="5715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071813" y="4000500"/>
            <a:ext cx="42862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59"/>
          <p:cNvGrpSpPr>
            <a:grpSpLocks/>
          </p:cNvGrpSpPr>
          <p:nvPr/>
        </p:nvGrpSpPr>
        <p:grpSpPr bwMode="auto">
          <a:xfrm>
            <a:off x="1214438" y="3133725"/>
            <a:ext cx="5153025" cy="652463"/>
            <a:chOff x="1214414" y="2000240"/>
            <a:chExt cx="5153060" cy="652466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1357290" y="2571743"/>
              <a:ext cx="485778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Группа 77"/>
            <p:cNvGrpSpPr>
              <a:grpSpLocks/>
            </p:cNvGrpSpPr>
            <p:nvPr/>
          </p:nvGrpSpPr>
          <p:grpSpPr bwMode="auto">
            <a:xfrm>
              <a:off x="1214414" y="2000240"/>
              <a:ext cx="5153060" cy="652466"/>
              <a:chOff x="1214414" y="2000240"/>
              <a:chExt cx="5153060" cy="652466"/>
            </a:xfrm>
          </p:grpSpPr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1214414" y="2643181"/>
                <a:ext cx="51435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Прямая соединительная линия 68"/>
              <p:cNvCxnSpPr/>
              <p:nvPr/>
            </p:nvCxnSpPr>
            <p:spPr>
              <a:xfrm rot="16200000" flipH="1">
                <a:off x="6215073" y="2500305"/>
                <a:ext cx="295276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 rot="16200000" flipH="1">
                <a:off x="1071538" y="2500305"/>
                <a:ext cx="295276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 flipV="1">
                <a:off x="1214414" y="2000240"/>
                <a:ext cx="2571767" cy="35719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/>
              <p:cNvCxnSpPr/>
              <p:nvPr/>
            </p:nvCxnSpPr>
            <p:spPr>
              <a:xfrm rot="16200000" flipH="1">
                <a:off x="4893470" y="892951"/>
                <a:ext cx="357190" cy="25717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единительная линия 75"/>
              <p:cNvCxnSpPr/>
              <p:nvPr/>
            </p:nvCxnSpPr>
            <p:spPr>
              <a:xfrm rot="5400000" flipH="1" flipV="1">
                <a:off x="6143635" y="2500305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/>
              <p:cNvCxnSpPr/>
              <p:nvPr/>
            </p:nvCxnSpPr>
            <p:spPr>
              <a:xfrm rot="5400000" flipH="1" flipV="1">
                <a:off x="1285852" y="2500305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единительная линия 79"/>
              <p:cNvCxnSpPr/>
              <p:nvPr/>
            </p:nvCxnSpPr>
            <p:spPr>
              <a:xfrm rot="10800000">
                <a:off x="3786181" y="2143116"/>
                <a:ext cx="2428891" cy="28575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rot="10800000" flipV="1">
                <a:off x="1357290" y="2152641"/>
                <a:ext cx="2428891" cy="28575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82" name="Прямая соединительная линия 81"/>
          <p:cNvCxnSpPr/>
          <p:nvPr/>
        </p:nvCxnSpPr>
        <p:spPr>
          <a:xfrm rot="5400000" flipH="1" flipV="1">
            <a:off x="5036344" y="3536157"/>
            <a:ext cx="1785937" cy="0"/>
          </a:xfrm>
          <a:prstGeom prst="line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98"/>
          <p:cNvGrpSpPr>
            <a:grpSpLocks/>
          </p:cNvGrpSpPr>
          <p:nvPr/>
        </p:nvGrpSpPr>
        <p:grpSpPr bwMode="auto">
          <a:xfrm>
            <a:off x="1428750" y="4000500"/>
            <a:ext cx="1643063" cy="428625"/>
            <a:chOff x="1500166" y="4000504"/>
            <a:chExt cx="1643074" cy="428628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 rot="5400000">
              <a:off x="1785918" y="4286256"/>
              <a:ext cx="285752" cy="0"/>
            </a:xfrm>
            <a:prstGeom prst="lin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rot="5400000">
              <a:off x="2928925" y="4214819"/>
              <a:ext cx="428628" cy="0"/>
            </a:xfrm>
            <a:prstGeom prst="lin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10800000">
              <a:off x="2643174" y="4000504"/>
              <a:ext cx="500066" cy="0"/>
            </a:xfrm>
            <a:prstGeom prst="lin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rot="5400000">
              <a:off x="2571735" y="4071943"/>
              <a:ext cx="142876" cy="0"/>
            </a:xfrm>
            <a:prstGeom prst="lin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10800000">
              <a:off x="1928794" y="4143380"/>
              <a:ext cx="714380" cy="0"/>
            </a:xfrm>
            <a:prstGeom prst="lin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1500166" y="4000504"/>
              <a:ext cx="1143008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 rot="5400000" flipH="1" flipV="1">
              <a:off x="1571603" y="4214819"/>
              <a:ext cx="428628" cy="0"/>
            </a:xfrm>
            <a:prstGeom prst="line">
              <a:avLst/>
            </a:prstGeom>
            <a:ln w="3492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6" name="Прямая соединительная линия 85"/>
          <p:cNvCxnSpPr/>
          <p:nvPr/>
        </p:nvCxnSpPr>
        <p:spPr>
          <a:xfrm rot="5400000" flipH="1" flipV="1">
            <a:off x="3036094" y="3893344"/>
            <a:ext cx="214312" cy="0"/>
          </a:xfrm>
          <a:prstGeom prst="line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Полилиния 94"/>
          <p:cNvSpPr/>
          <p:nvPr/>
        </p:nvSpPr>
        <p:spPr>
          <a:xfrm>
            <a:off x="6056313" y="2360613"/>
            <a:ext cx="360362" cy="241300"/>
          </a:xfrm>
          <a:custGeom>
            <a:avLst/>
            <a:gdLst>
              <a:gd name="connsiteX0" fmla="*/ 79770 w 337678"/>
              <a:gd name="connsiteY0" fmla="*/ 0 h 266197"/>
              <a:gd name="connsiteX1" fmla="*/ 68047 w 337678"/>
              <a:gd name="connsiteY1" fmla="*/ 3908 h 266197"/>
              <a:gd name="connsiteX2" fmla="*/ 56324 w 337678"/>
              <a:gd name="connsiteY2" fmla="*/ 11723 h 266197"/>
              <a:gd name="connsiteX3" fmla="*/ 25062 w 337678"/>
              <a:gd name="connsiteY3" fmla="*/ 15631 h 266197"/>
              <a:gd name="connsiteX4" fmla="*/ 1616 w 337678"/>
              <a:gd name="connsiteY4" fmla="*/ 23446 h 266197"/>
              <a:gd name="connsiteX5" fmla="*/ 9432 w 337678"/>
              <a:gd name="connsiteY5" fmla="*/ 54708 h 266197"/>
              <a:gd name="connsiteX6" fmla="*/ 44601 w 337678"/>
              <a:gd name="connsiteY6" fmla="*/ 93785 h 266197"/>
              <a:gd name="connsiteX7" fmla="*/ 56324 w 337678"/>
              <a:gd name="connsiteY7" fmla="*/ 97692 h 266197"/>
              <a:gd name="connsiteX8" fmla="*/ 68047 w 337678"/>
              <a:gd name="connsiteY8" fmla="*/ 109416 h 266197"/>
              <a:gd name="connsiteX9" fmla="*/ 87585 w 337678"/>
              <a:gd name="connsiteY9" fmla="*/ 140677 h 266197"/>
              <a:gd name="connsiteX10" fmla="*/ 118847 w 337678"/>
              <a:gd name="connsiteY10" fmla="*/ 164123 h 266197"/>
              <a:gd name="connsiteX11" fmla="*/ 130570 w 337678"/>
              <a:gd name="connsiteY11" fmla="*/ 171939 h 266197"/>
              <a:gd name="connsiteX12" fmla="*/ 142293 w 337678"/>
              <a:gd name="connsiteY12" fmla="*/ 179754 h 266197"/>
              <a:gd name="connsiteX13" fmla="*/ 150109 w 337678"/>
              <a:gd name="connsiteY13" fmla="*/ 187569 h 266197"/>
              <a:gd name="connsiteX14" fmla="*/ 173555 w 337678"/>
              <a:gd name="connsiteY14" fmla="*/ 195385 h 266197"/>
              <a:gd name="connsiteX15" fmla="*/ 200909 w 337678"/>
              <a:gd name="connsiteY15" fmla="*/ 211016 h 266197"/>
              <a:gd name="connsiteX16" fmla="*/ 212632 w 337678"/>
              <a:gd name="connsiteY16" fmla="*/ 218831 h 266197"/>
              <a:gd name="connsiteX17" fmla="*/ 224355 w 337678"/>
              <a:gd name="connsiteY17" fmla="*/ 222739 h 266197"/>
              <a:gd name="connsiteX18" fmla="*/ 236078 w 337678"/>
              <a:gd name="connsiteY18" fmla="*/ 230554 h 266197"/>
              <a:gd name="connsiteX19" fmla="*/ 259524 w 337678"/>
              <a:gd name="connsiteY19" fmla="*/ 238369 h 266197"/>
              <a:gd name="connsiteX20" fmla="*/ 279062 w 337678"/>
              <a:gd name="connsiteY20" fmla="*/ 250092 h 266197"/>
              <a:gd name="connsiteX21" fmla="*/ 286878 w 337678"/>
              <a:gd name="connsiteY21" fmla="*/ 257908 h 266197"/>
              <a:gd name="connsiteX22" fmla="*/ 298601 w 337678"/>
              <a:gd name="connsiteY22" fmla="*/ 265723 h 266197"/>
              <a:gd name="connsiteX23" fmla="*/ 333770 w 337678"/>
              <a:gd name="connsiteY23" fmla="*/ 261816 h 266197"/>
              <a:gd name="connsiteX24" fmla="*/ 337678 w 337678"/>
              <a:gd name="connsiteY24" fmla="*/ 250092 h 266197"/>
              <a:gd name="connsiteX25" fmla="*/ 329862 w 337678"/>
              <a:gd name="connsiteY25" fmla="*/ 234462 h 2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37678" h="266197">
                <a:moveTo>
                  <a:pt x="79770" y="0"/>
                </a:moveTo>
                <a:cubicBezTo>
                  <a:pt x="75862" y="1303"/>
                  <a:pt x="71731" y="2066"/>
                  <a:pt x="68047" y="3908"/>
                </a:cubicBezTo>
                <a:cubicBezTo>
                  <a:pt x="63846" y="6008"/>
                  <a:pt x="60855" y="10487"/>
                  <a:pt x="56324" y="11723"/>
                </a:cubicBezTo>
                <a:cubicBezTo>
                  <a:pt x="46192" y="14486"/>
                  <a:pt x="35483" y="14328"/>
                  <a:pt x="25062" y="15631"/>
                </a:cubicBezTo>
                <a:cubicBezTo>
                  <a:pt x="17247" y="18236"/>
                  <a:pt x="0" y="15368"/>
                  <a:pt x="1616" y="23446"/>
                </a:cubicBezTo>
                <a:cubicBezTo>
                  <a:pt x="2699" y="28861"/>
                  <a:pt x="5676" y="47948"/>
                  <a:pt x="9432" y="54708"/>
                </a:cubicBezTo>
                <a:cubicBezTo>
                  <a:pt x="18046" y="70213"/>
                  <a:pt x="28254" y="85611"/>
                  <a:pt x="44601" y="93785"/>
                </a:cubicBezTo>
                <a:cubicBezTo>
                  <a:pt x="48285" y="95627"/>
                  <a:pt x="52416" y="96390"/>
                  <a:pt x="56324" y="97692"/>
                </a:cubicBezTo>
                <a:cubicBezTo>
                  <a:pt x="60232" y="101600"/>
                  <a:pt x="64509" y="105170"/>
                  <a:pt x="68047" y="109416"/>
                </a:cubicBezTo>
                <a:cubicBezTo>
                  <a:pt x="73688" y="116186"/>
                  <a:pt x="83774" y="135342"/>
                  <a:pt x="87585" y="140677"/>
                </a:cubicBezTo>
                <a:cubicBezTo>
                  <a:pt x="94155" y="149875"/>
                  <a:pt x="112446" y="159856"/>
                  <a:pt x="118847" y="164123"/>
                </a:cubicBezTo>
                <a:lnTo>
                  <a:pt x="130570" y="171939"/>
                </a:lnTo>
                <a:cubicBezTo>
                  <a:pt x="134478" y="174544"/>
                  <a:pt x="138972" y="176433"/>
                  <a:pt x="142293" y="179754"/>
                </a:cubicBezTo>
                <a:cubicBezTo>
                  <a:pt x="144898" y="182359"/>
                  <a:pt x="146814" y="185921"/>
                  <a:pt x="150109" y="187569"/>
                </a:cubicBezTo>
                <a:cubicBezTo>
                  <a:pt x="157477" y="191253"/>
                  <a:pt x="173555" y="195385"/>
                  <a:pt x="173555" y="195385"/>
                </a:cubicBezTo>
                <a:cubicBezTo>
                  <a:pt x="211343" y="223727"/>
                  <a:pt x="171076" y="196100"/>
                  <a:pt x="200909" y="211016"/>
                </a:cubicBezTo>
                <a:cubicBezTo>
                  <a:pt x="205110" y="213116"/>
                  <a:pt x="208431" y="216731"/>
                  <a:pt x="212632" y="218831"/>
                </a:cubicBezTo>
                <a:cubicBezTo>
                  <a:pt x="216316" y="220673"/>
                  <a:pt x="220671" y="220897"/>
                  <a:pt x="224355" y="222739"/>
                </a:cubicBezTo>
                <a:cubicBezTo>
                  <a:pt x="228556" y="224839"/>
                  <a:pt x="231786" y="228647"/>
                  <a:pt x="236078" y="230554"/>
                </a:cubicBezTo>
                <a:cubicBezTo>
                  <a:pt x="243606" y="233900"/>
                  <a:pt x="259524" y="238369"/>
                  <a:pt x="259524" y="238369"/>
                </a:cubicBezTo>
                <a:cubicBezTo>
                  <a:pt x="279324" y="258172"/>
                  <a:pt x="253701" y="234876"/>
                  <a:pt x="279062" y="250092"/>
                </a:cubicBezTo>
                <a:cubicBezTo>
                  <a:pt x="282221" y="251988"/>
                  <a:pt x="284001" y="255606"/>
                  <a:pt x="286878" y="257908"/>
                </a:cubicBezTo>
                <a:cubicBezTo>
                  <a:pt x="290545" y="260842"/>
                  <a:pt x="294693" y="263118"/>
                  <a:pt x="298601" y="265723"/>
                </a:cubicBezTo>
                <a:cubicBezTo>
                  <a:pt x="310324" y="264421"/>
                  <a:pt x="322819" y="266197"/>
                  <a:pt x="333770" y="261816"/>
                </a:cubicBezTo>
                <a:cubicBezTo>
                  <a:pt x="337595" y="260286"/>
                  <a:pt x="337678" y="254211"/>
                  <a:pt x="337678" y="250092"/>
                </a:cubicBezTo>
                <a:cubicBezTo>
                  <a:pt x="337678" y="241111"/>
                  <a:pt x="334675" y="239274"/>
                  <a:pt x="329862" y="234462"/>
                </a:cubicBezTo>
              </a:path>
            </a:pathLst>
          </a:cu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" name="Группа 112"/>
          <p:cNvGrpSpPr>
            <a:grpSpLocks/>
          </p:cNvGrpSpPr>
          <p:nvPr/>
        </p:nvGrpSpPr>
        <p:grpSpPr bwMode="auto">
          <a:xfrm>
            <a:off x="5981700" y="2227263"/>
            <a:ext cx="608013" cy="374650"/>
            <a:chOff x="5982242" y="2227386"/>
            <a:chExt cx="608132" cy="374136"/>
          </a:xfrm>
        </p:grpSpPr>
        <p:sp>
          <p:nvSpPr>
            <p:cNvPr id="89" name="Полилиния 88"/>
            <p:cNvSpPr/>
            <p:nvPr/>
          </p:nvSpPr>
          <p:spPr>
            <a:xfrm>
              <a:off x="6260109" y="2227386"/>
              <a:ext cx="330265" cy="214018"/>
            </a:xfrm>
            <a:custGeom>
              <a:avLst/>
              <a:gdLst>
                <a:gd name="connsiteX0" fmla="*/ 296984 w 310712"/>
                <a:gd name="connsiteY0" fmla="*/ 11723 h 235902"/>
                <a:gd name="connsiteX1" fmla="*/ 285261 w 310712"/>
                <a:gd name="connsiteY1" fmla="*/ 3907 h 235902"/>
                <a:gd name="connsiteX2" fmla="*/ 222738 w 310712"/>
                <a:gd name="connsiteY2" fmla="*/ 11723 h 235902"/>
                <a:gd name="connsiteX3" fmla="*/ 211015 w 310712"/>
                <a:gd name="connsiteY3" fmla="*/ 19538 h 235902"/>
                <a:gd name="connsiteX4" fmla="*/ 187569 w 310712"/>
                <a:gd name="connsiteY4" fmla="*/ 27353 h 235902"/>
                <a:gd name="connsiteX5" fmla="*/ 179753 w 310712"/>
                <a:gd name="connsiteY5" fmla="*/ 35169 h 235902"/>
                <a:gd name="connsiteX6" fmla="*/ 168030 w 310712"/>
                <a:gd name="connsiteY6" fmla="*/ 42984 h 235902"/>
                <a:gd name="connsiteX7" fmla="*/ 164123 w 310712"/>
                <a:gd name="connsiteY7" fmla="*/ 54707 h 235902"/>
                <a:gd name="connsiteX8" fmla="*/ 175846 w 310712"/>
                <a:gd name="connsiteY8" fmla="*/ 121138 h 235902"/>
                <a:gd name="connsiteX9" fmla="*/ 187569 w 310712"/>
                <a:gd name="connsiteY9" fmla="*/ 148492 h 235902"/>
                <a:gd name="connsiteX10" fmla="*/ 199292 w 310712"/>
                <a:gd name="connsiteY10" fmla="*/ 152400 h 235902"/>
                <a:gd name="connsiteX11" fmla="*/ 211015 w 310712"/>
                <a:gd name="connsiteY11" fmla="*/ 160215 h 235902"/>
                <a:gd name="connsiteX12" fmla="*/ 203200 w 310712"/>
                <a:gd name="connsiteY12" fmla="*/ 148492 h 235902"/>
                <a:gd name="connsiteX13" fmla="*/ 187569 w 310712"/>
                <a:gd name="connsiteY13" fmla="*/ 132861 h 235902"/>
                <a:gd name="connsiteX14" fmla="*/ 179753 w 310712"/>
                <a:gd name="connsiteY14" fmla="*/ 125046 h 235902"/>
                <a:gd name="connsiteX15" fmla="*/ 164123 w 310712"/>
                <a:gd name="connsiteY15" fmla="*/ 105507 h 235902"/>
                <a:gd name="connsiteX16" fmla="*/ 160215 w 310712"/>
                <a:gd name="connsiteY16" fmla="*/ 93784 h 235902"/>
                <a:gd name="connsiteX17" fmla="*/ 144584 w 310712"/>
                <a:gd name="connsiteY17" fmla="*/ 74246 h 235902"/>
                <a:gd name="connsiteX18" fmla="*/ 140676 w 310712"/>
                <a:gd name="connsiteY18" fmla="*/ 62523 h 235902"/>
                <a:gd name="connsiteX19" fmla="*/ 132861 w 310712"/>
                <a:gd name="connsiteY19" fmla="*/ 54707 h 235902"/>
                <a:gd name="connsiteX20" fmla="*/ 109415 w 310712"/>
                <a:gd name="connsiteY20" fmla="*/ 42984 h 235902"/>
                <a:gd name="connsiteX21" fmla="*/ 101600 w 310712"/>
                <a:gd name="connsiteY21" fmla="*/ 31261 h 235902"/>
                <a:gd name="connsiteX22" fmla="*/ 89876 w 310712"/>
                <a:gd name="connsiteY22" fmla="*/ 27353 h 235902"/>
                <a:gd name="connsiteX23" fmla="*/ 78153 w 310712"/>
                <a:gd name="connsiteY23" fmla="*/ 19538 h 235902"/>
                <a:gd name="connsiteX24" fmla="*/ 66430 w 310712"/>
                <a:gd name="connsiteY24" fmla="*/ 15630 h 235902"/>
                <a:gd name="connsiteX25" fmla="*/ 54707 w 310712"/>
                <a:gd name="connsiteY25" fmla="*/ 7815 h 235902"/>
                <a:gd name="connsiteX26" fmla="*/ 31261 w 310712"/>
                <a:gd name="connsiteY26" fmla="*/ 0 h 235902"/>
                <a:gd name="connsiteX27" fmla="*/ 3907 w 310712"/>
                <a:gd name="connsiteY27" fmla="*/ 11723 h 235902"/>
                <a:gd name="connsiteX28" fmla="*/ 0 w 310712"/>
                <a:gd name="connsiteY28" fmla="*/ 23446 h 235902"/>
                <a:gd name="connsiteX29" fmla="*/ 19538 w 310712"/>
                <a:gd name="connsiteY29" fmla="*/ 39077 h 235902"/>
                <a:gd name="connsiteX30" fmla="*/ 27353 w 310712"/>
                <a:gd name="connsiteY30" fmla="*/ 50800 h 235902"/>
                <a:gd name="connsiteX31" fmla="*/ 39076 w 310712"/>
                <a:gd name="connsiteY31" fmla="*/ 54707 h 235902"/>
                <a:gd name="connsiteX32" fmla="*/ 50800 w 310712"/>
                <a:gd name="connsiteY32" fmla="*/ 74246 h 235902"/>
                <a:gd name="connsiteX33" fmla="*/ 74246 w 310712"/>
                <a:gd name="connsiteY33" fmla="*/ 109415 h 235902"/>
                <a:gd name="connsiteX34" fmla="*/ 82061 w 310712"/>
                <a:gd name="connsiteY34" fmla="*/ 121138 h 235902"/>
                <a:gd name="connsiteX35" fmla="*/ 101600 w 310712"/>
                <a:gd name="connsiteY35" fmla="*/ 136769 h 235902"/>
                <a:gd name="connsiteX36" fmla="*/ 117230 w 310712"/>
                <a:gd name="connsiteY36" fmla="*/ 152400 h 235902"/>
                <a:gd name="connsiteX37" fmla="*/ 144584 w 310712"/>
                <a:gd name="connsiteY37" fmla="*/ 179753 h 235902"/>
                <a:gd name="connsiteX38" fmla="*/ 164123 w 310712"/>
                <a:gd name="connsiteY38" fmla="*/ 195384 h 235902"/>
                <a:gd name="connsiteX39" fmla="*/ 171938 w 310712"/>
                <a:gd name="connsiteY39" fmla="*/ 203200 h 235902"/>
                <a:gd name="connsiteX40" fmla="*/ 183661 w 310712"/>
                <a:gd name="connsiteY40" fmla="*/ 207107 h 235902"/>
                <a:gd name="connsiteX41" fmla="*/ 203200 w 310712"/>
                <a:gd name="connsiteY41" fmla="*/ 222738 h 235902"/>
                <a:gd name="connsiteX42" fmla="*/ 214923 w 310712"/>
                <a:gd name="connsiteY42" fmla="*/ 230553 h 235902"/>
                <a:gd name="connsiteX43" fmla="*/ 254000 w 310712"/>
                <a:gd name="connsiteY43" fmla="*/ 226646 h 235902"/>
                <a:gd name="connsiteX44" fmla="*/ 250092 w 310712"/>
                <a:gd name="connsiteY44" fmla="*/ 195384 h 235902"/>
                <a:gd name="connsiteX45" fmla="*/ 238369 w 310712"/>
                <a:gd name="connsiteY45" fmla="*/ 187569 h 235902"/>
                <a:gd name="connsiteX46" fmla="*/ 222738 w 310712"/>
                <a:gd name="connsiteY46" fmla="*/ 168030 h 235902"/>
                <a:gd name="connsiteX47" fmla="*/ 214923 w 310712"/>
                <a:gd name="connsiteY47" fmla="*/ 144584 h 235902"/>
                <a:gd name="connsiteX48" fmla="*/ 218830 w 310712"/>
                <a:gd name="connsiteY48" fmla="*/ 105507 h 235902"/>
                <a:gd name="connsiteX49" fmla="*/ 226646 w 310712"/>
                <a:gd name="connsiteY49" fmla="*/ 97692 h 235902"/>
                <a:gd name="connsiteX50" fmla="*/ 250092 w 310712"/>
                <a:gd name="connsiteY50" fmla="*/ 85969 h 235902"/>
                <a:gd name="connsiteX51" fmla="*/ 261815 w 310712"/>
                <a:gd name="connsiteY51" fmla="*/ 78153 h 235902"/>
                <a:gd name="connsiteX52" fmla="*/ 296984 w 310712"/>
                <a:gd name="connsiteY52" fmla="*/ 62523 h 235902"/>
                <a:gd name="connsiteX53" fmla="*/ 300892 w 310712"/>
                <a:gd name="connsiteY53" fmla="*/ 19538 h 235902"/>
                <a:gd name="connsiteX54" fmla="*/ 289169 w 310712"/>
                <a:gd name="connsiteY54" fmla="*/ 15630 h 235902"/>
                <a:gd name="connsiteX55" fmla="*/ 296984 w 310712"/>
                <a:gd name="connsiteY55" fmla="*/ 11723 h 2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10712" h="235902">
                  <a:moveTo>
                    <a:pt x="296984" y="11723"/>
                  </a:moveTo>
                  <a:cubicBezTo>
                    <a:pt x="296333" y="9769"/>
                    <a:pt x="289948" y="4200"/>
                    <a:pt x="285261" y="3907"/>
                  </a:cubicBezTo>
                  <a:cubicBezTo>
                    <a:pt x="277963" y="3451"/>
                    <a:pt x="239026" y="3579"/>
                    <a:pt x="222738" y="11723"/>
                  </a:cubicBezTo>
                  <a:cubicBezTo>
                    <a:pt x="218537" y="13823"/>
                    <a:pt x="215307" y="17631"/>
                    <a:pt x="211015" y="19538"/>
                  </a:cubicBezTo>
                  <a:cubicBezTo>
                    <a:pt x="203487" y="22884"/>
                    <a:pt x="187569" y="27353"/>
                    <a:pt x="187569" y="27353"/>
                  </a:cubicBezTo>
                  <a:cubicBezTo>
                    <a:pt x="184964" y="29958"/>
                    <a:pt x="182630" y="32867"/>
                    <a:pt x="179753" y="35169"/>
                  </a:cubicBezTo>
                  <a:cubicBezTo>
                    <a:pt x="176086" y="38103"/>
                    <a:pt x="170964" y="39317"/>
                    <a:pt x="168030" y="42984"/>
                  </a:cubicBezTo>
                  <a:cubicBezTo>
                    <a:pt x="165457" y="46200"/>
                    <a:pt x="165425" y="50799"/>
                    <a:pt x="164123" y="54707"/>
                  </a:cubicBezTo>
                  <a:cubicBezTo>
                    <a:pt x="168776" y="105904"/>
                    <a:pt x="163480" y="84039"/>
                    <a:pt x="175846" y="121138"/>
                  </a:cubicBezTo>
                  <a:cubicBezTo>
                    <a:pt x="178182" y="128147"/>
                    <a:pt x="182737" y="143660"/>
                    <a:pt x="187569" y="148492"/>
                  </a:cubicBezTo>
                  <a:cubicBezTo>
                    <a:pt x="190482" y="151405"/>
                    <a:pt x="195608" y="150558"/>
                    <a:pt x="199292" y="152400"/>
                  </a:cubicBezTo>
                  <a:cubicBezTo>
                    <a:pt x="203493" y="154500"/>
                    <a:pt x="207107" y="157610"/>
                    <a:pt x="211015" y="160215"/>
                  </a:cubicBezTo>
                  <a:cubicBezTo>
                    <a:pt x="211015" y="160215"/>
                    <a:pt x="206256" y="152058"/>
                    <a:pt x="203200" y="148492"/>
                  </a:cubicBezTo>
                  <a:cubicBezTo>
                    <a:pt x="198405" y="142897"/>
                    <a:pt x="192779" y="138071"/>
                    <a:pt x="187569" y="132861"/>
                  </a:cubicBezTo>
                  <a:lnTo>
                    <a:pt x="179753" y="125046"/>
                  </a:lnTo>
                  <a:cubicBezTo>
                    <a:pt x="172485" y="117778"/>
                    <a:pt x="169051" y="115363"/>
                    <a:pt x="164123" y="105507"/>
                  </a:cubicBezTo>
                  <a:cubicBezTo>
                    <a:pt x="162281" y="101823"/>
                    <a:pt x="162057" y="97468"/>
                    <a:pt x="160215" y="93784"/>
                  </a:cubicBezTo>
                  <a:cubicBezTo>
                    <a:pt x="155284" y="83923"/>
                    <a:pt x="151855" y="81516"/>
                    <a:pt x="144584" y="74246"/>
                  </a:cubicBezTo>
                  <a:cubicBezTo>
                    <a:pt x="143281" y="70338"/>
                    <a:pt x="142795" y="66055"/>
                    <a:pt x="140676" y="62523"/>
                  </a:cubicBezTo>
                  <a:cubicBezTo>
                    <a:pt x="138781" y="59364"/>
                    <a:pt x="135738" y="57009"/>
                    <a:pt x="132861" y="54707"/>
                  </a:cubicBezTo>
                  <a:cubicBezTo>
                    <a:pt x="122041" y="46051"/>
                    <a:pt x="121795" y="47111"/>
                    <a:pt x="109415" y="42984"/>
                  </a:cubicBezTo>
                  <a:cubicBezTo>
                    <a:pt x="106810" y="39076"/>
                    <a:pt x="105267" y="34195"/>
                    <a:pt x="101600" y="31261"/>
                  </a:cubicBezTo>
                  <a:cubicBezTo>
                    <a:pt x="98383" y="28688"/>
                    <a:pt x="93561" y="29195"/>
                    <a:pt x="89876" y="27353"/>
                  </a:cubicBezTo>
                  <a:cubicBezTo>
                    <a:pt x="85675" y="25253"/>
                    <a:pt x="82354" y="21638"/>
                    <a:pt x="78153" y="19538"/>
                  </a:cubicBezTo>
                  <a:cubicBezTo>
                    <a:pt x="74469" y="17696"/>
                    <a:pt x="70114" y="17472"/>
                    <a:pt x="66430" y="15630"/>
                  </a:cubicBezTo>
                  <a:cubicBezTo>
                    <a:pt x="62229" y="13530"/>
                    <a:pt x="58999" y="9722"/>
                    <a:pt x="54707" y="7815"/>
                  </a:cubicBezTo>
                  <a:cubicBezTo>
                    <a:pt x="47179" y="4469"/>
                    <a:pt x="31261" y="0"/>
                    <a:pt x="31261" y="0"/>
                  </a:cubicBezTo>
                  <a:cubicBezTo>
                    <a:pt x="18362" y="2579"/>
                    <a:pt x="10732" y="348"/>
                    <a:pt x="3907" y="11723"/>
                  </a:cubicBezTo>
                  <a:cubicBezTo>
                    <a:pt x="1788" y="15255"/>
                    <a:pt x="1302" y="19538"/>
                    <a:pt x="0" y="23446"/>
                  </a:cubicBezTo>
                  <a:cubicBezTo>
                    <a:pt x="8707" y="29251"/>
                    <a:pt x="13173" y="31120"/>
                    <a:pt x="19538" y="39077"/>
                  </a:cubicBezTo>
                  <a:cubicBezTo>
                    <a:pt x="22472" y="42744"/>
                    <a:pt x="23686" y="47866"/>
                    <a:pt x="27353" y="50800"/>
                  </a:cubicBezTo>
                  <a:cubicBezTo>
                    <a:pt x="30569" y="53373"/>
                    <a:pt x="35168" y="53405"/>
                    <a:pt x="39076" y="54707"/>
                  </a:cubicBezTo>
                  <a:cubicBezTo>
                    <a:pt x="56610" y="72241"/>
                    <a:pt x="38119" y="51420"/>
                    <a:pt x="50800" y="74246"/>
                  </a:cubicBezTo>
                  <a:cubicBezTo>
                    <a:pt x="50814" y="74271"/>
                    <a:pt x="70330" y="103542"/>
                    <a:pt x="74246" y="109415"/>
                  </a:cubicBezTo>
                  <a:cubicBezTo>
                    <a:pt x="76851" y="113323"/>
                    <a:pt x="78153" y="118533"/>
                    <a:pt x="82061" y="121138"/>
                  </a:cubicBezTo>
                  <a:cubicBezTo>
                    <a:pt x="96850" y="130997"/>
                    <a:pt x="90463" y="125632"/>
                    <a:pt x="101600" y="136769"/>
                  </a:cubicBezTo>
                  <a:cubicBezTo>
                    <a:pt x="112018" y="168028"/>
                    <a:pt x="96391" y="131561"/>
                    <a:pt x="117230" y="152400"/>
                  </a:cubicBezTo>
                  <a:cubicBezTo>
                    <a:pt x="148581" y="183751"/>
                    <a:pt x="118058" y="170913"/>
                    <a:pt x="144584" y="179753"/>
                  </a:cubicBezTo>
                  <a:cubicBezTo>
                    <a:pt x="163460" y="198629"/>
                    <a:pt x="139469" y="175660"/>
                    <a:pt x="164123" y="195384"/>
                  </a:cubicBezTo>
                  <a:cubicBezTo>
                    <a:pt x="167000" y="197686"/>
                    <a:pt x="168779" y="201304"/>
                    <a:pt x="171938" y="203200"/>
                  </a:cubicBezTo>
                  <a:cubicBezTo>
                    <a:pt x="175470" y="205319"/>
                    <a:pt x="179753" y="205805"/>
                    <a:pt x="183661" y="207107"/>
                  </a:cubicBezTo>
                  <a:cubicBezTo>
                    <a:pt x="219757" y="231173"/>
                    <a:pt x="175348" y="200458"/>
                    <a:pt x="203200" y="222738"/>
                  </a:cubicBezTo>
                  <a:cubicBezTo>
                    <a:pt x="206867" y="225672"/>
                    <a:pt x="211015" y="227948"/>
                    <a:pt x="214923" y="230553"/>
                  </a:cubicBezTo>
                  <a:cubicBezTo>
                    <a:pt x="227949" y="229251"/>
                    <a:pt x="244744" y="235902"/>
                    <a:pt x="254000" y="226646"/>
                  </a:cubicBezTo>
                  <a:cubicBezTo>
                    <a:pt x="261426" y="219220"/>
                    <a:pt x="253992" y="205135"/>
                    <a:pt x="250092" y="195384"/>
                  </a:cubicBezTo>
                  <a:cubicBezTo>
                    <a:pt x="248348" y="191024"/>
                    <a:pt x="242036" y="190503"/>
                    <a:pt x="238369" y="187569"/>
                  </a:cubicBezTo>
                  <a:cubicBezTo>
                    <a:pt x="232769" y="183089"/>
                    <a:pt x="225540" y="174334"/>
                    <a:pt x="222738" y="168030"/>
                  </a:cubicBezTo>
                  <a:cubicBezTo>
                    <a:pt x="219392" y="160502"/>
                    <a:pt x="214923" y="144584"/>
                    <a:pt x="214923" y="144584"/>
                  </a:cubicBezTo>
                  <a:cubicBezTo>
                    <a:pt x="216225" y="131558"/>
                    <a:pt x="215655" y="118207"/>
                    <a:pt x="218830" y="105507"/>
                  </a:cubicBezTo>
                  <a:cubicBezTo>
                    <a:pt x="219724" y="101933"/>
                    <a:pt x="223769" y="99993"/>
                    <a:pt x="226646" y="97692"/>
                  </a:cubicBezTo>
                  <a:cubicBezTo>
                    <a:pt x="245314" y="82759"/>
                    <a:pt x="230828" y="95602"/>
                    <a:pt x="250092" y="85969"/>
                  </a:cubicBezTo>
                  <a:cubicBezTo>
                    <a:pt x="254293" y="83868"/>
                    <a:pt x="257523" y="80060"/>
                    <a:pt x="261815" y="78153"/>
                  </a:cubicBezTo>
                  <a:cubicBezTo>
                    <a:pt x="303672" y="59549"/>
                    <a:pt x="270450" y="80211"/>
                    <a:pt x="296984" y="62523"/>
                  </a:cubicBezTo>
                  <a:cubicBezTo>
                    <a:pt x="301572" y="48760"/>
                    <a:pt x="310712" y="34268"/>
                    <a:pt x="300892" y="19538"/>
                  </a:cubicBezTo>
                  <a:cubicBezTo>
                    <a:pt x="298607" y="16111"/>
                    <a:pt x="293276" y="15946"/>
                    <a:pt x="289169" y="15630"/>
                  </a:cubicBezTo>
                  <a:cubicBezTo>
                    <a:pt x="276182" y="14631"/>
                    <a:pt x="297635" y="13677"/>
                    <a:pt x="296984" y="1172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2" name="Полилиния 91"/>
            <p:cNvSpPr/>
            <p:nvPr/>
          </p:nvSpPr>
          <p:spPr>
            <a:xfrm>
              <a:off x="6215651" y="2267019"/>
              <a:ext cx="298508" cy="233043"/>
            </a:xfrm>
            <a:custGeom>
              <a:avLst/>
              <a:gdLst>
                <a:gd name="connsiteX0" fmla="*/ 50352 w 280906"/>
                <a:gd name="connsiteY0" fmla="*/ 0 h 257907"/>
                <a:gd name="connsiteX1" fmla="*/ 38629 w 280906"/>
                <a:gd name="connsiteY1" fmla="*/ 7815 h 257907"/>
                <a:gd name="connsiteX2" fmla="*/ 7368 w 280906"/>
                <a:gd name="connsiteY2" fmla="*/ 19538 h 257907"/>
                <a:gd name="connsiteX3" fmla="*/ 3460 w 280906"/>
                <a:gd name="connsiteY3" fmla="*/ 31261 h 257907"/>
                <a:gd name="connsiteX4" fmla="*/ 19091 w 280906"/>
                <a:gd name="connsiteY4" fmla="*/ 62523 h 257907"/>
                <a:gd name="connsiteX5" fmla="*/ 30814 w 280906"/>
                <a:gd name="connsiteY5" fmla="*/ 66430 h 257907"/>
                <a:gd name="connsiteX6" fmla="*/ 46445 w 280906"/>
                <a:gd name="connsiteY6" fmla="*/ 85969 h 257907"/>
                <a:gd name="connsiteX7" fmla="*/ 65983 w 280906"/>
                <a:gd name="connsiteY7" fmla="*/ 101600 h 257907"/>
                <a:gd name="connsiteX8" fmla="*/ 69891 w 280906"/>
                <a:gd name="connsiteY8" fmla="*/ 113323 h 257907"/>
                <a:gd name="connsiteX9" fmla="*/ 105060 w 280906"/>
                <a:gd name="connsiteY9" fmla="*/ 140676 h 257907"/>
                <a:gd name="connsiteX10" fmla="*/ 124598 w 280906"/>
                <a:gd name="connsiteY10" fmla="*/ 156307 h 257907"/>
                <a:gd name="connsiteX11" fmla="*/ 132414 w 280906"/>
                <a:gd name="connsiteY11" fmla="*/ 164123 h 257907"/>
                <a:gd name="connsiteX12" fmla="*/ 144137 w 280906"/>
                <a:gd name="connsiteY12" fmla="*/ 168030 h 257907"/>
                <a:gd name="connsiteX13" fmla="*/ 159768 w 280906"/>
                <a:gd name="connsiteY13" fmla="*/ 183661 h 257907"/>
                <a:gd name="connsiteX14" fmla="*/ 171491 w 280906"/>
                <a:gd name="connsiteY14" fmla="*/ 199292 h 257907"/>
                <a:gd name="connsiteX15" fmla="*/ 179306 w 280906"/>
                <a:gd name="connsiteY15" fmla="*/ 211015 h 257907"/>
                <a:gd name="connsiteX16" fmla="*/ 191029 w 280906"/>
                <a:gd name="connsiteY16" fmla="*/ 218830 h 257907"/>
                <a:gd name="connsiteX17" fmla="*/ 222291 w 280906"/>
                <a:gd name="connsiteY17" fmla="*/ 242276 h 257907"/>
                <a:gd name="connsiteX18" fmla="*/ 257460 w 280906"/>
                <a:gd name="connsiteY18" fmla="*/ 254000 h 257907"/>
                <a:gd name="connsiteX19" fmla="*/ 269183 w 280906"/>
                <a:gd name="connsiteY19" fmla="*/ 257907 h 257907"/>
                <a:gd name="connsiteX20" fmla="*/ 276998 w 280906"/>
                <a:gd name="connsiteY20" fmla="*/ 234461 h 257907"/>
                <a:gd name="connsiteX21" fmla="*/ 280906 w 280906"/>
                <a:gd name="connsiteY21" fmla="*/ 222738 h 257907"/>
                <a:gd name="connsiteX22" fmla="*/ 280906 w 280906"/>
                <a:gd name="connsiteY22" fmla="*/ 214923 h 25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0906" h="257907">
                  <a:moveTo>
                    <a:pt x="50352" y="0"/>
                  </a:moveTo>
                  <a:cubicBezTo>
                    <a:pt x="46444" y="2605"/>
                    <a:pt x="43026" y="6166"/>
                    <a:pt x="38629" y="7815"/>
                  </a:cubicBezTo>
                  <a:cubicBezTo>
                    <a:pt x="0" y="22301"/>
                    <a:pt x="34861" y="1210"/>
                    <a:pt x="7368" y="19538"/>
                  </a:cubicBezTo>
                  <a:cubicBezTo>
                    <a:pt x="6065" y="23446"/>
                    <a:pt x="3005" y="27167"/>
                    <a:pt x="3460" y="31261"/>
                  </a:cubicBezTo>
                  <a:cubicBezTo>
                    <a:pt x="4573" y="41282"/>
                    <a:pt x="8968" y="56450"/>
                    <a:pt x="19091" y="62523"/>
                  </a:cubicBezTo>
                  <a:cubicBezTo>
                    <a:pt x="22623" y="64642"/>
                    <a:pt x="26906" y="65128"/>
                    <a:pt x="30814" y="66430"/>
                  </a:cubicBezTo>
                  <a:cubicBezTo>
                    <a:pt x="36617" y="75135"/>
                    <a:pt x="38490" y="79605"/>
                    <a:pt x="46445" y="85969"/>
                  </a:cubicBezTo>
                  <a:cubicBezTo>
                    <a:pt x="71087" y="105682"/>
                    <a:pt x="47117" y="82732"/>
                    <a:pt x="65983" y="101600"/>
                  </a:cubicBezTo>
                  <a:cubicBezTo>
                    <a:pt x="67286" y="105508"/>
                    <a:pt x="67606" y="109896"/>
                    <a:pt x="69891" y="113323"/>
                  </a:cubicBezTo>
                  <a:cubicBezTo>
                    <a:pt x="80895" y="129829"/>
                    <a:pt x="89526" y="125140"/>
                    <a:pt x="105060" y="140676"/>
                  </a:cubicBezTo>
                  <a:cubicBezTo>
                    <a:pt x="123926" y="159544"/>
                    <a:pt x="99956" y="136594"/>
                    <a:pt x="124598" y="156307"/>
                  </a:cubicBezTo>
                  <a:cubicBezTo>
                    <a:pt x="127475" y="158609"/>
                    <a:pt x="129255" y="162227"/>
                    <a:pt x="132414" y="164123"/>
                  </a:cubicBezTo>
                  <a:cubicBezTo>
                    <a:pt x="135946" y="166242"/>
                    <a:pt x="140229" y="166728"/>
                    <a:pt x="144137" y="168030"/>
                  </a:cubicBezTo>
                  <a:cubicBezTo>
                    <a:pt x="149347" y="173240"/>
                    <a:pt x="155347" y="177766"/>
                    <a:pt x="159768" y="183661"/>
                  </a:cubicBezTo>
                  <a:cubicBezTo>
                    <a:pt x="163676" y="188871"/>
                    <a:pt x="167706" y="193992"/>
                    <a:pt x="171491" y="199292"/>
                  </a:cubicBezTo>
                  <a:cubicBezTo>
                    <a:pt x="174221" y="203114"/>
                    <a:pt x="175985" y="207694"/>
                    <a:pt x="179306" y="211015"/>
                  </a:cubicBezTo>
                  <a:cubicBezTo>
                    <a:pt x="182627" y="214336"/>
                    <a:pt x="187362" y="215896"/>
                    <a:pt x="191029" y="218830"/>
                  </a:cubicBezTo>
                  <a:cubicBezTo>
                    <a:pt x="204256" y="229411"/>
                    <a:pt x="198917" y="234484"/>
                    <a:pt x="222291" y="242276"/>
                  </a:cubicBezTo>
                  <a:lnTo>
                    <a:pt x="257460" y="254000"/>
                  </a:lnTo>
                  <a:lnTo>
                    <a:pt x="269183" y="257907"/>
                  </a:lnTo>
                  <a:lnTo>
                    <a:pt x="276998" y="234461"/>
                  </a:lnTo>
                  <a:cubicBezTo>
                    <a:pt x="278301" y="230553"/>
                    <a:pt x="280906" y="226857"/>
                    <a:pt x="280906" y="222738"/>
                  </a:cubicBezTo>
                  <a:lnTo>
                    <a:pt x="280906" y="214923"/>
                  </a:ln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4" name="Полилиния 93"/>
            <p:cNvSpPr/>
            <p:nvPr/>
          </p:nvSpPr>
          <p:spPr>
            <a:xfrm>
              <a:off x="6150550" y="2301896"/>
              <a:ext cx="322326" cy="244140"/>
            </a:xfrm>
            <a:custGeom>
              <a:avLst/>
              <a:gdLst>
                <a:gd name="connsiteX0" fmla="*/ 50800 w 303060"/>
                <a:gd name="connsiteY0" fmla="*/ 0 h 269631"/>
                <a:gd name="connsiteX1" fmla="*/ 39077 w 303060"/>
                <a:gd name="connsiteY1" fmla="*/ 7815 h 269631"/>
                <a:gd name="connsiteX2" fmla="*/ 31262 w 303060"/>
                <a:gd name="connsiteY2" fmla="*/ 15631 h 269631"/>
                <a:gd name="connsiteX3" fmla="*/ 15631 w 303060"/>
                <a:gd name="connsiteY3" fmla="*/ 23446 h 269631"/>
                <a:gd name="connsiteX4" fmla="*/ 3908 w 303060"/>
                <a:gd name="connsiteY4" fmla="*/ 31261 h 269631"/>
                <a:gd name="connsiteX5" fmla="*/ 0 w 303060"/>
                <a:gd name="connsiteY5" fmla="*/ 42984 h 269631"/>
                <a:gd name="connsiteX6" fmla="*/ 7816 w 303060"/>
                <a:gd name="connsiteY6" fmla="*/ 78154 h 269631"/>
                <a:gd name="connsiteX7" fmla="*/ 31262 w 303060"/>
                <a:gd name="connsiteY7" fmla="*/ 89877 h 269631"/>
                <a:gd name="connsiteX8" fmla="*/ 42985 w 303060"/>
                <a:gd name="connsiteY8" fmla="*/ 97692 h 269631"/>
                <a:gd name="connsiteX9" fmla="*/ 54708 w 303060"/>
                <a:gd name="connsiteY9" fmla="*/ 109415 h 269631"/>
                <a:gd name="connsiteX10" fmla="*/ 78154 w 303060"/>
                <a:gd name="connsiteY10" fmla="*/ 117231 h 269631"/>
                <a:gd name="connsiteX11" fmla="*/ 105508 w 303060"/>
                <a:gd name="connsiteY11" fmla="*/ 152400 h 269631"/>
                <a:gd name="connsiteX12" fmla="*/ 113323 w 303060"/>
                <a:gd name="connsiteY12" fmla="*/ 164123 h 269631"/>
                <a:gd name="connsiteX13" fmla="*/ 125046 w 303060"/>
                <a:gd name="connsiteY13" fmla="*/ 187569 h 269631"/>
                <a:gd name="connsiteX14" fmla="*/ 140677 w 303060"/>
                <a:gd name="connsiteY14" fmla="*/ 203200 h 269631"/>
                <a:gd name="connsiteX15" fmla="*/ 164123 w 303060"/>
                <a:gd name="connsiteY15" fmla="*/ 230554 h 269631"/>
                <a:gd name="connsiteX16" fmla="*/ 171939 w 303060"/>
                <a:gd name="connsiteY16" fmla="*/ 238369 h 269631"/>
                <a:gd name="connsiteX17" fmla="*/ 191477 w 303060"/>
                <a:gd name="connsiteY17" fmla="*/ 257907 h 269631"/>
                <a:gd name="connsiteX18" fmla="*/ 234462 w 303060"/>
                <a:gd name="connsiteY18" fmla="*/ 269631 h 269631"/>
                <a:gd name="connsiteX19" fmla="*/ 254000 w 303060"/>
                <a:gd name="connsiteY19" fmla="*/ 265723 h 269631"/>
                <a:gd name="connsiteX20" fmla="*/ 281354 w 303060"/>
                <a:gd name="connsiteY20" fmla="*/ 261815 h 269631"/>
                <a:gd name="connsiteX21" fmla="*/ 293077 w 303060"/>
                <a:gd name="connsiteY21" fmla="*/ 257907 h 269631"/>
                <a:gd name="connsiteX22" fmla="*/ 300892 w 303060"/>
                <a:gd name="connsiteY22" fmla="*/ 234461 h 26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060" h="269631">
                  <a:moveTo>
                    <a:pt x="50800" y="0"/>
                  </a:moveTo>
                  <a:cubicBezTo>
                    <a:pt x="46892" y="2605"/>
                    <a:pt x="42744" y="4881"/>
                    <a:pt x="39077" y="7815"/>
                  </a:cubicBezTo>
                  <a:cubicBezTo>
                    <a:pt x="36200" y="10117"/>
                    <a:pt x="34327" y="13587"/>
                    <a:pt x="31262" y="15631"/>
                  </a:cubicBezTo>
                  <a:cubicBezTo>
                    <a:pt x="26415" y="18862"/>
                    <a:pt x="20689" y="20556"/>
                    <a:pt x="15631" y="23446"/>
                  </a:cubicBezTo>
                  <a:cubicBezTo>
                    <a:pt x="11553" y="25776"/>
                    <a:pt x="7816" y="28656"/>
                    <a:pt x="3908" y="31261"/>
                  </a:cubicBezTo>
                  <a:cubicBezTo>
                    <a:pt x="2605" y="35169"/>
                    <a:pt x="0" y="38865"/>
                    <a:pt x="0" y="42984"/>
                  </a:cubicBezTo>
                  <a:cubicBezTo>
                    <a:pt x="0" y="43174"/>
                    <a:pt x="3786" y="73116"/>
                    <a:pt x="7816" y="78154"/>
                  </a:cubicBezTo>
                  <a:cubicBezTo>
                    <a:pt x="15281" y="87485"/>
                    <a:pt x="21824" y="85158"/>
                    <a:pt x="31262" y="89877"/>
                  </a:cubicBezTo>
                  <a:cubicBezTo>
                    <a:pt x="35463" y="91977"/>
                    <a:pt x="39377" y="94685"/>
                    <a:pt x="42985" y="97692"/>
                  </a:cubicBezTo>
                  <a:cubicBezTo>
                    <a:pt x="47230" y="101230"/>
                    <a:pt x="49877" y="106731"/>
                    <a:pt x="54708" y="109415"/>
                  </a:cubicBezTo>
                  <a:cubicBezTo>
                    <a:pt x="61909" y="113416"/>
                    <a:pt x="78154" y="117231"/>
                    <a:pt x="78154" y="117231"/>
                  </a:cubicBezTo>
                  <a:cubicBezTo>
                    <a:pt x="117666" y="176497"/>
                    <a:pt x="74897" y="115666"/>
                    <a:pt x="105508" y="152400"/>
                  </a:cubicBezTo>
                  <a:cubicBezTo>
                    <a:pt x="108515" y="156008"/>
                    <a:pt x="111223" y="159922"/>
                    <a:pt x="113323" y="164123"/>
                  </a:cubicBezTo>
                  <a:cubicBezTo>
                    <a:pt x="121643" y="180762"/>
                    <a:pt x="111610" y="171893"/>
                    <a:pt x="125046" y="187569"/>
                  </a:cubicBezTo>
                  <a:cubicBezTo>
                    <a:pt x="129841" y="193164"/>
                    <a:pt x="136590" y="197069"/>
                    <a:pt x="140677" y="203200"/>
                  </a:cubicBezTo>
                  <a:cubicBezTo>
                    <a:pt x="152578" y="221053"/>
                    <a:pt x="145173" y="211605"/>
                    <a:pt x="164123" y="230554"/>
                  </a:cubicBezTo>
                  <a:cubicBezTo>
                    <a:pt x="166728" y="233159"/>
                    <a:pt x="169895" y="235303"/>
                    <a:pt x="171939" y="238369"/>
                  </a:cubicBezTo>
                  <a:cubicBezTo>
                    <a:pt x="179069" y="249065"/>
                    <a:pt x="179136" y="252422"/>
                    <a:pt x="191477" y="257907"/>
                  </a:cubicBezTo>
                  <a:cubicBezTo>
                    <a:pt x="207705" y="265120"/>
                    <a:pt x="217745" y="266287"/>
                    <a:pt x="234462" y="269631"/>
                  </a:cubicBezTo>
                  <a:cubicBezTo>
                    <a:pt x="240975" y="268328"/>
                    <a:pt x="247449" y="266815"/>
                    <a:pt x="254000" y="265723"/>
                  </a:cubicBezTo>
                  <a:cubicBezTo>
                    <a:pt x="263085" y="264209"/>
                    <a:pt x="272322" y="263621"/>
                    <a:pt x="281354" y="261815"/>
                  </a:cubicBezTo>
                  <a:cubicBezTo>
                    <a:pt x="285393" y="261007"/>
                    <a:pt x="289169" y="259210"/>
                    <a:pt x="293077" y="257907"/>
                  </a:cubicBezTo>
                  <a:cubicBezTo>
                    <a:pt x="303060" y="242933"/>
                    <a:pt x="300892" y="250880"/>
                    <a:pt x="300892" y="234461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6" name="Полилиния 95"/>
            <p:cNvSpPr/>
            <p:nvPr/>
          </p:nvSpPr>
          <p:spPr>
            <a:xfrm>
              <a:off x="5982242" y="2555547"/>
              <a:ext cx="304860" cy="45975"/>
            </a:xfrm>
            <a:custGeom>
              <a:avLst/>
              <a:gdLst>
                <a:gd name="connsiteX0" fmla="*/ 289169 w 289169"/>
                <a:gd name="connsiteY0" fmla="*/ 42985 h 65430"/>
                <a:gd name="connsiteX1" fmla="*/ 277446 w 289169"/>
                <a:gd name="connsiteY1" fmla="*/ 50800 h 65430"/>
                <a:gd name="connsiteX2" fmla="*/ 160215 w 289169"/>
                <a:gd name="connsiteY2" fmla="*/ 39077 h 65430"/>
                <a:gd name="connsiteX3" fmla="*/ 144584 w 289169"/>
                <a:gd name="connsiteY3" fmla="*/ 19539 h 65430"/>
                <a:gd name="connsiteX4" fmla="*/ 97692 w 289169"/>
                <a:gd name="connsiteY4" fmla="*/ 7816 h 65430"/>
                <a:gd name="connsiteX5" fmla="*/ 66430 w 289169"/>
                <a:gd name="connsiteY5" fmla="*/ 0 h 65430"/>
                <a:gd name="connsiteX6" fmla="*/ 0 w 289169"/>
                <a:gd name="connsiteY6" fmla="*/ 3908 h 6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169" h="65430">
                  <a:moveTo>
                    <a:pt x="289169" y="42985"/>
                  </a:moveTo>
                  <a:cubicBezTo>
                    <a:pt x="285261" y="45590"/>
                    <a:pt x="282140" y="50644"/>
                    <a:pt x="277446" y="50800"/>
                  </a:cubicBezTo>
                  <a:cubicBezTo>
                    <a:pt x="178322" y="54104"/>
                    <a:pt x="199742" y="65430"/>
                    <a:pt x="160215" y="39077"/>
                  </a:cubicBezTo>
                  <a:cubicBezTo>
                    <a:pt x="157452" y="34933"/>
                    <a:pt x="150154" y="22324"/>
                    <a:pt x="144584" y="19539"/>
                  </a:cubicBezTo>
                  <a:cubicBezTo>
                    <a:pt x="129099" y="11796"/>
                    <a:pt x="114379" y="10597"/>
                    <a:pt x="97692" y="7816"/>
                  </a:cubicBezTo>
                  <a:cubicBezTo>
                    <a:pt x="88441" y="4732"/>
                    <a:pt x="75862" y="0"/>
                    <a:pt x="66430" y="0"/>
                  </a:cubicBezTo>
                  <a:cubicBezTo>
                    <a:pt x="44248" y="0"/>
                    <a:pt x="0" y="3908"/>
                    <a:pt x="0" y="3908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8" name="Группа 119"/>
          <p:cNvGrpSpPr>
            <a:grpSpLocks/>
          </p:cNvGrpSpPr>
          <p:nvPr/>
        </p:nvGrpSpPr>
        <p:grpSpPr bwMode="auto">
          <a:xfrm rot="-5807096">
            <a:off x="994569" y="2204244"/>
            <a:ext cx="608013" cy="384175"/>
            <a:chOff x="4071934" y="1857364"/>
            <a:chExt cx="608132" cy="384237"/>
          </a:xfrm>
        </p:grpSpPr>
        <p:sp>
          <p:nvSpPr>
            <p:cNvPr id="115" name="Полилиния 114"/>
            <p:cNvSpPr/>
            <p:nvPr/>
          </p:nvSpPr>
          <p:spPr>
            <a:xfrm>
              <a:off x="4349703" y="1857293"/>
              <a:ext cx="330265" cy="214347"/>
            </a:xfrm>
            <a:custGeom>
              <a:avLst/>
              <a:gdLst>
                <a:gd name="connsiteX0" fmla="*/ 296984 w 310712"/>
                <a:gd name="connsiteY0" fmla="*/ 11723 h 235902"/>
                <a:gd name="connsiteX1" fmla="*/ 285261 w 310712"/>
                <a:gd name="connsiteY1" fmla="*/ 3907 h 235902"/>
                <a:gd name="connsiteX2" fmla="*/ 222738 w 310712"/>
                <a:gd name="connsiteY2" fmla="*/ 11723 h 235902"/>
                <a:gd name="connsiteX3" fmla="*/ 211015 w 310712"/>
                <a:gd name="connsiteY3" fmla="*/ 19538 h 235902"/>
                <a:gd name="connsiteX4" fmla="*/ 187569 w 310712"/>
                <a:gd name="connsiteY4" fmla="*/ 27353 h 235902"/>
                <a:gd name="connsiteX5" fmla="*/ 179753 w 310712"/>
                <a:gd name="connsiteY5" fmla="*/ 35169 h 235902"/>
                <a:gd name="connsiteX6" fmla="*/ 168030 w 310712"/>
                <a:gd name="connsiteY6" fmla="*/ 42984 h 235902"/>
                <a:gd name="connsiteX7" fmla="*/ 164123 w 310712"/>
                <a:gd name="connsiteY7" fmla="*/ 54707 h 235902"/>
                <a:gd name="connsiteX8" fmla="*/ 175846 w 310712"/>
                <a:gd name="connsiteY8" fmla="*/ 121138 h 235902"/>
                <a:gd name="connsiteX9" fmla="*/ 187569 w 310712"/>
                <a:gd name="connsiteY9" fmla="*/ 148492 h 235902"/>
                <a:gd name="connsiteX10" fmla="*/ 199292 w 310712"/>
                <a:gd name="connsiteY10" fmla="*/ 152400 h 235902"/>
                <a:gd name="connsiteX11" fmla="*/ 211015 w 310712"/>
                <a:gd name="connsiteY11" fmla="*/ 160215 h 235902"/>
                <a:gd name="connsiteX12" fmla="*/ 203200 w 310712"/>
                <a:gd name="connsiteY12" fmla="*/ 148492 h 235902"/>
                <a:gd name="connsiteX13" fmla="*/ 187569 w 310712"/>
                <a:gd name="connsiteY13" fmla="*/ 132861 h 235902"/>
                <a:gd name="connsiteX14" fmla="*/ 179753 w 310712"/>
                <a:gd name="connsiteY14" fmla="*/ 125046 h 235902"/>
                <a:gd name="connsiteX15" fmla="*/ 164123 w 310712"/>
                <a:gd name="connsiteY15" fmla="*/ 105507 h 235902"/>
                <a:gd name="connsiteX16" fmla="*/ 160215 w 310712"/>
                <a:gd name="connsiteY16" fmla="*/ 93784 h 235902"/>
                <a:gd name="connsiteX17" fmla="*/ 144584 w 310712"/>
                <a:gd name="connsiteY17" fmla="*/ 74246 h 235902"/>
                <a:gd name="connsiteX18" fmla="*/ 140676 w 310712"/>
                <a:gd name="connsiteY18" fmla="*/ 62523 h 235902"/>
                <a:gd name="connsiteX19" fmla="*/ 132861 w 310712"/>
                <a:gd name="connsiteY19" fmla="*/ 54707 h 235902"/>
                <a:gd name="connsiteX20" fmla="*/ 109415 w 310712"/>
                <a:gd name="connsiteY20" fmla="*/ 42984 h 235902"/>
                <a:gd name="connsiteX21" fmla="*/ 101600 w 310712"/>
                <a:gd name="connsiteY21" fmla="*/ 31261 h 235902"/>
                <a:gd name="connsiteX22" fmla="*/ 89876 w 310712"/>
                <a:gd name="connsiteY22" fmla="*/ 27353 h 235902"/>
                <a:gd name="connsiteX23" fmla="*/ 78153 w 310712"/>
                <a:gd name="connsiteY23" fmla="*/ 19538 h 235902"/>
                <a:gd name="connsiteX24" fmla="*/ 66430 w 310712"/>
                <a:gd name="connsiteY24" fmla="*/ 15630 h 235902"/>
                <a:gd name="connsiteX25" fmla="*/ 54707 w 310712"/>
                <a:gd name="connsiteY25" fmla="*/ 7815 h 235902"/>
                <a:gd name="connsiteX26" fmla="*/ 31261 w 310712"/>
                <a:gd name="connsiteY26" fmla="*/ 0 h 235902"/>
                <a:gd name="connsiteX27" fmla="*/ 3907 w 310712"/>
                <a:gd name="connsiteY27" fmla="*/ 11723 h 235902"/>
                <a:gd name="connsiteX28" fmla="*/ 0 w 310712"/>
                <a:gd name="connsiteY28" fmla="*/ 23446 h 235902"/>
                <a:gd name="connsiteX29" fmla="*/ 19538 w 310712"/>
                <a:gd name="connsiteY29" fmla="*/ 39077 h 235902"/>
                <a:gd name="connsiteX30" fmla="*/ 27353 w 310712"/>
                <a:gd name="connsiteY30" fmla="*/ 50800 h 235902"/>
                <a:gd name="connsiteX31" fmla="*/ 39076 w 310712"/>
                <a:gd name="connsiteY31" fmla="*/ 54707 h 235902"/>
                <a:gd name="connsiteX32" fmla="*/ 50800 w 310712"/>
                <a:gd name="connsiteY32" fmla="*/ 74246 h 235902"/>
                <a:gd name="connsiteX33" fmla="*/ 74246 w 310712"/>
                <a:gd name="connsiteY33" fmla="*/ 109415 h 235902"/>
                <a:gd name="connsiteX34" fmla="*/ 82061 w 310712"/>
                <a:gd name="connsiteY34" fmla="*/ 121138 h 235902"/>
                <a:gd name="connsiteX35" fmla="*/ 101600 w 310712"/>
                <a:gd name="connsiteY35" fmla="*/ 136769 h 235902"/>
                <a:gd name="connsiteX36" fmla="*/ 117230 w 310712"/>
                <a:gd name="connsiteY36" fmla="*/ 152400 h 235902"/>
                <a:gd name="connsiteX37" fmla="*/ 144584 w 310712"/>
                <a:gd name="connsiteY37" fmla="*/ 179753 h 235902"/>
                <a:gd name="connsiteX38" fmla="*/ 164123 w 310712"/>
                <a:gd name="connsiteY38" fmla="*/ 195384 h 235902"/>
                <a:gd name="connsiteX39" fmla="*/ 171938 w 310712"/>
                <a:gd name="connsiteY39" fmla="*/ 203200 h 235902"/>
                <a:gd name="connsiteX40" fmla="*/ 183661 w 310712"/>
                <a:gd name="connsiteY40" fmla="*/ 207107 h 235902"/>
                <a:gd name="connsiteX41" fmla="*/ 203200 w 310712"/>
                <a:gd name="connsiteY41" fmla="*/ 222738 h 235902"/>
                <a:gd name="connsiteX42" fmla="*/ 214923 w 310712"/>
                <a:gd name="connsiteY42" fmla="*/ 230553 h 235902"/>
                <a:gd name="connsiteX43" fmla="*/ 254000 w 310712"/>
                <a:gd name="connsiteY43" fmla="*/ 226646 h 235902"/>
                <a:gd name="connsiteX44" fmla="*/ 250092 w 310712"/>
                <a:gd name="connsiteY44" fmla="*/ 195384 h 235902"/>
                <a:gd name="connsiteX45" fmla="*/ 238369 w 310712"/>
                <a:gd name="connsiteY45" fmla="*/ 187569 h 235902"/>
                <a:gd name="connsiteX46" fmla="*/ 222738 w 310712"/>
                <a:gd name="connsiteY46" fmla="*/ 168030 h 235902"/>
                <a:gd name="connsiteX47" fmla="*/ 214923 w 310712"/>
                <a:gd name="connsiteY47" fmla="*/ 144584 h 235902"/>
                <a:gd name="connsiteX48" fmla="*/ 218830 w 310712"/>
                <a:gd name="connsiteY48" fmla="*/ 105507 h 235902"/>
                <a:gd name="connsiteX49" fmla="*/ 226646 w 310712"/>
                <a:gd name="connsiteY49" fmla="*/ 97692 h 235902"/>
                <a:gd name="connsiteX50" fmla="*/ 250092 w 310712"/>
                <a:gd name="connsiteY50" fmla="*/ 85969 h 235902"/>
                <a:gd name="connsiteX51" fmla="*/ 261815 w 310712"/>
                <a:gd name="connsiteY51" fmla="*/ 78153 h 235902"/>
                <a:gd name="connsiteX52" fmla="*/ 296984 w 310712"/>
                <a:gd name="connsiteY52" fmla="*/ 62523 h 235902"/>
                <a:gd name="connsiteX53" fmla="*/ 300892 w 310712"/>
                <a:gd name="connsiteY53" fmla="*/ 19538 h 235902"/>
                <a:gd name="connsiteX54" fmla="*/ 289169 w 310712"/>
                <a:gd name="connsiteY54" fmla="*/ 15630 h 235902"/>
                <a:gd name="connsiteX55" fmla="*/ 296984 w 310712"/>
                <a:gd name="connsiteY55" fmla="*/ 11723 h 2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10712" h="235902">
                  <a:moveTo>
                    <a:pt x="296984" y="11723"/>
                  </a:moveTo>
                  <a:cubicBezTo>
                    <a:pt x="296333" y="9769"/>
                    <a:pt x="289948" y="4200"/>
                    <a:pt x="285261" y="3907"/>
                  </a:cubicBezTo>
                  <a:cubicBezTo>
                    <a:pt x="277963" y="3451"/>
                    <a:pt x="239026" y="3579"/>
                    <a:pt x="222738" y="11723"/>
                  </a:cubicBezTo>
                  <a:cubicBezTo>
                    <a:pt x="218537" y="13823"/>
                    <a:pt x="215307" y="17631"/>
                    <a:pt x="211015" y="19538"/>
                  </a:cubicBezTo>
                  <a:cubicBezTo>
                    <a:pt x="203487" y="22884"/>
                    <a:pt x="187569" y="27353"/>
                    <a:pt x="187569" y="27353"/>
                  </a:cubicBezTo>
                  <a:cubicBezTo>
                    <a:pt x="184964" y="29958"/>
                    <a:pt x="182630" y="32867"/>
                    <a:pt x="179753" y="35169"/>
                  </a:cubicBezTo>
                  <a:cubicBezTo>
                    <a:pt x="176086" y="38103"/>
                    <a:pt x="170964" y="39317"/>
                    <a:pt x="168030" y="42984"/>
                  </a:cubicBezTo>
                  <a:cubicBezTo>
                    <a:pt x="165457" y="46200"/>
                    <a:pt x="165425" y="50799"/>
                    <a:pt x="164123" y="54707"/>
                  </a:cubicBezTo>
                  <a:cubicBezTo>
                    <a:pt x="168776" y="105904"/>
                    <a:pt x="163480" y="84039"/>
                    <a:pt x="175846" y="121138"/>
                  </a:cubicBezTo>
                  <a:cubicBezTo>
                    <a:pt x="178182" y="128147"/>
                    <a:pt x="182737" y="143660"/>
                    <a:pt x="187569" y="148492"/>
                  </a:cubicBezTo>
                  <a:cubicBezTo>
                    <a:pt x="190482" y="151405"/>
                    <a:pt x="195608" y="150558"/>
                    <a:pt x="199292" y="152400"/>
                  </a:cubicBezTo>
                  <a:cubicBezTo>
                    <a:pt x="203493" y="154500"/>
                    <a:pt x="207107" y="157610"/>
                    <a:pt x="211015" y="160215"/>
                  </a:cubicBezTo>
                  <a:cubicBezTo>
                    <a:pt x="211015" y="160215"/>
                    <a:pt x="206256" y="152058"/>
                    <a:pt x="203200" y="148492"/>
                  </a:cubicBezTo>
                  <a:cubicBezTo>
                    <a:pt x="198405" y="142897"/>
                    <a:pt x="192779" y="138071"/>
                    <a:pt x="187569" y="132861"/>
                  </a:cubicBezTo>
                  <a:lnTo>
                    <a:pt x="179753" y="125046"/>
                  </a:lnTo>
                  <a:cubicBezTo>
                    <a:pt x="172485" y="117778"/>
                    <a:pt x="169051" y="115363"/>
                    <a:pt x="164123" y="105507"/>
                  </a:cubicBezTo>
                  <a:cubicBezTo>
                    <a:pt x="162281" y="101823"/>
                    <a:pt x="162057" y="97468"/>
                    <a:pt x="160215" y="93784"/>
                  </a:cubicBezTo>
                  <a:cubicBezTo>
                    <a:pt x="155284" y="83923"/>
                    <a:pt x="151855" y="81516"/>
                    <a:pt x="144584" y="74246"/>
                  </a:cubicBezTo>
                  <a:cubicBezTo>
                    <a:pt x="143281" y="70338"/>
                    <a:pt x="142795" y="66055"/>
                    <a:pt x="140676" y="62523"/>
                  </a:cubicBezTo>
                  <a:cubicBezTo>
                    <a:pt x="138781" y="59364"/>
                    <a:pt x="135738" y="57009"/>
                    <a:pt x="132861" y="54707"/>
                  </a:cubicBezTo>
                  <a:cubicBezTo>
                    <a:pt x="122041" y="46051"/>
                    <a:pt x="121795" y="47111"/>
                    <a:pt x="109415" y="42984"/>
                  </a:cubicBezTo>
                  <a:cubicBezTo>
                    <a:pt x="106810" y="39076"/>
                    <a:pt x="105267" y="34195"/>
                    <a:pt x="101600" y="31261"/>
                  </a:cubicBezTo>
                  <a:cubicBezTo>
                    <a:pt x="98383" y="28688"/>
                    <a:pt x="93561" y="29195"/>
                    <a:pt x="89876" y="27353"/>
                  </a:cubicBezTo>
                  <a:cubicBezTo>
                    <a:pt x="85675" y="25253"/>
                    <a:pt x="82354" y="21638"/>
                    <a:pt x="78153" y="19538"/>
                  </a:cubicBezTo>
                  <a:cubicBezTo>
                    <a:pt x="74469" y="17696"/>
                    <a:pt x="70114" y="17472"/>
                    <a:pt x="66430" y="15630"/>
                  </a:cubicBezTo>
                  <a:cubicBezTo>
                    <a:pt x="62229" y="13530"/>
                    <a:pt x="58999" y="9722"/>
                    <a:pt x="54707" y="7815"/>
                  </a:cubicBezTo>
                  <a:cubicBezTo>
                    <a:pt x="47179" y="4469"/>
                    <a:pt x="31261" y="0"/>
                    <a:pt x="31261" y="0"/>
                  </a:cubicBezTo>
                  <a:cubicBezTo>
                    <a:pt x="18362" y="2579"/>
                    <a:pt x="10732" y="348"/>
                    <a:pt x="3907" y="11723"/>
                  </a:cubicBezTo>
                  <a:cubicBezTo>
                    <a:pt x="1788" y="15255"/>
                    <a:pt x="1302" y="19538"/>
                    <a:pt x="0" y="23446"/>
                  </a:cubicBezTo>
                  <a:cubicBezTo>
                    <a:pt x="8707" y="29251"/>
                    <a:pt x="13173" y="31120"/>
                    <a:pt x="19538" y="39077"/>
                  </a:cubicBezTo>
                  <a:cubicBezTo>
                    <a:pt x="22472" y="42744"/>
                    <a:pt x="23686" y="47866"/>
                    <a:pt x="27353" y="50800"/>
                  </a:cubicBezTo>
                  <a:cubicBezTo>
                    <a:pt x="30569" y="53373"/>
                    <a:pt x="35168" y="53405"/>
                    <a:pt x="39076" y="54707"/>
                  </a:cubicBezTo>
                  <a:cubicBezTo>
                    <a:pt x="56610" y="72241"/>
                    <a:pt x="38119" y="51420"/>
                    <a:pt x="50800" y="74246"/>
                  </a:cubicBezTo>
                  <a:cubicBezTo>
                    <a:pt x="50814" y="74271"/>
                    <a:pt x="70330" y="103542"/>
                    <a:pt x="74246" y="109415"/>
                  </a:cubicBezTo>
                  <a:cubicBezTo>
                    <a:pt x="76851" y="113323"/>
                    <a:pt x="78153" y="118533"/>
                    <a:pt x="82061" y="121138"/>
                  </a:cubicBezTo>
                  <a:cubicBezTo>
                    <a:pt x="96850" y="130997"/>
                    <a:pt x="90463" y="125632"/>
                    <a:pt x="101600" y="136769"/>
                  </a:cubicBezTo>
                  <a:cubicBezTo>
                    <a:pt x="112018" y="168028"/>
                    <a:pt x="96391" y="131561"/>
                    <a:pt x="117230" y="152400"/>
                  </a:cubicBezTo>
                  <a:cubicBezTo>
                    <a:pt x="148581" y="183751"/>
                    <a:pt x="118058" y="170913"/>
                    <a:pt x="144584" y="179753"/>
                  </a:cubicBezTo>
                  <a:cubicBezTo>
                    <a:pt x="163460" y="198629"/>
                    <a:pt x="139469" y="175660"/>
                    <a:pt x="164123" y="195384"/>
                  </a:cubicBezTo>
                  <a:cubicBezTo>
                    <a:pt x="167000" y="197686"/>
                    <a:pt x="168779" y="201304"/>
                    <a:pt x="171938" y="203200"/>
                  </a:cubicBezTo>
                  <a:cubicBezTo>
                    <a:pt x="175470" y="205319"/>
                    <a:pt x="179753" y="205805"/>
                    <a:pt x="183661" y="207107"/>
                  </a:cubicBezTo>
                  <a:cubicBezTo>
                    <a:pt x="219757" y="231173"/>
                    <a:pt x="175348" y="200458"/>
                    <a:pt x="203200" y="222738"/>
                  </a:cubicBezTo>
                  <a:cubicBezTo>
                    <a:pt x="206867" y="225672"/>
                    <a:pt x="211015" y="227948"/>
                    <a:pt x="214923" y="230553"/>
                  </a:cubicBezTo>
                  <a:cubicBezTo>
                    <a:pt x="227949" y="229251"/>
                    <a:pt x="244744" y="235902"/>
                    <a:pt x="254000" y="226646"/>
                  </a:cubicBezTo>
                  <a:cubicBezTo>
                    <a:pt x="261426" y="219220"/>
                    <a:pt x="253992" y="205135"/>
                    <a:pt x="250092" y="195384"/>
                  </a:cubicBezTo>
                  <a:cubicBezTo>
                    <a:pt x="248348" y="191024"/>
                    <a:pt x="242036" y="190503"/>
                    <a:pt x="238369" y="187569"/>
                  </a:cubicBezTo>
                  <a:cubicBezTo>
                    <a:pt x="232769" y="183089"/>
                    <a:pt x="225540" y="174334"/>
                    <a:pt x="222738" y="168030"/>
                  </a:cubicBezTo>
                  <a:cubicBezTo>
                    <a:pt x="219392" y="160502"/>
                    <a:pt x="214923" y="144584"/>
                    <a:pt x="214923" y="144584"/>
                  </a:cubicBezTo>
                  <a:cubicBezTo>
                    <a:pt x="216225" y="131558"/>
                    <a:pt x="215655" y="118207"/>
                    <a:pt x="218830" y="105507"/>
                  </a:cubicBezTo>
                  <a:cubicBezTo>
                    <a:pt x="219724" y="101933"/>
                    <a:pt x="223769" y="99993"/>
                    <a:pt x="226646" y="97692"/>
                  </a:cubicBezTo>
                  <a:cubicBezTo>
                    <a:pt x="245314" y="82759"/>
                    <a:pt x="230828" y="95602"/>
                    <a:pt x="250092" y="85969"/>
                  </a:cubicBezTo>
                  <a:cubicBezTo>
                    <a:pt x="254293" y="83868"/>
                    <a:pt x="257523" y="80060"/>
                    <a:pt x="261815" y="78153"/>
                  </a:cubicBezTo>
                  <a:cubicBezTo>
                    <a:pt x="303672" y="59549"/>
                    <a:pt x="270450" y="80211"/>
                    <a:pt x="296984" y="62523"/>
                  </a:cubicBezTo>
                  <a:cubicBezTo>
                    <a:pt x="301572" y="48760"/>
                    <a:pt x="310712" y="34268"/>
                    <a:pt x="300892" y="19538"/>
                  </a:cubicBezTo>
                  <a:cubicBezTo>
                    <a:pt x="298607" y="16111"/>
                    <a:pt x="293276" y="15946"/>
                    <a:pt x="289169" y="15630"/>
                  </a:cubicBezTo>
                  <a:cubicBezTo>
                    <a:pt x="276182" y="14631"/>
                    <a:pt x="297635" y="13677"/>
                    <a:pt x="296984" y="1172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6" name="Полилиния 115"/>
            <p:cNvSpPr/>
            <p:nvPr/>
          </p:nvSpPr>
          <p:spPr>
            <a:xfrm>
              <a:off x="4305408" y="1896571"/>
              <a:ext cx="298508" cy="233401"/>
            </a:xfrm>
            <a:custGeom>
              <a:avLst/>
              <a:gdLst>
                <a:gd name="connsiteX0" fmla="*/ 50352 w 280906"/>
                <a:gd name="connsiteY0" fmla="*/ 0 h 257907"/>
                <a:gd name="connsiteX1" fmla="*/ 38629 w 280906"/>
                <a:gd name="connsiteY1" fmla="*/ 7815 h 257907"/>
                <a:gd name="connsiteX2" fmla="*/ 7368 w 280906"/>
                <a:gd name="connsiteY2" fmla="*/ 19538 h 257907"/>
                <a:gd name="connsiteX3" fmla="*/ 3460 w 280906"/>
                <a:gd name="connsiteY3" fmla="*/ 31261 h 257907"/>
                <a:gd name="connsiteX4" fmla="*/ 19091 w 280906"/>
                <a:gd name="connsiteY4" fmla="*/ 62523 h 257907"/>
                <a:gd name="connsiteX5" fmla="*/ 30814 w 280906"/>
                <a:gd name="connsiteY5" fmla="*/ 66430 h 257907"/>
                <a:gd name="connsiteX6" fmla="*/ 46445 w 280906"/>
                <a:gd name="connsiteY6" fmla="*/ 85969 h 257907"/>
                <a:gd name="connsiteX7" fmla="*/ 65983 w 280906"/>
                <a:gd name="connsiteY7" fmla="*/ 101600 h 257907"/>
                <a:gd name="connsiteX8" fmla="*/ 69891 w 280906"/>
                <a:gd name="connsiteY8" fmla="*/ 113323 h 257907"/>
                <a:gd name="connsiteX9" fmla="*/ 105060 w 280906"/>
                <a:gd name="connsiteY9" fmla="*/ 140676 h 257907"/>
                <a:gd name="connsiteX10" fmla="*/ 124598 w 280906"/>
                <a:gd name="connsiteY10" fmla="*/ 156307 h 257907"/>
                <a:gd name="connsiteX11" fmla="*/ 132414 w 280906"/>
                <a:gd name="connsiteY11" fmla="*/ 164123 h 257907"/>
                <a:gd name="connsiteX12" fmla="*/ 144137 w 280906"/>
                <a:gd name="connsiteY12" fmla="*/ 168030 h 257907"/>
                <a:gd name="connsiteX13" fmla="*/ 159768 w 280906"/>
                <a:gd name="connsiteY13" fmla="*/ 183661 h 257907"/>
                <a:gd name="connsiteX14" fmla="*/ 171491 w 280906"/>
                <a:gd name="connsiteY14" fmla="*/ 199292 h 257907"/>
                <a:gd name="connsiteX15" fmla="*/ 179306 w 280906"/>
                <a:gd name="connsiteY15" fmla="*/ 211015 h 257907"/>
                <a:gd name="connsiteX16" fmla="*/ 191029 w 280906"/>
                <a:gd name="connsiteY16" fmla="*/ 218830 h 257907"/>
                <a:gd name="connsiteX17" fmla="*/ 222291 w 280906"/>
                <a:gd name="connsiteY17" fmla="*/ 242276 h 257907"/>
                <a:gd name="connsiteX18" fmla="*/ 257460 w 280906"/>
                <a:gd name="connsiteY18" fmla="*/ 254000 h 257907"/>
                <a:gd name="connsiteX19" fmla="*/ 269183 w 280906"/>
                <a:gd name="connsiteY19" fmla="*/ 257907 h 257907"/>
                <a:gd name="connsiteX20" fmla="*/ 276998 w 280906"/>
                <a:gd name="connsiteY20" fmla="*/ 234461 h 257907"/>
                <a:gd name="connsiteX21" fmla="*/ 280906 w 280906"/>
                <a:gd name="connsiteY21" fmla="*/ 222738 h 257907"/>
                <a:gd name="connsiteX22" fmla="*/ 280906 w 280906"/>
                <a:gd name="connsiteY22" fmla="*/ 214923 h 25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0906" h="257907">
                  <a:moveTo>
                    <a:pt x="50352" y="0"/>
                  </a:moveTo>
                  <a:cubicBezTo>
                    <a:pt x="46444" y="2605"/>
                    <a:pt x="43026" y="6166"/>
                    <a:pt x="38629" y="7815"/>
                  </a:cubicBezTo>
                  <a:cubicBezTo>
                    <a:pt x="0" y="22301"/>
                    <a:pt x="34861" y="1210"/>
                    <a:pt x="7368" y="19538"/>
                  </a:cubicBezTo>
                  <a:cubicBezTo>
                    <a:pt x="6065" y="23446"/>
                    <a:pt x="3005" y="27167"/>
                    <a:pt x="3460" y="31261"/>
                  </a:cubicBezTo>
                  <a:cubicBezTo>
                    <a:pt x="4573" y="41282"/>
                    <a:pt x="8968" y="56450"/>
                    <a:pt x="19091" y="62523"/>
                  </a:cubicBezTo>
                  <a:cubicBezTo>
                    <a:pt x="22623" y="64642"/>
                    <a:pt x="26906" y="65128"/>
                    <a:pt x="30814" y="66430"/>
                  </a:cubicBezTo>
                  <a:cubicBezTo>
                    <a:pt x="36617" y="75135"/>
                    <a:pt x="38490" y="79605"/>
                    <a:pt x="46445" y="85969"/>
                  </a:cubicBezTo>
                  <a:cubicBezTo>
                    <a:pt x="71087" y="105682"/>
                    <a:pt x="47117" y="82732"/>
                    <a:pt x="65983" y="101600"/>
                  </a:cubicBezTo>
                  <a:cubicBezTo>
                    <a:pt x="67286" y="105508"/>
                    <a:pt x="67606" y="109896"/>
                    <a:pt x="69891" y="113323"/>
                  </a:cubicBezTo>
                  <a:cubicBezTo>
                    <a:pt x="80895" y="129829"/>
                    <a:pt x="89526" y="125140"/>
                    <a:pt x="105060" y="140676"/>
                  </a:cubicBezTo>
                  <a:cubicBezTo>
                    <a:pt x="123926" y="159544"/>
                    <a:pt x="99956" y="136594"/>
                    <a:pt x="124598" y="156307"/>
                  </a:cubicBezTo>
                  <a:cubicBezTo>
                    <a:pt x="127475" y="158609"/>
                    <a:pt x="129255" y="162227"/>
                    <a:pt x="132414" y="164123"/>
                  </a:cubicBezTo>
                  <a:cubicBezTo>
                    <a:pt x="135946" y="166242"/>
                    <a:pt x="140229" y="166728"/>
                    <a:pt x="144137" y="168030"/>
                  </a:cubicBezTo>
                  <a:cubicBezTo>
                    <a:pt x="149347" y="173240"/>
                    <a:pt x="155347" y="177766"/>
                    <a:pt x="159768" y="183661"/>
                  </a:cubicBezTo>
                  <a:cubicBezTo>
                    <a:pt x="163676" y="188871"/>
                    <a:pt x="167706" y="193992"/>
                    <a:pt x="171491" y="199292"/>
                  </a:cubicBezTo>
                  <a:cubicBezTo>
                    <a:pt x="174221" y="203114"/>
                    <a:pt x="175985" y="207694"/>
                    <a:pt x="179306" y="211015"/>
                  </a:cubicBezTo>
                  <a:cubicBezTo>
                    <a:pt x="182627" y="214336"/>
                    <a:pt x="187362" y="215896"/>
                    <a:pt x="191029" y="218830"/>
                  </a:cubicBezTo>
                  <a:cubicBezTo>
                    <a:pt x="204256" y="229411"/>
                    <a:pt x="198917" y="234484"/>
                    <a:pt x="222291" y="242276"/>
                  </a:cubicBezTo>
                  <a:lnTo>
                    <a:pt x="257460" y="254000"/>
                  </a:lnTo>
                  <a:lnTo>
                    <a:pt x="269183" y="257907"/>
                  </a:lnTo>
                  <a:lnTo>
                    <a:pt x="276998" y="234461"/>
                  </a:lnTo>
                  <a:cubicBezTo>
                    <a:pt x="278301" y="230553"/>
                    <a:pt x="280906" y="226857"/>
                    <a:pt x="280906" y="222738"/>
                  </a:cubicBezTo>
                  <a:lnTo>
                    <a:pt x="280906" y="214923"/>
                  </a:ln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7" name="Полилиния 116"/>
            <p:cNvSpPr/>
            <p:nvPr/>
          </p:nvSpPr>
          <p:spPr>
            <a:xfrm>
              <a:off x="4255756" y="1919302"/>
              <a:ext cx="322325" cy="244514"/>
            </a:xfrm>
            <a:custGeom>
              <a:avLst/>
              <a:gdLst>
                <a:gd name="connsiteX0" fmla="*/ 50800 w 303060"/>
                <a:gd name="connsiteY0" fmla="*/ 0 h 269631"/>
                <a:gd name="connsiteX1" fmla="*/ 39077 w 303060"/>
                <a:gd name="connsiteY1" fmla="*/ 7815 h 269631"/>
                <a:gd name="connsiteX2" fmla="*/ 31262 w 303060"/>
                <a:gd name="connsiteY2" fmla="*/ 15631 h 269631"/>
                <a:gd name="connsiteX3" fmla="*/ 15631 w 303060"/>
                <a:gd name="connsiteY3" fmla="*/ 23446 h 269631"/>
                <a:gd name="connsiteX4" fmla="*/ 3908 w 303060"/>
                <a:gd name="connsiteY4" fmla="*/ 31261 h 269631"/>
                <a:gd name="connsiteX5" fmla="*/ 0 w 303060"/>
                <a:gd name="connsiteY5" fmla="*/ 42984 h 269631"/>
                <a:gd name="connsiteX6" fmla="*/ 7816 w 303060"/>
                <a:gd name="connsiteY6" fmla="*/ 78154 h 269631"/>
                <a:gd name="connsiteX7" fmla="*/ 31262 w 303060"/>
                <a:gd name="connsiteY7" fmla="*/ 89877 h 269631"/>
                <a:gd name="connsiteX8" fmla="*/ 42985 w 303060"/>
                <a:gd name="connsiteY8" fmla="*/ 97692 h 269631"/>
                <a:gd name="connsiteX9" fmla="*/ 54708 w 303060"/>
                <a:gd name="connsiteY9" fmla="*/ 109415 h 269631"/>
                <a:gd name="connsiteX10" fmla="*/ 78154 w 303060"/>
                <a:gd name="connsiteY10" fmla="*/ 117231 h 269631"/>
                <a:gd name="connsiteX11" fmla="*/ 105508 w 303060"/>
                <a:gd name="connsiteY11" fmla="*/ 152400 h 269631"/>
                <a:gd name="connsiteX12" fmla="*/ 113323 w 303060"/>
                <a:gd name="connsiteY12" fmla="*/ 164123 h 269631"/>
                <a:gd name="connsiteX13" fmla="*/ 125046 w 303060"/>
                <a:gd name="connsiteY13" fmla="*/ 187569 h 269631"/>
                <a:gd name="connsiteX14" fmla="*/ 140677 w 303060"/>
                <a:gd name="connsiteY14" fmla="*/ 203200 h 269631"/>
                <a:gd name="connsiteX15" fmla="*/ 164123 w 303060"/>
                <a:gd name="connsiteY15" fmla="*/ 230554 h 269631"/>
                <a:gd name="connsiteX16" fmla="*/ 171939 w 303060"/>
                <a:gd name="connsiteY16" fmla="*/ 238369 h 269631"/>
                <a:gd name="connsiteX17" fmla="*/ 191477 w 303060"/>
                <a:gd name="connsiteY17" fmla="*/ 257907 h 269631"/>
                <a:gd name="connsiteX18" fmla="*/ 234462 w 303060"/>
                <a:gd name="connsiteY18" fmla="*/ 269631 h 269631"/>
                <a:gd name="connsiteX19" fmla="*/ 254000 w 303060"/>
                <a:gd name="connsiteY19" fmla="*/ 265723 h 269631"/>
                <a:gd name="connsiteX20" fmla="*/ 281354 w 303060"/>
                <a:gd name="connsiteY20" fmla="*/ 261815 h 269631"/>
                <a:gd name="connsiteX21" fmla="*/ 293077 w 303060"/>
                <a:gd name="connsiteY21" fmla="*/ 257907 h 269631"/>
                <a:gd name="connsiteX22" fmla="*/ 300892 w 303060"/>
                <a:gd name="connsiteY22" fmla="*/ 234461 h 26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060" h="269631">
                  <a:moveTo>
                    <a:pt x="50800" y="0"/>
                  </a:moveTo>
                  <a:cubicBezTo>
                    <a:pt x="46892" y="2605"/>
                    <a:pt x="42744" y="4881"/>
                    <a:pt x="39077" y="7815"/>
                  </a:cubicBezTo>
                  <a:cubicBezTo>
                    <a:pt x="36200" y="10117"/>
                    <a:pt x="34327" y="13587"/>
                    <a:pt x="31262" y="15631"/>
                  </a:cubicBezTo>
                  <a:cubicBezTo>
                    <a:pt x="26415" y="18862"/>
                    <a:pt x="20689" y="20556"/>
                    <a:pt x="15631" y="23446"/>
                  </a:cubicBezTo>
                  <a:cubicBezTo>
                    <a:pt x="11553" y="25776"/>
                    <a:pt x="7816" y="28656"/>
                    <a:pt x="3908" y="31261"/>
                  </a:cubicBezTo>
                  <a:cubicBezTo>
                    <a:pt x="2605" y="35169"/>
                    <a:pt x="0" y="38865"/>
                    <a:pt x="0" y="42984"/>
                  </a:cubicBezTo>
                  <a:cubicBezTo>
                    <a:pt x="0" y="43174"/>
                    <a:pt x="3786" y="73116"/>
                    <a:pt x="7816" y="78154"/>
                  </a:cubicBezTo>
                  <a:cubicBezTo>
                    <a:pt x="15281" y="87485"/>
                    <a:pt x="21824" y="85158"/>
                    <a:pt x="31262" y="89877"/>
                  </a:cubicBezTo>
                  <a:cubicBezTo>
                    <a:pt x="35463" y="91977"/>
                    <a:pt x="39377" y="94685"/>
                    <a:pt x="42985" y="97692"/>
                  </a:cubicBezTo>
                  <a:cubicBezTo>
                    <a:pt x="47230" y="101230"/>
                    <a:pt x="49877" y="106731"/>
                    <a:pt x="54708" y="109415"/>
                  </a:cubicBezTo>
                  <a:cubicBezTo>
                    <a:pt x="61909" y="113416"/>
                    <a:pt x="78154" y="117231"/>
                    <a:pt x="78154" y="117231"/>
                  </a:cubicBezTo>
                  <a:cubicBezTo>
                    <a:pt x="117666" y="176497"/>
                    <a:pt x="74897" y="115666"/>
                    <a:pt x="105508" y="152400"/>
                  </a:cubicBezTo>
                  <a:cubicBezTo>
                    <a:pt x="108515" y="156008"/>
                    <a:pt x="111223" y="159922"/>
                    <a:pt x="113323" y="164123"/>
                  </a:cubicBezTo>
                  <a:cubicBezTo>
                    <a:pt x="121643" y="180762"/>
                    <a:pt x="111610" y="171893"/>
                    <a:pt x="125046" y="187569"/>
                  </a:cubicBezTo>
                  <a:cubicBezTo>
                    <a:pt x="129841" y="193164"/>
                    <a:pt x="136590" y="197069"/>
                    <a:pt x="140677" y="203200"/>
                  </a:cubicBezTo>
                  <a:cubicBezTo>
                    <a:pt x="152578" y="221053"/>
                    <a:pt x="145173" y="211605"/>
                    <a:pt x="164123" y="230554"/>
                  </a:cubicBezTo>
                  <a:cubicBezTo>
                    <a:pt x="166728" y="233159"/>
                    <a:pt x="169895" y="235303"/>
                    <a:pt x="171939" y="238369"/>
                  </a:cubicBezTo>
                  <a:cubicBezTo>
                    <a:pt x="179069" y="249065"/>
                    <a:pt x="179136" y="252422"/>
                    <a:pt x="191477" y="257907"/>
                  </a:cubicBezTo>
                  <a:cubicBezTo>
                    <a:pt x="207705" y="265120"/>
                    <a:pt x="217745" y="266287"/>
                    <a:pt x="234462" y="269631"/>
                  </a:cubicBezTo>
                  <a:cubicBezTo>
                    <a:pt x="240975" y="268328"/>
                    <a:pt x="247449" y="266815"/>
                    <a:pt x="254000" y="265723"/>
                  </a:cubicBezTo>
                  <a:cubicBezTo>
                    <a:pt x="263085" y="264209"/>
                    <a:pt x="272322" y="263621"/>
                    <a:pt x="281354" y="261815"/>
                  </a:cubicBezTo>
                  <a:cubicBezTo>
                    <a:pt x="285393" y="261007"/>
                    <a:pt x="289169" y="259210"/>
                    <a:pt x="293077" y="257907"/>
                  </a:cubicBezTo>
                  <a:cubicBezTo>
                    <a:pt x="303060" y="242933"/>
                    <a:pt x="300892" y="250880"/>
                    <a:pt x="300892" y="234461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" name="Полилиния 117"/>
            <p:cNvSpPr/>
            <p:nvPr/>
          </p:nvSpPr>
          <p:spPr>
            <a:xfrm>
              <a:off x="4066382" y="2171651"/>
              <a:ext cx="304860" cy="46045"/>
            </a:xfrm>
            <a:custGeom>
              <a:avLst/>
              <a:gdLst>
                <a:gd name="connsiteX0" fmla="*/ 289169 w 289169"/>
                <a:gd name="connsiteY0" fmla="*/ 42985 h 65430"/>
                <a:gd name="connsiteX1" fmla="*/ 277446 w 289169"/>
                <a:gd name="connsiteY1" fmla="*/ 50800 h 65430"/>
                <a:gd name="connsiteX2" fmla="*/ 160215 w 289169"/>
                <a:gd name="connsiteY2" fmla="*/ 39077 h 65430"/>
                <a:gd name="connsiteX3" fmla="*/ 144584 w 289169"/>
                <a:gd name="connsiteY3" fmla="*/ 19539 h 65430"/>
                <a:gd name="connsiteX4" fmla="*/ 97692 w 289169"/>
                <a:gd name="connsiteY4" fmla="*/ 7816 h 65430"/>
                <a:gd name="connsiteX5" fmla="*/ 66430 w 289169"/>
                <a:gd name="connsiteY5" fmla="*/ 0 h 65430"/>
                <a:gd name="connsiteX6" fmla="*/ 0 w 289169"/>
                <a:gd name="connsiteY6" fmla="*/ 3908 h 6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169" h="65430">
                  <a:moveTo>
                    <a:pt x="289169" y="42985"/>
                  </a:moveTo>
                  <a:cubicBezTo>
                    <a:pt x="285261" y="45590"/>
                    <a:pt x="282140" y="50644"/>
                    <a:pt x="277446" y="50800"/>
                  </a:cubicBezTo>
                  <a:cubicBezTo>
                    <a:pt x="178322" y="54104"/>
                    <a:pt x="199742" y="65430"/>
                    <a:pt x="160215" y="39077"/>
                  </a:cubicBezTo>
                  <a:cubicBezTo>
                    <a:pt x="157452" y="34933"/>
                    <a:pt x="150154" y="22324"/>
                    <a:pt x="144584" y="19539"/>
                  </a:cubicBezTo>
                  <a:cubicBezTo>
                    <a:pt x="129099" y="11796"/>
                    <a:pt x="114379" y="10597"/>
                    <a:pt x="97692" y="7816"/>
                  </a:cubicBezTo>
                  <a:cubicBezTo>
                    <a:pt x="88441" y="4732"/>
                    <a:pt x="75862" y="0"/>
                    <a:pt x="66430" y="0"/>
                  </a:cubicBezTo>
                  <a:cubicBezTo>
                    <a:pt x="44248" y="0"/>
                    <a:pt x="0" y="3908"/>
                    <a:pt x="0" y="3908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9" name="Полилиния 118"/>
            <p:cNvSpPr/>
            <p:nvPr/>
          </p:nvSpPr>
          <p:spPr>
            <a:xfrm>
              <a:off x="4129948" y="1984843"/>
              <a:ext cx="358845" cy="241339"/>
            </a:xfrm>
            <a:custGeom>
              <a:avLst/>
              <a:gdLst>
                <a:gd name="connsiteX0" fmla="*/ 79770 w 337678"/>
                <a:gd name="connsiteY0" fmla="*/ 0 h 266197"/>
                <a:gd name="connsiteX1" fmla="*/ 68047 w 337678"/>
                <a:gd name="connsiteY1" fmla="*/ 3908 h 266197"/>
                <a:gd name="connsiteX2" fmla="*/ 56324 w 337678"/>
                <a:gd name="connsiteY2" fmla="*/ 11723 h 266197"/>
                <a:gd name="connsiteX3" fmla="*/ 25062 w 337678"/>
                <a:gd name="connsiteY3" fmla="*/ 15631 h 266197"/>
                <a:gd name="connsiteX4" fmla="*/ 1616 w 337678"/>
                <a:gd name="connsiteY4" fmla="*/ 23446 h 266197"/>
                <a:gd name="connsiteX5" fmla="*/ 9432 w 337678"/>
                <a:gd name="connsiteY5" fmla="*/ 54708 h 266197"/>
                <a:gd name="connsiteX6" fmla="*/ 44601 w 337678"/>
                <a:gd name="connsiteY6" fmla="*/ 93785 h 266197"/>
                <a:gd name="connsiteX7" fmla="*/ 56324 w 337678"/>
                <a:gd name="connsiteY7" fmla="*/ 97692 h 266197"/>
                <a:gd name="connsiteX8" fmla="*/ 68047 w 337678"/>
                <a:gd name="connsiteY8" fmla="*/ 109416 h 266197"/>
                <a:gd name="connsiteX9" fmla="*/ 87585 w 337678"/>
                <a:gd name="connsiteY9" fmla="*/ 140677 h 266197"/>
                <a:gd name="connsiteX10" fmla="*/ 118847 w 337678"/>
                <a:gd name="connsiteY10" fmla="*/ 164123 h 266197"/>
                <a:gd name="connsiteX11" fmla="*/ 130570 w 337678"/>
                <a:gd name="connsiteY11" fmla="*/ 171939 h 266197"/>
                <a:gd name="connsiteX12" fmla="*/ 142293 w 337678"/>
                <a:gd name="connsiteY12" fmla="*/ 179754 h 266197"/>
                <a:gd name="connsiteX13" fmla="*/ 150109 w 337678"/>
                <a:gd name="connsiteY13" fmla="*/ 187569 h 266197"/>
                <a:gd name="connsiteX14" fmla="*/ 173555 w 337678"/>
                <a:gd name="connsiteY14" fmla="*/ 195385 h 266197"/>
                <a:gd name="connsiteX15" fmla="*/ 200909 w 337678"/>
                <a:gd name="connsiteY15" fmla="*/ 211016 h 266197"/>
                <a:gd name="connsiteX16" fmla="*/ 212632 w 337678"/>
                <a:gd name="connsiteY16" fmla="*/ 218831 h 266197"/>
                <a:gd name="connsiteX17" fmla="*/ 224355 w 337678"/>
                <a:gd name="connsiteY17" fmla="*/ 222739 h 266197"/>
                <a:gd name="connsiteX18" fmla="*/ 236078 w 337678"/>
                <a:gd name="connsiteY18" fmla="*/ 230554 h 266197"/>
                <a:gd name="connsiteX19" fmla="*/ 259524 w 337678"/>
                <a:gd name="connsiteY19" fmla="*/ 238369 h 266197"/>
                <a:gd name="connsiteX20" fmla="*/ 279062 w 337678"/>
                <a:gd name="connsiteY20" fmla="*/ 250092 h 266197"/>
                <a:gd name="connsiteX21" fmla="*/ 286878 w 337678"/>
                <a:gd name="connsiteY21" fmla="*/ 257908 h 266197"/>
                <a:gd name="connsiteX22" fmla="*/ 298601 w 337678"/>
                <a:gd name="connsiteY22" fmla="*/ 265723 h 266197"/>
                <a:gd name="connsiteX23" fmla="*/ 333770 w 337678"/>
                <a:gd name="connsiteY23" fmla="*/ 261816 h 266197"/>
                <a:gd name="connsiteX24" fmla="*/ 337678 w 337678"/>
                <a:gd name="connsiteY24" fmla="*/ 250092 h 266197"/>
                <a:gd name="connsiteX25" fmla="*/ 329862 w 337678"/>
                <a:gd name="connsiteY25" fmla="*/ 234462 h 26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7678" h="266197">
                  <a:moveTo>
                    <a:pt x="79770" y="0"/>
                  </a:moveTo>
                  <a:cubicBezTo>
                    <a:pt x="75862" y="1303"/>
                    <a:pt x="71731" y="2066"/>
                    <a:pt x="68047" y="3908"/>
                  </a:cubicBezTo>
                  <a:cubicBezTo>
                    <a:pt x="63846" y="6008"/>
                    <a:pt x="60855" y="10487"/>
                    <a:pt x="56324" y="11723"/>
                  </a:cubicBezTo>
                  <a:cubicBezTo>
                    <a:pt x="46192" y="14486"/>
                    <a:pt x="35483" y="14328"/>
                    <a:pt x="25062" y="15631"/>
                  </a:cubicBezTo>
                  <a:cubicBezTo>
                    <a:pt x="17247" y="18236"/>
                    <a:pt x="0" y="15368"/>
                    <a:pt x="1616" y="23446"/>
                  </a:cubicBezTo>
                  <a:cubicBezTo>
                    <a:pt x="2699" y="28861"/>
                    <a:pt x="5676" y="47948"/>
                    <a:pt x="9432" y="54708"/>
                  </a:cubicBezTo>
                  <a:cubicBezTo>
                    <a:pt x="18046" y="70213"/>
                    <a:pt x="28254" y="85611"/>
                    <a:pt x="44601" y="93785"/>
                  </a:cubicBezTo>
                  <a:cubicBezTo>
                    <a:pt x="48285" y="95627"/>
                    <a:pt x="52416" y="96390"/>
                    <a:pt x="56324" y="97692"/>
                  </a:cubicBezTo>
                  <a:cubicBezTo>
                    <a:pt x="60232" y="101600"/>
                    <a:pt x="64509" y="105170"/>
                    <a:pt x="68047" y="109416"/>
                  </a:cubicBezTo>
                  <a:cubicBezTo>
                    <a:pt x="73688" y="116186"/>
                    <a:pt x="83774" y="135342"/>
                    <a:pt x="87585" y="140677"/>
                  </a:cubicBezTo>
                  <a:cubicBezTo>
                    <a:pt x="94155" y="149875"/>
                    <a:pt x="112446" y="159856"/>
                    <a:pt x="118847" y="164123"/>
                  </a:cubicBezTo>
                  <a:lnTo>
                    <a:pt x="130570" y="171939"/>
                  </a:lnTo>
                  <a:cubicBezTo>
                    <a:pt x="134478" y="174544"/>
                    <a:pt x="138972" y="176433"/>
                    <a:pt x="142293" y="179754"/>
                  </a:cubicBezTo>
                  <a:cubicBezTo>
                    <a:pt x="144898" y="182359"/>
                    <a:pt x="146814" y="185921"/>
                    <a:pt x="150109" y="187569"/>
                  </a:cubicBezTo>
                  <a:cubicBezTo>
                    <a:pt x="157477" y="191253"/>
                    <a:pt x="173555" y="195385"/>
                    <a:pt x="173555" y="195385"/>
                  </a:cubicBezTo>
                  <a:cubicBezTo>
                    <a:pt x="211343" y="223727"/>
                    <a:pt x="171076" y="196100"/>
                    <a:pt x="200909" y="211016"/>
                  </a:cubicBezTo>
                  <a:cubicBezTo>
                    <a:pt x="205110" y="213116"/>
                    <a:pt x="208431" y="216731"/>
                    <a:pt x="212632" y="218831"/>
                  </a:cubicBezTo>
                  <a:cubicBezTo>
                    <a:pt x="216316" y="220673"/>
                    <a:pt x="220671" y="220897"/>
                    <a:pt x="224355" y="222739"/>
                  </a:cubicBezTo>
                  <a:cubicBezTo>
                    <a:pt x="228556" y="224839"/>
                    <a:pt x="231786" y="228647"/>
                    <a:pt x="236078" y="230554"/>
                  </a:cubicBezTo>
                  <a:cubicBezTo>
                    <a:pt x="243606" y="233900"/>
                    <a:pt x="259524" y="238369"/>
                    <a:pt x="259524" y="238369"/>
                  </a:cubicBezTo>
                  <a:cubicBezTo>
                    <a:pt x="279324" y="258172"/>
                    <a:pt x="253701" y="234876"/>
                    <a:pt x="279062" y="250092"/>
                  </a:cubicBezTo>
                  <a:cubicBezTo>
                    <a:pt x="282221" y="251988"/>
                    <a:pt x="284001" y="255606"/>
                    <a:pt x="286878" y="257908"/>
                  </a:cubicBezTo>
                  <a:cubicBezTo>
                    <a:pt x="290545" y="260842"/>
                    <a:pt x="294693" y="263118"/>
                    <a:pt x="298601" y="265723"/>
                  </a:cubicBezTo>
                  <a:cubicBezTo>
                    <a:pt x="310324" y="264421"/>
                    <a:pt x="322819" y="266197"/>
                    <a:pt x="333770" y="261816"/>
                  </a:cubicBezTo>
                  <a:cubicBezTo>
                    <a:pt x="337595" y="260286"/>
                    <a:pt x="337678" y="254211"/>
                    <a:pt x="337678" y="250092"/>
                  </a:cubicBezTo>
                  <a:cubicBezTo>
                    <a:pt x="337678" y="241111"/>
                    <a:pt x="334675" y="239274"/>
                    <a:pt x="329862" y="234462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78" name="Прямая соединительная линия 77"/>
          <p:cNvCxnSpPr/>
          <p:nvPr/>
        </p:nvCxnSpPr>
        <p:spPr>
          <a:xfrm>
            <a:off x="928688" y="4643438"/>
            <a:ext cx="5715000" cy="0"/>
          </a:xfrm>
          <a:prstGeom prst="line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785813" y="4572000"/>
            <a:ext cx="28575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>
            <a:off x="6500813" y="4572000"/>
            <a:ext cx="28575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357188" y="4429125"/>
            <a:ext cx="83581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7" name="TextBox 96"/>
          <p:cNvSpPr txBox="1">
            <a:spLocks noChangeArrowheads="1"/>
          </p:cNvSpPr>
          <p:nvPr/>
        </p:nvSpPr>
        <p:spPr bwMode="auto">
          <a:xfrm>
            <a:off x="2357438" y="478631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Пролет 12 метров</a:t>
            </a:r>
          </a:p>
        </p:txBody>
      </p:sp>
      <p:sp>
        <p:nvSpPr>
          <p:cNvPr id="132128" name="TextBox 97"/>
          <p:cNvSpPr txBox="1">
            <a:spLocks noChangeArrowheads="1"/>
          </p:cNvSpPr>
          <p:nvPr/>
        </p:nvSpPr>
        <p:spPr bwMode="auto">
          <a:xfrm>
            <a:off x="6715125" y="2714625"/>
            <a:ext cx="3000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Высота расположения подстропильной балки </a:t>
            </a:r>
          </a:p>
          <a:p>
            <a:r>
              <a:rPr lang="ru-RU" altLang="ru-RU">
                <a:latin typeface="Calibri" pitchFamily="34" charset="0"/>
              </a:rPr>
              <a:t>над уровнем пола </a:t>
            </a:r>
          </a:p>
          <a:p>
            <a:r>
              <a:rPr lang="ru-RU" altLang="ru-RU">
                <a:latin typeface="Calibri" pitchFamily="34" charset="0"/>
              </a:rPr>
              <a:t>8 метров</a:t>
            </a:r>
          </a:p>
        </p:txBody>
      </p:sp>
      <p:sp>
        <p:nvSpPr>
          <p:cNvPr id="132129" name="TextBox 99"/>
          <p:cNvSpPr txBox="1">
            <a:spLocks noChangeArrowheads="1"/>
          </p:cNvSpPr>
          <p:nvPr/>
        </p:nvSpPr>
        <p:spPr bwMode="auto">
          <a:xfrm>
            <a:off x="214313" y="5157788"/>
            <a:ext cx="3000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Наибольшая высота оборудования, расположенного в данном пролете здания 3 метра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Box 30"/>
          <p:cNvSpPr txBox="1">
            <a:spLocks noChangeArrowheads="1"/>
          </p:cNvSpPr>
          <p:nvPr/>
        </p:nvSpPr>
        <p:spPr bwMode="auto">
          <a:xfrm>
            <a:off x="428625" y="214313"/>
            <a:ext cx="8286750" cy="3698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ПРОТИВООБВАЛЬНЫЕ УПРУГО-ПЛАСТИЧЕСКИЕ УСТРОЙСТВА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1143000" y="3500438"/>
            <a:ext cx="500063" cy="500062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6929438" y="3500438"/>
            <a:ext cx="500062" cy="500062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1143000" y="1357313"/>
            <a:ext cx="500063" cy="500062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6929438" y="1357313"/>
            <a:ext cx="500062" cy="500062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1285875" y="1500188"/>
            <a:ext cx="6000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1285875" y="3571875"/>
            <a:ext cx="6000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85938" y="1928813"/>
            <a:ext cx="1214437" cy="7143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00438" y="1928813"/>
            <a:ext cx="1214437" cy="7143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929188" y="1928813"/>
            <a:ext cx="785812" cy="7143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286500" y="2571750"/>
            <a:ext cx="785813" cy="7143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3" name="TextBox 14"/>
          <p:cNvSpPr txBox="1">
            <a:spLocks noChangeArrowheads="1"/>
          </p:cNvSpPr>
          <p:nvPr/>
        </p:nvSpPr>
        <p:spPr bwMode="auto">
          <a:xfrm>
            <a:off x="1714500" y="4572000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Колонны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85938" y="2857500"/>
            <a:ext cx="4429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Станки общей стоимостью 12000000 руб.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86250" y="435768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Подстропильный балки весом 5,4 тонны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6679406" y="2678907"/>
            <a:ext cx="2071687" cy="0"/>
          </a:xfrm>
          <a:prstGeom prst="line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90" idx="3"/>
          </p:cNvCxnSpPr>
          <p:nvPr/>
        </p:nvCxnSpPr>
        <p:spPr>
          <a:xfrm>
            <a:off x="7286625" y="1643063"/>
            <a:ext cx="71437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286625" y="3714750"/>
            <a:ext cx="71437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786688" y="2214563"/>
            <a:ext cx="1143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Шаг колонн </a:t>
            </a:r>
          </a:p>
          <a:p>
            <a:r>
              <a:rPr lang="ru-RU" altLang="ru-RU">
                <a:latin typeface="Calibri" pitchFamily="34" charset="0"/>
              </a:rPr>
              <a:t>3 метра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285875" y="1571625"/>
            <a:ext cx="3000375" cy="221456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86250" y="1571625"/>
            <a:ext cx="3000375" cy="221456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00188" y="857250"/>
            <a:ext cx="5929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Две плиты перекрытия общим весом 3 тонны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5" grpId="0" animBg="1"/>
      <p:bldP spid="87" grpId="0" animBg="1"/>
      <p:bldP spid="88" grpId="0" animBg="1"/>
      <p:bldP spid="90" grpId="0" animBg="1"/>
      <p:bldP spid="91" grpId="0" animBg="1"/>
      <p:bldP spid="11" grpId="0" animBg="1"/>
      <p:bldP spid="12" grpId="0" animBg="1"/>
      <p:bldP spid="13" grpId="0" animBg="1"/>
      <p:bldP spid="14" grpId="0" animBg="1"/>
      <p:bldP spid="16" grpId="0"/>
      <p:bldP spid="17" grpId="0"/>
      <p:bldP spid="24" grpId="0"/>
      <p:bldP spid="25" grpId="0" animBg="1"/>
      <p:bldP spid="26" grpId="0" animBg="1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285720" y="1214422"/>
            <a:ext cx="8715436" cy="138240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>
            <a:solidFill>
              <a:srgbClr val="FF0000"/>
            </a:solidFill>
            <a:round/>
            <a:headEnd/>
            <a:tailEnd/>
          </a:ln>
          <a:effectLst>
            <a:glow rad="228600">
              <a:schemeClr val="accent5">
                <a:lumMod val="25000"/>
                <a:alpha val="40000"/>
              </a:schemeClr>
            </a:glow>
            <a:outerShdw dist="99190" dir="2388334" algn="ctr" rotWithShape="0">
              <a:schemeClr val="bg2">
                <a:alpha val="50000"/>
              </a:schemeClr>
            </a:outerShdw>
          </a:effectLst>
        </p:spPr>
        <p:txBody>
          <a:bodyPr wrap="none" lIns="97926" tIns="50921" rIns="97926" bIns="50921" anchor="ctr"/>
          <a:lstStyle/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Устойчивость</a:t>
            </a:r>
          </a:p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функционирования объектов экономики </a:t>
            </a:r>
          </a:p>
          <a:p>
            <a:pPr algn="ctr" defTabSz="995363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территорий в мирное и военное время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4"/>
          <p:cNvGrpSpPr/>
          <p:nvPr/>
        </p:nvGrpSpPr>
        <p:grpSpPr>
          <a:xfrm>
            <a:off x="428596" y="2928934"/>
            <a:ext cx="2500330" cy="3929090"/>
            <a:chOff x="428596" y="2928934"/>
            <a:chExt cx="2500330" cy="3929090"/>
          </a:xfrm>
        </p:grpSpPr>
        <p:sp>
          <p:nvSpPr>
            <p:cNvPr id="9" name="Цилиндр 8"/>
            <p:cNvSpPr/>
            <p:nvPr/>
          </p:nvSpPr>
          <p:spPr>
            <a:xfrm>
              <a:off x="428596" y="2928934"/>
              <a:ext cx="2500330" cy="3929090"/>
            </a:xfrm>
            <a:prstGeom prst="can">
              <a:avLst/>
            </a:prstGeom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034" y="3714752"/>
              <a:ext cx="2357454" cy="1015663"/>
            </a:xfrm>
            <a:prstGeom prst="rect">
              <a:avLst/>
            </a:prstGeom>
            <a:gradFill flip="none" rotWithShape="1"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1"/>
              <a:tileRect/>
            </a:gradFill>
            <a:scene3d>
              <a:camera prst="isometricTopUp">
                <a:rot lat="0" lon="0" rev="21578113"/>
              </a:camera>
              <a:lightRig rig="threePt" dir="t"/>
            </a:scene3d>
            <a:sp3d contourW="12700" prstMaterial="powder">
              <a:contourClr>
                <a:srgbClr val="FF0000"/>
              </a:contourClr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Технологические </a:t>
              </a:r>
            </a:p>
            <a:p>
              <a:pPr algn="ctr"/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мероприятия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3357554" y="2857496"/>
            <a:ext cx="2500330" cy="3929090"/>
            <a:chOff x="3357554" y="2928934"/>
            <a:chExt cx="2500330" cy="3929090"/>
          </a:xfrm>
        </p:grpSpPr>
        <p:sp>
          <p:nvSpPr>
            <p:cNvPr id="11" name="Цилиндр 10"/>
            <p:cNvSpPr/>
            <p:nvPr/>
          </p:nvSpPr>
          <p:spPr>
            <a:xfrm>
              <a:off x="3357554" y="2928934"/>
              <a:ext cx="2500330" cy="3929090"/>
            </a:xfrm>
            <a:prstGeom prst="can">
              <a:avLst/>
            </a:prstGeom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 scaled="0"/>
            </a:gradFill>
            <a:ln>
              <a:gradFill flip="none" rotWithShape="1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0"/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28992" y="3786190"/>
              <a:ext cx="2357454" cy="1015663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 scaled="0"/>
              <a:tileRect/>
            </a:gradFill>
            <a:scene3d>
              <a:camera prst="isometricTopUp">
                <a:rot lat="0" lon="0" rev="21578113"/>
              </a:camera>
              <a:lightRig rig="threePt" dir="t"/>
            </a:scene3d>
            <a:sp3d contourW="12700" prstMaterial="powder">
              <a:contourClr>
                <a:srgbClr val="FF0000"/>
              </a:contourClr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Инженерно-технические мероприятия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16"/>
          <p:cNvGrpSpPr/>
          <p:nvPr/>
        </p:nvGrpSpPr>
        <p:grpSpPr>
          <a:xfrm>
            <a:off x="6429388" y="2928934"/>
            <a:ext cx="2500330" cy="3929090"/>
            <a:chOff x="6429388" y="2928934"/>
            <a:chExt cx="2500330" cy="3929090"/>
          </a:xfrm>
        </p:grpSpPr>
        <p:sp>
          <p:nvSpPr>
            <p:cNvPr id="13" name="Цилиндр 12"/>
            <p:cNvSpPr/>
            <p:nvPr/>
          </p:nvSpPr>
          <p:spPr>
            <a:xfrm>
              <a:off x="6429388" y="2928934"/>
              <a:ext cx="2500330" cy="3929090"/>
            </a:xfrm>
            <a:prstGeom prst="can">
              <a:avLst/>
            </a:prstGeom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ln>
              <a:gradFill flip="none" rotWithShape="1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0"/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00826" y="3786190"/>
              <a:ext cx="2357454" cy="1323439"/>
            </a:xfrm>
            <a:prstGeom prst="rect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  <a:tileRect/>
            </a:gradFill>
            <a:scene3d>
              <a:camera prst="isometricTopUp">
                <a:rot lat="0" lon="0" rev="21578113"/>
              </a:camera>
              <a:lightRig rig="threePt" dir="t"/>
            </a:scene3d>
            <a:sp3d contourW="12700" prstMaterial="powder">
              <a:contourClr>
                <a:srgbClr val="FF0000"/>
              </a:contourClr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Организационные</a:t>
              </a:r>
            </a:p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(специальные)</a:t>
              </a:r>
            </a:p>
            <a:p>
              <a:pPr algn="ctr"/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мероприятия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107157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Комплекс организационных, инженерно-технических,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технологических  и специальных мероприятий</a:t>
            </a:r>
            <a:endParaRPr lang="ru-RU" altLang="ru-RU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7639 0.29123 -0.15244 0.58247 -0.18438 0.6854 C -0.21615 0.78811 -0.18959 0.62757 -0.19046 0.61647 " pathEditMode="relative" ptsTypes="a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1  E" pathEditMode="relative" ptsTypes="">
                                      <p:cBhvr>
                                        <p:cTn id="7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Box 30"/>
          <p:cNvSpPr txBox="1">
            <a:spLocks noChangeArrowheads="1"/>
          </p:cNvSpPr>
          <p:nvPr/>
        </p:nvSpPr>
        <p:spPr bwMode="auto">
          <a:xfrm>
            <a:off x="428625" y="142875"/>
            <a:ext cx="828675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ПРОТИВООБВАЛЬНЫЕ УПРУГО-ПЛАСТИЧЕСКИЕ УСТРОЙСТВА</a:t>
            </a:r>
          </a:p>
        </p:txBody>
      </p:sp>
      <p:cxnSp>
        <p:nvCxnSpPr>
          <p:cNvPr id="65" name="Прямая со стрелкой 64"/>
          <p:cNvCxnSpPr/>
          <p:nvPr/>
        </p:nvCxnSpPr>
        <p:spPr>
          <a:xfrm rot="10800000">
            <a:off x="2143125" y="2805113"/>
            <a:ext cx="4071938" cy="257175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6286500" y="3733801"/>
            <a:ext cx="2143125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олилиния 78"/>
          <p:cNvSpPr/>
          <p:nvPr/>
        </p:nvSpPr>
        <p:spPr>
          <a:xfrm>
            <a:off x="6357938" y="2876550"/>
            <a:ext cx="163512" cy="603250"/>
          </a:xfrm>
          <a:custGeom>
            <a:avLst/>
            <a:gdLst>
              <a:gd name="connsiteX0" fmla="*/ 33453 w 163551"/>
              <a:gd name="connsiteY0" fmla="*/ 1858 h 604024"/>
              <a:gd name="connsiteX1" fmla="*/ 37170 w 163551"/>
              <a:gd name="connsiteY1" fmla="*/ 42746 h 604024"/>
              <a:gd name="connsiteX2" fmla="*/ 59473 w 163551"/>
              <a:gd name="connsiteY2" fmla="*/ 50180 h 604024"/>
              <a:gd name="connsiteX3" fmla="*/ 66907 w 163551"/>
              <a:gd name="connsiteY3" fmla="*/ 61331 h 604024"/>
              <a:gd name="connsiteX4" fmla="*/ 78058 w 163551"/>
              <a:gd name="connsiteY4" fmla="*/ 72482 h 604024"/>
              <a:gd name="connsiteX5" fmla="*/ 92926 w 163551"/>
              <a:gd name="connsiteY5" fmla="*/ 94785 h 604024"/>
              <a:gd name="connsiteX6" fmla="*/ 100361 w 163551"/>
              <a:gd name="connsiteY6" fmla="*/ 120804 h 604024"/>
              <a:gd name="connsiteX7" fmla="*/ 107795 w 163551"/>
              <a:gd name="connsiteY7" fmla="*/ 131956 h 604024"/>
              <a:gd name="connsiteX8" fmla="*/ 115229 w 163551"/>
              <a:gd name="connsiteY8" fmla="*/ 157975 h 604024"/>
              <a:gd name="connsiteX9" fmla="*/ 130097 w 163551"/>
              <a:gd name="connsiteY9" fmla="*/ 191429 h 604024"/>
              <a:gd name="connsiteX10" fmla="*/ 133814 w 163551"/>
              <a:gd name="connsiteY10" fmla="*/ 217448 h 604024"/>
              <a:gd name="connsiteX11" fmla="*/ 148683 w 163551"/>
              <a:gd name="connsiteY11" fmla="*/ 269487 h 604024"/>
              <a:gd name="connsiteX12" fmla="*/ 156117 w 163551"/>
              <a:gd name="connsiteY12" fmla="*/ 306658 h 604024"/>
              <a:gd name="connsiteX13" fmla="*/ 159834 w 163551"/>
              <a:gd name="connsiteY13" fmla="*/ 340112 h 604024"/>
              <a:gd name="connsiteX14" fmla="*/ 163551 w 163551"/>
              <a:gd name="connsiteY14" fmla="*/ 362414 h 604024"/>
              <a:gd name="connsiteX15" fmla="*/ 156117 w 163551"/>
              <a:gd name="connsiteY15" fmla="*/ 440473 h 604024"/>
              <a:gd name="connsiteX16" fmla="*/ 152400 w 163551"/>
              <a:gd name="connsiteY16" fmla="*/ 455341 h 604024"/>
              <a:gd name="connsiteX17" fmla="*/ 141248 w 163551"/>
              <a:gd name="connsiteY17" fmla="*/ 496229 h 604024"/>
              <a:gd name="connsiteX18" fmla="*/ 126380 w 163551"/>
              <a:gd name="connsiteY18" fmla="*/ 518531 h 604024"/>
              <a:gd name="connsiteX19" fmla="*/ 118946 w 163551"/>
              <a:gd name="connsiteY19" fmla="*/ 529682 h 604024"/>
              <a:gd name="connsiteX20" fmla="*/ 92926 w 163551"/>
              <a:gd name="connsiteY20" fmla="*/ 559419 h 604024"/>
              <a:gd name="connsiteX21" fmla="*/ 70624 w 163551"/>
              <a:gd name="connsiteY21" fmla="*/ 570570 h 604024"/>
              <a:gd name="connsiteX22" fmla="*/ 59473 w 163551"/>
              <a:gd name="connsiteY22" fmla="*/ 574287 h 604024"/>
              <a:gd name="connsiteX23" fmla="*/ 26019 w 163551"/>
              <a:gd name="connsiteY23" fmla="*/ 600307 h 604024"/>
              <a:gd name="connsiteX24" fmla="*/ 11151 w 163551"/>
              <a:gd name="connsiteY24" fmla="*/ 604024 h 604024"/>
              <a:gd name="connsiteX25" fmla="*/ 7434 w 163551"/>
              <a:gd name="connsiteY25" fmla="*/ 566853 h 604024"/>
              <a:gd name="connsiteX26" fmla="*/ 3717 w 163551"/>
              <a:gd name="connsiteY26" fmla="*/ 551985 h 604024"/>
              <a:gd name="connsiteX27" fmla="*/ 0 w 163551"/>
              <a:gd name="connsiteY27" fmla="*/ 459058 h 604024"/>
              <a:gd name="connsiteX28" fmla="*/ 3717 w 163551"/>
              <a:gd name="connsiteY28" fmla="*/ 206297 h 604024"/>
              <a:gd name="connsiteX29" fmla="*/ 7434 w 163551"/>
              <a:gd name="connsiteY29" fmla="*/ 191429 h 604024"/>
              <a:gd name="connsiteX30" fmla="*/ 11151 w 163551"/>
              <a:gd name="connsiteY30" fmla="*/ 161692 h 604024"/>
              <a:gd name="connsiteX31" fmla="*/ 18585 w 163551"/>
              <a:gd name="connsiteY31" fmla="*/ 76199 h 604024"/>
              <a:gd name="connsiteX32" fmla="*/ 22302 w 163551"/>
              <a:gd name="connsiteY32" fmla="*/ 57614 h 604024"/>
              <a:gd name="connsiteX33" fmla="*/ 26019 w 163551"/>
              <a:gd name="connsiteY33" fmla="*/ 31595 h 604024"/>
              <a:gd name="connsiteX34" fmla="*/ 33453 w 163551"/>
              <a:gd name="connsiteY34" fmla="*/ 1858 h 60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3551" h="604024">
                <a:moveTo>
                  <a:pt x="33453" y="1858"/>
                </a:moveTo>
                <a:cubicBezTo>
                  <a:pt x="35311" y="3716"/>
                  <a:pt x="30682" y="30696"/>
                  <a:pt x="37170" y="42746"/>
                </a:cubicBezTo>
                <a:cubicBezTo>
                  <a:pt x="40885" y="49646"/>
                  <a:pt x="59473" y="50180"/>
                  <a:pt x="59473" y="50180"/>
                </a:cubicBezTo>
                <a:cubicBezTo>
                  <a:pt x="61951" y="53897"/>
                  <a:pt x="64047" y="57899"/>
                  <a:pt x="66907" y="61331"/>
                </a:cubicBezTo>
                <a:cubicBezTo>
                  <a:pt x="70272" y="65369"/>
                  <a:pt x="75142" y="68108"/>
                  <a:pt x="78058" y="72482"/>
                </a:cubicBezTo>
                <a:cubicBezTo>
                  <a:pt x="99575" y="104758"/>
                  <a:pt x="57355" y="59214"/>
                  <a:pt x="92926" y="94785"/>
                </a:cubicBezTo>
                <a:cubicBezTo>
                  <a:pt x="94116" y="99545"/>
                  <a:pt x="97696" y="115474"/>
                  <a:pt x="100361" y="120804"/>
                </a:cubicBezTo>
                <a:cubicBezTo>
                  <a:pt x="102359" y="124800"/>
                  <a:pt x="105797" y="127960"/>
                  <a:pt x="107795" y="131956"/>
                </a:cubicBezTo>
                <a:cubicBezTo>
                  <a:pt x="110918" y="138202"/>
                  <a:pt x="113442" y="152020"/>
                  <a:pt x="115229" y="157975"/>
                </a:cubicBezTo>
                <a:cubicBezTo>
                  <a:pt x="122467" y="182104"/>
                  <a:pt x="119233" y="175133"/>
                  <a:pt x="130097" y="191429"/>
                </a:cubicBezTo>
                <a:cubicBezTo>
                  <a:pt x="131336" y="200102"/>
                  <a:pt x="131844" y="208911"/>
                  <a:pt x="133814" y="217448"/>
                </a:cubicBezTo>
                <a:cubicBezTo>
                  <a:pt x="144414" y="263384"/>
                  <a:pt x="139431" y="213974"/>
                  <a:pt x="148683" y="269487"/>
                </a:cubicBezTo>
                <a:cubicBezTo>
                  <a:pt x="153240" y="296829"/>
                  <a:pt x="150572" y="284478"/>
                  <a:pt x="156117" y="306658"/>
                </a:cubicBezTo>
                <a:cubicBezTo>
                  <a:pt x="157356" y="317809"/>
                  <a:pt x="158351" y="328990"/>
                  <a:pt x="159834" y="340112"/>
                </a:cubicBezTo>
                <a:cubicBezTo>
                  <a:pt x="160830" y="347582"/>
                  <a:pt x="163551" y="354877"/>
                  <a:pt x="163551" y="362414"/>
                </a:cubicBezTo>
                <a:cubicBezTo>
                  <a:pt x="163551" y="380924"/>
                  <a:pt x="160106" y="418532"/>
                  <a:pt x="156117" y="440473"/>
                </a:cubicBezTo>
                <a:cubicBezTo>
                  <a:pt x="155203" y="445499"/>
                  <a:pt x="153508" y="450354"/>
                  <a:pt x="152400" y="455341"/>
                </a:cubicBezTo>
                <a:cubicBezTo>
                  <a:pt x="150072" y="465816"/>
                  <a:pt x="147052" y="487524"/>
                  <a:pt x="141248" y="496229"/>
                </a:cubicBezTo>
                <a:lnTo>
                  <a:pt x="126380" y="518531"/>
                </a:lnTo>
                <a:lnTo>
                  <a:pt x="118946" y="529682"/>
                </a:lnTo>
                <a:cubicBezTo>
                  <a:pt x="112987" y="538621"/>
                  <a:pt x="102248" y="556312"/>
                  <a:pt x="92926" y="559419"/>
                </a:cubicBezTo>
                <a:cubicBezTo>
                  <a:pt x="64898" y="568762"/>
                  <a:pt x="99446" y="556159"/>
                  <a:pt x="70624" y="570570"/>
                </a:cubicBezTo>
                <a:cubicBezTo>
                  <a:pt x="67120" y="572322"/>
                  <a:pt x="63190" y="573048"/>
                  <a:pt x="59473" y="574287"/>
                </a:cubicBezTo>
                <a:cubicBezTo>
                  <a:pt x="50723" y="583037"/>
                  <a:pt x="37875" y="597343"/>
                  <a:pt x="26019" y="600307"/>
                </a:cubicBezTo>
                <a:lnTo>
                  <a:pt x="11151" y="604024"/>
                </a:lnTo>
                <a:cubicBezTo>
                  <a:pt x="9912" y="591634"/>
                  <a:pt x="9195" y="579180"/>
                  <a:pt x="7434" y="566853"/>
                </a:cubicBezTo>
                <a:cubicBezTo>
                  <a:pt x="6712" y="561796"/>
                  <a:pt x="4068" y="557081"/>
                  <a:pt x="3717" y="551985"/>
                </a:cubicBezTo>
                <a:cubicBezTo>
                  <a:pt x="1584" y="521058"/>
                  <a:pt x="1239" y="490034"/>
                  <a:pt x="0" y="459058"/>
                </a:cubicBezTo>
                <a:cubicBezTo>
                  <a:pt x="1239" y="374804"/>
                  <a:pt x="1377" y="290527"/>
                  <a:pt x="3717" y="206297"/>
                </a:cubicBezTo>
                <a:cubicBezTo>
                  <a:pt x="3859" y="201190"/>
                  <a:pt x="6594" y="196468"/>
                  <a:pt x="7434" y="191429"/>
                </a:cubicBezTo>
                <a:cubicBezTo>
                  <a:pt x="9076" y="181575"/>
                  <a:pt x="10204" y="171636"/>
                  <a:pt x="11151" y="161692"/>
                </a:cubicBezTo>
                <a:cubicBezTo>
                  <a:pt x="13960" y="132200"/>
                  <a:pt x="14697" y="105361"/>
                  <a:pt x="18585" y="76199"/>
                </a:cubicBezTo>
                <a:cubicBezTo>
                  <a:pt x="19420" y="69937"/>
                  <a:pt x="21263" y="63846"/>
                  <a:pt x="22302" y="57614"/>
                </a:cubicBezTo>
                <a:cubicBezTo>
                  <a:pt x="23742" y="48972"/>
                  <a:pt x="24780" y="40268"/>
                  <a:pt x="26019" y="31595"/>
                </a:cubicBezTo>
                <a:cubicBezTo>
                  <a:pt x="21895" y="6848"/>
                  <a:pt x="31595" y="0"/>
                  <a:pt x="33453" y="1858"/>
                </a:cubicBezTo>
                <a:close/>
              </a:path>
            </a:pathLst>
          </a:cu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6286500" y="2876550"/>
            <a:ext cx="46038" cy="64293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Кольцо 84"/>
          <p:cNvSpPr/>
          <p:nvPr/>
        </p:nvSpPr>
        <p:spPr>
          <a:xfrm>
            <a:off x="857250" y="2947988"/>
            <a:ext cx="500063" cy="500062"/>
          </a:xfrm>
          <a:prstGeom prst="don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flipV="1">
            <a:off x="857250" y="3948113"/>
            <a:ext cx="357188" cy="71437"/>
          </a:xfrm>
          <a:prstGeom prst="line">
            <a:avLst/>
          </a:prstGeom>
          <a:ln w="412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87"/>
          <p:cNvGrpSpPr>
            <a:grpSpLocks/>
          </p:cNvGrpSpPr>
          <p:nvPr/>
        </p:nvGrpSpPr>
        <p:grpSpPr bwMode="auto">
          <a:xfrm>
            <a:off x="823913" y="3948113"/>
            <a:ext cx="366712" cy="433387"/>
            <a:chOff x="752548" y="3643314"/>
            <a:chExt cx="367188" cy="433695"/>
          </a:xfrm>
        </p:grpSpPr>
        <p:cxnSp>
          <p:nvCxnSpPr>
            <p:cNvPr id="90" name="Прямая соединительная линия 89"/>
            <p:cNvCxnSpPr/>
            <p:nvPr/>
          </p:nvCxnSpPr>
          <p:spPr>
            <a:xfrm flipV="1">
              <a:off x="785928" y="3643314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/>
          </p:nvCxnSpPr>
          <p:spPr>
            <a:xfrm flipV="1">
              <a:off x="785928" y="3714802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flipV="1">
              <a:off x="785928" y="3786291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flipV="1">
              <a:off x="785928" y="3857778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flipV="1">
              <a:off x="785928" y="3929267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flipV="1">
              <a:off x="785928" y="4000755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Полилиния 99"/>
            <p:cNvSpPr/>
            <p:nvPr/>
          </p:nvSpPr>
          <p:spPr>
            <a:xfrm>
              <a:off x="752548" y="3730688"/>
              <a:ext cx="47687" cy="346321"/>
            </a:xfrm>
            <a:custGeom>
              <a:avLst/>
              <a:gdLst>
                <a:gd name="connsiteX0" fmla="*/ 32699 w 48198"/>
                <a:gd name="connsiteY0" fmla="*/ 0 h 347084"/>
                <a:gd name="connsiteX1" fmla="*/ 17201 w 48198"/>
                <a:gd name="connsiteY1" fmla="*/ 5167 h 347084"/>
                <a:gd name="connsiteX2" fmla="*/ 12035 w 48198"/>
                <a:gd name="connsiteY2" fmla="*/ 41329 h 347084"/>
                <a:gd name="connsiteX3" fmla="*/ 32699 w 48198"/>
                <a:gd name="connsiteY3" fmla="*/ 77492 h 347084"/>
                <a:gd name="connsiteX4" fmla="*/ 37866 w 48198"/>
                <a:gd name="connsiteY4" fmla="*/ 92990 h 347084"/>
                <a:gd name="connsiteX5" fmla="*/ 22367 w 48198"/>
                <a:gd name="connsiteY5" fmla="*/ 103322 h 347084"/>
                <a:gd name="connsiteX6" fmla="*/ 17201 w 48198"/>
                <a:gd name="connsiteY6" fmla="*/ 118821 h 347084"/>
                <a:gd name="connsiteX7" fmla="*/ 22367 w 48198"/>
                <a:gd name="connsiteY7" fmla="*/ 134319 h 347084"/>
                <a:gd name="connsiteX8" fmla="*/ 27533 w 48198"/>
                <a:gd name="connsiteY8" fmla="*/ 154983 h 347084"/>
                <a:gd name="connsiteX9" fmla="*/ 27533 w 48198"/>
                <a:gd name="connsiteY9" fmla="*/ 206644 h 347084"/>
                <a:gd name="connsiteX10" fmla="*/ 43032 w 48198"/>
                <a:gd name="connsiteY10" fmla="*/ 211811 h 347084"/>
                <a:gd name="connsiteX11" fmla="*/ 22367 w 48198"/>
                <a:gd name="connsiteY11" fmla="*/ 222143 h 347084"/>
                <a:gd name="connsiteX12" fmla="*/ 6869 w 48198"/>
                <a:gd name="connsiteY12" fmla="*/ 227309 h 347084"/>
                <a:gd name="connsiteX13" fmla="*/ 27533 w 48198"/>
                <a:gd name="connsiteY13" fmla="*/ 273804 h 347084"/>
                <a:gd name="connsiteX14" fmla="*/ 43032 w 48198"/>
                <a:gd name="connsiteY14" fmla="*/ 278970 h 347084"/>
                <a:gd name="connsiteX15" fmla="*/ 37866 w 48198"/>
                <a:gd name="connsiteY15" fmla="*/ 294468 h 347084"/>
                <a:gd name="connsiteX16" fmla="*/ 27533 w 48198"/>
                <a:gd name="connsiteY16" fmla="*/ 304800 h 347084"/>
                <a:gd name="connsiteX17" fmla="*/ 43032 w 48198"/>
                <a:gd name="connsiteY17" fmla="*/ 346129 h 347084"/>
                <a:gd name="connsiteX18" fmla="*/ 48198 w 48198"/>
                <a:gd name="connsiteY18" fmla="*/ 346129 h 3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98" h="347084">
                  <a:moveTo>
                    <a:pt x="32699" y="0"/>
                  </a:moveTo>
                  <a:cubicBezTo>
                    <a:pt x="27533" y="1722"/>
                    <a:pt x="21453" y="1765"/>
                    <a:pt x="17201" y="5167"/>
                  </a:cubicBezTo>
                  <a:cubicBezTo>
                    <a:pt x="1286" y="17900"/>
                    <a:pt x="7244" y="24560"/>
                    <a:pt x="12035" y="41329"/>
                  </a:cubicBezTo>
                  <a:cubicBezTo>
                    <a:pt x="18104" y="62570"/>
                    <a:pt x="16811" y="56308"/>
                    <a:pt x="32699" y="77492"/>
                  </a:cubicBezTo>
                  <a:cubicBezTo>
                    <a:pt x="34421" y="82658"/>
                    <a:pt x="39888" y="87934"/>
                    <a:pt x="37866" y="92990"/>
                  </a:cubicBezTo>
                  <a:cubicBezTo>
                    <a:pt x="35560" y="98755"/>
                    <a:pt x="26246" y="98474"/>
                    <a:pt x="22367" y="103322"/>
                  </a:cubicBezTo>
                  <a:cubicBezTo>
                    <a:pt x="18965" y="107574"/>
                    <a:pt x="18923" y="113655"/>
                    <a:pt x="17201" y="118821"/>
                  </a:cubicBezTo>
                  <a:cubicBezTo>
                    <a:pt x="18923" y="123987"/>
                    <a:pt x="18516" y="130469"/>
                    <a:pt x="22367" y="134319"/>
                  </a:cubicBezTo>
                  <a:cubicBezTo>
                    <a:pt x="38052" y="150004"/>
                    <a:pt x="47390" y="125200"/>
                    <a:pt x="27533" y="154983"/>
                  </a:cubicBezTo>
                  <a:cubicBezTo>
                    <a:pt x="21172" y="174069"/>
                    <a:pt x="15661" y="182900"/>
                    <a:pt x="27533" y="206644"/>
                  </a:cubicBezTo>
                  <a:cubicBezTo>
                    <a:pt x="29969" y="211515"/>
                    <a:pt x="37866" y="210089"/>
                    <a:pt x="43032" y="211811"/>
                  </a:cubicBezTo>
                  <a:cubicBezTo>
                    <a:pt x="36144" y="215255"/>
                    <a:pt x="29446" y="219109"/>
                    <a:pt x="22367" y="222143"/>
                  </a:cubicBezTo>
                  <a:cubicBezTo>
                    <a:pt x="17362" y="224288"/>
                    <a:pt x="8190" y="222026"/>
                    <a:pt x="6869" y="227309"/>
                  </a:cubicBezTo>
                  <a:cubicBezTo>
                    <a:pt x="0" y="254784"/>
                    <a:pt x="8487" y="264281"/>
                    <a:pt x="27533" y="273804"/>
                  </a:cubicBezTo>
                  <a:cubicBezTo>
                    <a:pt x="32404" y="276239"/>
                    <a:pt x="37866" y="277248"/>
                    <a:pt x="43032" y="278970"/>
                  </a:cubicBezTo>
                  <a:cubicBezTo>
                    <a:pt x="41310" y="284136"/>
                    <a:pt x="40668" y="289799"/>
                    <a:pt x="37866" y="294468"/>
                  </a:cubicBezTo>
                  <a:cubicBezTo>
                    <a:pt x="35360" y="298645"/>
                    <a:pt x="28137" y="299967"/>
                    <a:pt x="27533" y="304800"/>
                  </a:cubicBezTo>
                  <a:cubicBezTo>
                    <a:pt x="25328" y="322439"/>
                    <a:pt x="29092" y="336836"/>
                    <a:pt x="43032" y="346129"/>
                  </a:cubicBezTo>
                  <a:cubicBezTo>
                    <a:pt x="44465" y="347084"/>
                    <a:pt x="46476" y="346129"/>
                    <a:pt x="48198" y="346129"/>
                  </a:cubicBezTo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1" name="Полилиния 100"/>
            <p:cNvSpPr/>
            <p:nvPr/>
          </p:nvSpPr>
          <p:spPr>
            <a:xfrm>
              <a:off x="1072049" y="3643314"/>
              <a:ext cx="47687" cy="346321"/>
            </a:xfrm>
            <a:custGeom>
              <a:avLst/>
              <a:gdLst>
                <a:gd name="connsiteX0" fmla="*/ 32699 w 48198"/>
                <a:gd name="connsiteY0" fmla="*/ 0 h 347084"/>
                <a:gd name="connsiteX1" fmla="*/ 17201 w 48198"/>
                <a:gd name="connsiteY1" fmla="*/ 5167 h 347084"/>
                <a:gd name="connsiteX2" fmla="*/ 12035 w 48198"/>
                <a:gd name="connsiteY2" fmla="*/ 41329 h 347084"/>
                <a:gd name="connsiteX3" fmla="*/ 32699 w 48198"/>
                <a:gd name="connsiteY3" fmla="*/ 77492 h 347084"/>
                <a:gd name="connsiteX4" fmla="*/ 37866 w 48198"/>
                <a:gd name="connsiteY4" fmla="*/ 92990 h 347084"/>
                <a:gd name="connsiteX5" fmla="*/ 22367 w 48198"/>
                <a:gd name="connsiteY5" fmla="*/ 103322 h 347084"/>
                <a:gd name="connsiteX6" fmla="*/ 17201 w 48198"/>
                <a:gd name="connsiteY6" fmla="*/ 118821 h 347084"/>
                <a:gd name="connsiteX7" fmla="*/ 22367 w 48198"/>
                <a:gd name="connsiteY7" fmla="*/ 134319 h 347084"/>
                <a:gd name="connsiteX8" fmla="*/ 27533 w 48198"/>
                <a:gd name="connsiteY8" fmla="*/ 154983 h 347084"/>
                <a:gd name="connsiteX9" fmla="*/ 27533 w 48198"/>
                <a:gd name="connsiteY9" fmla="*/ 206644 h 347084"/>
                <a:gd name="connsiteX10" fmla="*/ 43032 w 48198"/>
                <a:gd name="connsiteY10" fmla="*/ 211811 h 347084"/>
                <a:gd name="connsiteX11" fmla="*/ 22367 w 48198"/>
                <a:gd name="connsiteY11" fmla="*/ 222143 h 347084"/>
                <a:gd name="connsiteX12" fmla="*/ 6869 w 48198"/>
                <a:gd name="connsiteY12" fmla="*/ 227309 h 347084"/>
                <a:gd name="connsiteX13" fmla="*/ 27533 w 48198"/>
                <a:gd name="connsiteY13" fmla="*/ 273804 h 347084"/>
                <a:gd name="connsiteX14" fmla="*/ 43032 w 48198"/>
                <a:gd name="connsiteY14" fmla="*/ 278970 h 347084"/>
                <a:gd name="connsiteX15" fmla="*/ 37866 w 48198"/>
                <a:gd name="connsiteY15" fmla="*/ 294468 h 347084"/>
                <a:gd name="connsiteX16" fmla="*/ 27533 w 48198"/>
                <a:gd name="connsiteY16" fmla="*/ 304800 h 347084"/>
                <a:gd name="connsiteX17" fmla="*/ 43032 w 48198"/>
                <a:gd name="connsiteY17" fmla="*/ 346129 h 347084"/>
                <a:gd name="connsiteX18" fmla="*/ 48198 w 48198"/>
                <a:gd name="connsiteY18" fmla="*/ 346129 h 3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98" h="347084">
                  <a:moveTo>
                    <a:pt x="32699" y="0"/>
                  </a:moveTo>
                  <a:cubicBezTo>
                    <a:pt x="27533" y="1722"/>
                    <a:pt x="21453" y="1765"/>
                    <a:pt x="17201" y="5167"/>
                  </a:cubicBezTo>
                  <a:cubicBezTo>
                    <a:pt x="1286" y="17900"/>
                    <a:pt x="7244" y="24560"/>
                    <a:pt x="12035" y="41329"/>
                  </a:cubicBezTo>
                  <a:cubicBezTo>
                    <a:pt x="18104" y="62570"/>
                    <a:pt x="16811" y="56308"/>
                    <a:pt x="32699" y="77492"/>
                  </a:cubicBezTo>
                  <a:cubicBezTo>
                    <a:pt x="34421" y="82658"/>
                    <a:pt x="39888" y="87934"/>
                    <a:pt x="37866" y="92990"/>
                  </a:cubicBezTo>
                  <a:cubicBezTo>
                    <a:pt x="35560" y="98755"/>
                    <a:pt x="26246" y="98474"/>
                    <a:pt x="22367" y="103322"/>
                  </a:cubicBezTo>
                  <a:cubicBezTo>
                    <a:pt x="18965" y="107574"/>
                    <a:pt x="18923" y="113655"/>
                    <a:pt x="17201" y="118821"/>
                  </a:cubicBezTo>
                  <a:cubicBezTo>
                    <a:pt x="18923" y="123987"/>
                    <a:pt x="18516" y="130469"/>
                    <a:pt x="22367" y="134319"/>
                  </a:cubicBezTo>
                  <a:cubicBezTo>
                    <a:pt x="38052" y="150004"/>
                    <a:pt x="47390" y="125200"/>
                    <a:pt x="27533" y="154983"/>
                  </a:cubicBezTo>
                  <a:cubicBezTo>
                    <a:pt x="21172" y="174069"/>
                    <a:pt x="15661" y="182900"/>
                    <a:pt x="27533" y="206644"/>
                  </a:cubicBezTo>
                  <a:cubicBezTo>
                    <a:pt x="29969" y="211515"/>
                    <a:pt x="37866" y="210089"/>
                    <a:pt x="43032" y="211811"/>
                  </a:cubicBezTo>
                  <a:cubicBezTo>
                    <a:pt x="36144" y="215255"/>
                    <a:pt x="29446" y="219109"/>
                    <a:pt x="22367" y="222143"/>
                  </a:cubicBezTo>
                  <a:cubicBezTo>
                    <a:pt x="17362" y="224288"/>
                    <a:pt x="8190" y="222026"/>
                    <a:pt x="6869" y="227309"/>
                  </a:cubicBezTo>
                  <a:cubicBezTo>
                    <a:pt x="0" y="254784"/>
                    <a:pt x="8487" y="264281"/>
                    <a:pt x="27533" y="273804"/>
                  </a:cubicBezTo>
                  <a:cubicBezTo>
                    <a:pt x="32404" y="276239"/>
                    <a:pt x="37866" y="277248"/>
                    <a:pt x="43032" y="278970"/>
                  </a:cubicBezTo>
                  <a:cubicBezTo>
                    <a:pt x="41310" y="284136"/>
                    <a:pt x="40668" y="289799"/>
                    <a:pt x="37866" y="294468"/>
                  </a:cubicBezTo>
                  <a:cubicBezTo>
                    <a:pt x="35360" y="298645"/>
                    <a:pt x="28137" y="299967"/>
                    <a:pt x="27533" y="304800"/>
                  </a:cubicBezTo>
                  <a:cubicBezTo>
                    <a:pt x="25328" y="322439"/>
                    <a:pt x="29092" y="336836"/>
                    <a:pt x="43032" y="346129"/>
                  </a:cubicBezTo>
                  <a:cubicBezTo>
                    <a:pt x="44465" y="347084"/>
                    <a:pt x="46476" y="346129"/>
                    <a:pt x="48198" y="346129"/>
                  </a:cubicBezTo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102" name="Прямая соединительная линия 101"/>
          <p:cNvCxnSpPr/>
          <p:nvPr/>
        </p:nvCxnSpPr>
        <p:spPr>
          <a:xfrm rot="5400000" flipH="1" flipV="1">
            <a:off x="750093" y="3698082"/>
            <a:ext cx="5000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5400000" flipH="1" flipV="1">
            <a:off x="821531" y="3698082"/>
            <a:ext cx="5000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олилиния 103"/>
          <p:cNvSpPr/>
          <p:nvPr/>
        </p:nvSpPr>
        <p:spPr>
          <a:xfrm>
            <a:off x="949325" y="4343400"/>
            <a:ext cx="136525" cy="254000"/>
          </a:xfrm>
          <a:custGeom>
            <a:avLst/>
            <a:gdLst>
              <a:gd name="connsiteX0" fmla="*/ 5777 w 137111"/>
              <a:gd name="connsiteY0" fmla="*/ 20664 h 253139"/>
              <a:gd name="connsiteX1" fmla="*/ 21276 w 137111"/>
              <a:gd name="connsiteY1" fmla="*/ 46494 h 253139"/>
              <a:gd name="connsiteX2" fmla="*/ 26442 w 137111"/>
              <a:gd name="connsiteY2" fmla="*/ 61993 h 253139"/>
              <a:gd name="connsiteX3" fmla="*/ 31608 w 137111"/>
              <a:gd name="connsiteY3" fmla="*/ 98155 h 253139"/>
              <a:gd name="connsiteX4" fmla="*/ 36774 w 137111"/>
              <a:gd name="connsiteY4" fmla="*/ 113654 h 253139"/>
              <a:gd name="connsiteX5" fmla="*/ 41940 w 137111"/>
              <a:gd name="connsiteY5" fmla="*/ 196311 h 253139"/>
              <a:gd name="connsiteX6" fmla="*/ 47106 w 137111"/>
              <a:gd name="connsiteY6" fmla="*/ 242806 h 253139"/>
              <a:gd name="connsiteX7" fmla="*/ 78103 w 137111"/>
              <a:gd name="connsiteY7" fmla="*/ 253139 h 253139"/>
              <a:gd name="connsiteX8" fmla="*/ 98767 w 137111"/>
              <a:gd name="connsiteY8" fmla="*/ 108488 h 253139"/>
              <a:gd name="connsiteX9" fmla="*/ 93601 w 137111"/>
              <a:gd name="connsiteY9" fmla="*/ 10332 h 253139"/>
              <a:gd name="connsiteX10" fmla="*/ 78103 w 137111"/>
              <a:gd name="connsiteY10" fmla="*/ 0 h 25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111" h="253139">
                <a:moveTo>
                  <a:pt x="5777" y="20664"/>
                </a:moveTo>
                <a:cubicBezTo>
                  <a:pt x="20412" y="64570"/>
                  <a:pt x="0" y="11035"/>
                  <a:pt x="21276" y="46494"/>
                </a:cubicBezTo>
                <a:cubicBezTo>
                  <a:pt x="24078" y="51164"/>
                  <a:pt x="24720" y="56827"/>
                  <a:pt x="26442" y="61993"/>
                </a:cubicBezTo>
                <a:cubicBezTo>
                  <a:pt x="28164" y="74047"/>
                  <a:pt x="29220" y="86215"/>
                  <a:pt x="31608" y="98155"/>
                </a:cubicBezTo>
                <a:cubicBezTo>
                  <a:pt x="32676" y="103495"/>
                  <a:pt x="36204" y="108238"/>
                  <a:pt x="36774" y="113654"/>
                </a:cubicBezTo>
                <a:cubicBezTo>
                  <a:pt x="39664" y="141108"/>
                  <a:pt x="39739" y="168793"/>
                  <a:pt x="41940" y="196311"/>
                </a:cubicBezTo>
                <a:cubicBezTo>
                  <a:pt x="43184" y="211855"/>
                  <a:pt x="38734" y="229650"/>
                  <a:pt x="47106" y="242806"/>
                </a:cubicBezTo>
                <a:cubicBezTo>
                  <a:pt x="52953" y="251995"/>
                  <a:pt x="78103" y="253139"/>
                  <a:pt x="78103" y="253139"/>
                </a:cubicBezTo>
                <a:cubicBezTo>
                  <a:pt x="137111" y="233466"/>
                  <a:pt x="98767" y="251624"/>
                  <a:pt x="98767" y="108488"/>
                </a:cubicBezTo>
                <a:cubicBezTo>
                  <a:pt x="98767" y="75724"/>
                  <a:pt x="99731" y="42517"/>
                  <a:pt x="93601" y="10332"/>
                </a:cubicBezTo>
                <a:cubicBezTo>
                  <a:pt x="92439" y="4233"/>
                  <a:pt x="78103" y="0"/>
                  <a:pt x="78103" y="0"/>
                </a:cubicBezTo>
              </a:path>
            </a:pathLst>
          </a:cu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04"/>
          <p:cNvGrpSpPr>
            <a:grpSpLocks/>
          </p:cNvGrpSpPr>
          <p:nvPr/>
        </p:nvGrpSpPr>
        <p:grpSpPr bwMode="auto">
          <a:xfrm>
            <a:off x="5919788" y="3948113"/>
            <a:ext cx="366712" cy="433387"/>
            <a:chOff x="752548" y="3643314"/>
            <a:chExt cx="367188" cy="433695"/>
          </a:xfrm>
        </p:grpSpPr>
        <p:cxnSp>
          <p:nvCxnSpPr>
            <p:cNvPr id="106" name="Прямая соединительная линия 105"/>
            <p:cNvCxnSpPr/>
            <p:nvPr/>
          </p:nvCxnSpPr>
          <p:spPr>
            <a:xfrm flipV="1">
              <a:off x="785928" y="3643314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>
            <a:xfrm flipV="1">
              <a:off x="785928" y="3714802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flipV="1">
              <a:off x="785928" y="3786291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 flipV="1">
              <a:off x="785928" y="3857778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/>
            <p:nvPr/>
          </p:nvCxnSpPr>
          <p:spPr>
            <a:xfrm flipV="1">
              <a:off x="785928" y="3929267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 flipV="1">
              <a:off x="785928" y="4000755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Полилиния 111"/>
            <p:cNvSpPr/>
            <p:nvPr/>
          </p:nvSpPr>
          <p:spPr>
            <a:xfrm>
              <a:off x="752548" y="3730688"/>
              <a:ext cx="47687" cy="346321"/>
            </a:xfrm>
            <a:custGeom>
              <a:avLst/>
              <a:gdLst>
                <a:gd name="connsiteX0" fmla="*/ 32699 w 48198"/>
                <a:gd name="connsiteY0" fmla="*/ 0 h 347084"/>
                <a:gd name="connsiteX1" fmla="*/ 17201 w 48198"/>
                <a:gd name="connsiteY1" fmla="*/ 5167 h 347084"/>
                <a:gd name="connsiteX2" fmla="*/ 12035 w 48198"/>
                <a:gd name="connsiteY2" fmla="*/ 41329 h 347084"/>
                <a:gd name="connsiteX3" fmla="*/ 32699 w 48198"/>
                <a:gd name="connsiteY3" fmla="*/ 77492 h 347084"/>
                <a:gd name="connsiteX4" fmla="*/ 37866 w 48198"/>
                <a:gd name="connsiteY4" fmla="*/ 92990 h 347084"/>
                <a:gd name="connsiteX5" fmla="*/ 22367 w 48198"/>
                <a:gd name="connsiteY5" fmla="*/ 103322 h 347084"/>
                <a:gd name="connsiteX6" fmla="*/ 17201 w 48198"/>
                <a:gd name="connsiteY6" fmla="*/ 118821 h 347084"/>
                <a:gd name="connsiteX7" fmla="*/ 22367 w 48198"/>
                <a:gd name="connsiteY7" fmla="*/ 134319 h 347084"/>
                <a:gd name="connsiteX8" fmla="*/ 27533 w 48198"/>
                <a:gd name="connsiteY8" fmla="*/ 154983 h 347084"/>
                <a:gd name="connsiteX9" fmla="*/ 27533 w 48198"/>
                <a:gd name="connsiteY9" fmla="*/ 206644 h 347084"/>
                <a:gd name="connsiteX10" fmla="*/ 43032 w 48198"/>
                <a:gd name="connsiteY10" fmla="*/ 211811 h 347084"/>
                <a:gd name="connsiteX11" fmla="*/ 22367 w 48198"/>
                <a:gd name="connsiteY11" fmla="*/ 222143 h 347084"/>
                <a:gd name="connsiteX12" fmla="*/ 6869 w 48198"/>
                <a:gd name="connsiteY12" fmla="*/ 227309 h 347084"/>
                <a:gd name="connsiteX13" fmla="*/ 27533 w 48198"/>
                <a:gd name="connsiteY13" fmla="*/ 273804 h 347084"/>
                <a:gd name="connsiteX14" fmla="*/ 43032 w 48198"/>
                <a:gd name="connsiteY14" fmla="*/ 278970 h 347084"/>
                <a:gd name="connsiteX15" fmla="*/ 37866 w 48198"/>
                <a:gd name="connsiteY15" fmla="*/ 294468 h 347084"/>
                <a:gd name="connsiteX16" fmla="*/ 27533 w 48198"/>
                <a:gd name="connsiteY16" fmla="*/ 304800 h 347084"/>
                <a:gd name="connsiteX17" fmla="*/ 43032 w 48198"/>
                <a:gd name="connsiteY17" fmla="*/ 346129 h 347084"/>
                <a:gd name="connsiteX18" fmla="*/ 48198 w 48198"/>
                <a:gd name="connsiteY18" fmla="*/ 346129 h 3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98" h="347084">
                  <a:moveTo>
                    <a:pt x="32699" y="0"/>
                  </a:moveTo>
                  <a:cubicBezTo>
                    <a:pt x="27533" y="1722"/>
                    <a:pt x="21453" y="1765"/>
                    <a:pt x="17201" y="5167"/>
                  </a:cubicBezTo>
                  <a:cubicBezTo>
                    <a:pt x="1286" y="17900"/>
                    <a:pt x="7244" y="24560"/>
                    <a:pt x="12035" y="41329"/>
                  </a:cubicBezTo>
                  <a:cubicBezTo>
                    <a:pt x="18104" y="62570"/>
                    <a:pt x="16811" y="56308"/>
                    <a:pt x="32699" y="77492"/>
                  </a:cubicBezTo>
                  <a:cubicBezTo>
                    <a:pt x="34421" y="82658"/>
                    <a:pt x="39888" y="87934"/>
                    <a:pt x="37866" y="92990"/>
                  </a:cubicBezTo>
                  <a:cubicBezTo>
                    <a:pt x="35560" y="98755"/>
                    <a:pt x="26246" y="98474"/>
                    <a:pt x="22367" y="103322"/>
                  </a:cubicBezTo>
                  <a:cubicBezTo>
                    <a:pt x="18965" y="107574"/>
                    <a:pt x="18923" y="113655"/>
                    <a:pt x="17201" y="118821"/>
                  </a:cubicBezTo>
                  <a:cubicBezTo>
                    <a:pt x="18923" y="123987"/>
                    <a:pt x="18516" y="130469"/>
                    <a:pt x="22367" y="134319"/>
                  </a:cubicBezTo>
                  <a:cubicBezTo>
                    <a:pt x="38052" y="150004"/>
                    <a:pt x="47390" y="125200"/>
                    <a:pt x="27533" y="154983"/>
                  </a:cubicBezTo>
                  <a:cubicBezTo>
                    <a:pt x="21172" y="174069"/>
                    <a:pt x="15661" y="182900"/>
                    <a:pt x="27533" y="206644"/>
                  </a:cubicBezTo>
                  <a:cubicBezTo>
                    <a:pt x="29969" y="211515"/>
                    <a:pt x="37866" y="210089"/>
                    <a:pt x="43032" y="211811"/>
                  </a:cubicBezTo>
                  <a:cubicBezTo>
                    <a:pt x="36144" y="215255"/>
                    <a:pt x="29446" y="219109"/>
                    <a:pt x="22367" y="222143"/>
                  </a:cubicBezTo>
                  <a:cubicBezTo>
                    <a:pt x="17362" y="224288"/>
                    <a:pt x="8190" y="222026"/>
                    <a:pt x="6869" y="227309"/>
                  </a:cubicBezTo>
                  <a:cubicBezTo>
                    <a:pt x="0" y="254784"/>
                    <a:pt x="8487" y="264281"/>
                    <a:pt x="27533" y="273804"/>
                  </a:cubicBezTo>
                  <a:cubicBezTo>
                    <a:pt x="32404" y="276239"/>
                    <a:pt x="37866" y="277248"/>
                    <a:pt x="43032" y="278970"/>
                  </a:cubicBezTo>
                  <a:cubicBezTo>
                    <a:pt x="41310" y="284136"/>
                    <a:pt x="40668" y="289799"/>
                    <a:pt x="37866" y="294468"/>
                  </a:cubicBezTo>
                  <a:cubicBezTo>
                    <a:pt x="35360" y="298645"/>
                    <a:pt x="28137" y="299967"/>
                    <a:pt x="27533" y="304800"/>
                  </a:cubicBezTo>
                  <a:cubicBezTo>
                    <a:pt x="25328" y="322439"/>
                    <a:pt x="29092" y="336836"/>
                    <a:pt x="43032" y="346129"/>
                  </a:cubicBezTo>
                  <a:cubicBezTo>
                    <a:pt x="44465" y="347084"/>
                    <a:pt x="46476" y="346129"/>
                    <a:pt x="48198" y="346129"/>
                  </a:cubicBezTo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3" name="Полилиния 112"/>
            <p:cNvSpPr/>
            <p:nvPr/>
          </p:nvSpPr>
          <p:spPr>
            <a:xfrm>
              <a:off x="1072049" y="3643314"/>
              <a:ext cx="47687" cy="346321"/>
            </a:xfrm>
            <a:custGeom>
              <a:avLst/>
              <a:gdLst>
                <a:gd name="connsiteX0" fmla="*/ 32699 w 48198"/>
                <a:gd name="connsiteY0" fmla="*/ 0 h 347084"/>
                <a:gd name="connsiteX1" fmla="*/ 17201 w 48198"/>
                <a:gd name="connsiteY1" fmla="*/ 5167 h 347084"/>
                <a:gd name="connsiteX2" fmla="*/ 12035 w 48198"/>
                <a:gd name="connsiteY2" fmla="*/ 41329 h 347084"/>
                <a:gd name="connsiteX3" fmla="*/ 32699 w 48198"/>
                <a:gd name="connsiteY3" fmla="*/ 77492 h 347084"/>
                <a:gd name="connsiteX4" fmla="*/ 37866 w 48198"/>
                <a:gd name="connsiteY4" fmla="*/ 92990 h 347084"/>
                <a:gd name="connsiteX5" fmla="*/ 22367 w 48198"/>
                <a:gd name="connsiteY5" fmla="*/ 103322 h 347084"/>
                <a:gd name="connsiteX6" fmla="*/ 17201 w 48198"/>
                <a:gd name="connsiteY6" fmla="*/ 118821 h 347084"/>
                <a:gd name="connsiteX7" fmla="*/ 22367 w 48198"/>
                <a:gd name="connsiteY7" fmla="*/ 134319 h 347084"/>
                <a:gd name="connsiteX8" fmla="*/ 27533 w 48198"/>
                <a:gd name="connsiteY8" fmla="*/ 154983 h 347084"/>
                <a:gd name="connsiteX9" fmla="*/ 27533 w 48198"/>
                <a:gd name="connsiteY9" fmla="*/ 206644 h 347084"/>
                <a:gd name="connsiteX10" fmla="*/ 43032 w 48198"/>
                <a:gd name="connsiteY10" fmla="*/ 211811 h 347084"/>
                <a:gd name="connsiteX11" fmla="*/ 22367 w 48198"/>
                <a:gd name="connsiteY11" fmla="*/ 222143 h 347084"/>
                <a:gd name="connsiteX12" fmla="*/ 6869 w 48198"/>
                <a:gd name="connsiteY12" fmla="*/ 227309 h 347084"/>
                <a:gd name="connsiteX13" fmla="*/ 27533 w 48198"/>
                <a:gd name="connsiteY13" fmla="*/ 273804 h 347084"/>
                <a:gd name="connsiteX14" fmla="*/ 43032 w 48198"/>
                <a:gd name="connsiteY14" fmla="*/ 278970 h 347084"/>
                <a:gd name="connsiteX15" fmla="*/ 37866 w 48198"/>
                <a:gd name="connsiteY15" fmla="*/ 294468 h 347084"/>
                <a:gd name="connsiteX16" fmla="*/ 27533 w 48198"/>
                <a:gd name="connsiteY16" fmla="*/ 304800 h 347084"/>
                <a:gd name="connsiteX17" fmla="*/ 43032 w 48198"/>
                <a:gd name="connsiteY17" fmla="*/ 346129 h 347084"/>
                <a:gd name="connsiteX18" fmla="*/ 48198 w 48198"/>
                <a:gd name="connsiteY18" fmla="*/ 346129 h 3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98" h="347084">
                  <a:moveTo>
                    <a:pt x="32699" y="0"/>
                  </a:moveTo>
                  <a:cubicBezTo>
                    <a:pt x="27533" y="1722"/>
                    <a:pt x="21453" y="1765"/>
                    <a:pt x="17201" y="5167"/>
                  </a:cubicBezTo>
                  <a:cubicBezTo>
                    <a:pt x="1286" y="17900"/>
                    <a:pt x="7244" y="24560"/>
                    <a:pt x="12035" y="41329"/>
                  </a:cubicBezTo>
                  <a:cubicBezTo>
                    <a:pt x="18104" y="62570"/>
                    <a:pt x="16811" y="56308"/>
                    <a:pt x="32699" y="77492"/>
                  </a:cubicBezTo>
                  <a:cubicBezTo>
                    <a:pt x="34421" y="82658"/>
                    <a:pt x="39888" y="87934"/>
                    <a:pt x="37866" y="92990"/>
                  </a:cubicBezTo>
                  <a:cubicBezTo>
                    <a:pt x="35560" y="98755"/>
                    <a:pt x="26246" y="98474"/>
                    <a:pt x="22367" y="103322"/>
                  </a:cubicBezTo>
                  <a:cubicBezTo>
                    <a:pt x="18965" y="107574"/>
                    <a:pt x="18923" y="113655"/>
                    <a:pt x="17201" y="118821"/>
                  </a:cubicBezTo>
                  <a:cubicBezTo>
                    <a:pt x="18923" y="123987"/>
                    <a:pt x="18516" y="130469"/>
                    <a:pt x="22367" y="134319"/>
                  </a:cubicBezTo>
                  <a:cubicBezTo>
                    <a:pt x="38052" y="150004"/>
                    <a:pt x="47390" y="125200"/>
                    <a:pt x="27533" y="154983"/>
                  </a:cubicBezTo>
                  <a:cubicBezTo>
                    <a:pt x="21172" y="174069"/>
                    <a:pt x="15661" y="182900"/>
                    <a:pt x="27533" y="206644"/>
                  </a:cubicBezTo>
                  <a:cubicBezTo>
                    <a:pt x="29969" y="211515"/>
                    <a:pt x="37866" y="210089"/>
                    <a:pt x="43032" y="211811"/>
                  </a:cubicBezTo>
                  <a:cubicBezTo>
                    <a:pt x="36144" y="215255"/>
                    <a:pt x="29446" y="219109"/>
                    <a:pt x="22367" y="222143"/>
                  </a:cubicBezTo>
                  <a:cubicBezTo>
                    <a:pt x="17362" y="224288"/>
                    <a:pt x="8190" y="222026"/>
                    <a:pt x="6869" y="227309"/>
                  </a:cubicBezTo>
                  <a:cubicBezTo>
                    <a:pt x="0" y="254784"/>
                    <a:pt x="8487" y="264281"/>
                    <a:pt x="27533" y="273804"/>
                  </a:cubicBezTo>
                  <a:cubicBezTo>
                    <a:pt x="32404" y="276239"/>
                    <a:pt x="37866" y="277248"/>
                    <a:pt x="43032" y="278970"/>
                  </a:cubicBezTo>
                  <a:cubicBezTo>
                    <a:pt x="41310" y="284136"/>
                    <a:pt x="40668" y="289799"/>
                    <a:pt x="37866" y="294468"/>
                  </a:cubicBezTo>
                  <a:cubicBezTo>
                    <a:pt x="35360" y="298645"/>
                    <a:pt x="28137" y="299967"/>
                    <a:pt x="27533" y="304800"/>
                  </a:cubicBezTo>
                  <a:cubicBezTo>
                    <a:pt x="25328" y="322439"/>
                    <a:pt x="29092" y="336836"/>
                    <a:pt x="43032" y="346129"/>
                  </a:cubicBezTo>
                  <a:cubicBezTo>
                    <a:pt x="44465" y="347084"/>
                    <a:pt x="46476" y="346129"/>
                    <a:pt x="48198" y="346129"/>
                  </a:cubicBezTo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" name="Группа 113"/>
          <p:cNvGrpSpPr>
            <a:grpSpLocks/>
          </p:cNvGrpSpPr>
          <p:nvPr/>
        </p:nvGrpSpPr>
        <p:grpSpPr bwMode="auto">
          <a:xfrm rot="848736">
            <a:off x="7405688" y="3914775"/>
            <a:ext cx="366712" cy="433388"/>
            <a:chOff x="752548" y="3643314"/>
            <a:chExt cx="367188" cy="433695"/>
          </a:xfrm>
        </p:grpSpPr>
        <p:cxnSp>
          <p:nvCxnSpPr>
            <p:cNvPr id="120" name="Прямая соединительная линия 119"/>
            <p:cNvCxnSpPr/>
            <p:nvPr/>
          </p:nvCxnSpPr>
          <p:spPr>
            <a:xfrm flipV="1">
              <a:off x="785795" y="3642763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 flipV="1">
              <a:off x="772023" y="3698657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Прямая соединительная линия 121"/>
            <p:cNvCxnSpPr/>
            <p:nvPr/>
          </p:nvCxnSpPr>
          <p:spPr>
            <a:xfrm flipV="1">
              <a:off x="770619" y="3771096"/>
              <a:ext cx="286121" cy="7148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 flipV="1">
              <a:off x="785820" y="3857375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 flipV="1">
              <a:off x="782085" y="3920571"/>
              <a:ext cx="286121" cy="714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>
              <a:endCxn id="127" idx="17"/>
            </p:cNvCxnSpPr>
            <p:nvPr/>
          </p:nvCxnSpPr>
          <p:spPr>
            <a:xfrm rot="20751264">
              <a:off x="777775" y="4026975"/>
              <a:ext cx="33857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Полилиния 125"/>
            <p:cNvSpPr/>
            <p:nvPr/>
          </p:nvSpPr>
          <p:spPr>
            <a:xfrm>
              <a:off x="738676" y="3716808"/>
              <a:ext cx="47687" cy="346320"/>
            </a:xfrm>
            <a:custGeom>
              <a:avLst/>
              <a:gdLst>
                <a:gd name="connsiteX0" fmla="*/ 32699 w 48198"/>
                <a:gd name="connsiteY0" fmla="*/ 0 h 347084"/>
                <a:gd name="connsiteX1" fmla="*/ 17201 w 48198"/>
                <a:gd name="connsiteY1" fmla="*/ 5167 h 347084"/>
                <a:gd name="connsiteX2" fmla="*/ 12035 w 48198"/>
                <a:gd name="connsiteY2" fmla="*/ 41329 h 347084"/>
                <a:gd name="connsiteX3" fmla="*/ 32699 w 48198"/>
                <a:gd name="connsiteY3" fmla="*/ 77492 h 347084"/>
                <a:gd name="connsiteX4" fmla="*/ 37866 w 48198"/>
                <a:gd name="connsiteY4" fmla="*/ 92990 h 347084"/>
                <a:gd name="connsiteX5" fmla="*/ 22367 w 48198"/>
                <a:gd name="connsiteY5" fmla="*/ 103322 h 347084"/>
                <a:gd name="connsiteX6" fmla="*/ 17201 w 48198"/>
                <a:gd name="connsiteY6" fmla="*/ 118821 h 347084"/>
                <a:gd name="connsiteX7" fmla="*/ 22367 w 48198"/>
                <a:gd name="connsiteY7" fmla="*/ 134319 h 347084"/>
                <a:gd name="connsiteX8" fmla="*/ 27533 w 48198"/>
                <a:gd name="connsiteY8" fmla="*/ 154983 h 347084"/>
                <a:gd name="connsiteX9" fmla="*/ 27533 w 48198"/>
                <a:gd name="connsiteY9" fmla="*/ 206644 h 347084"/>
                <a:gd name="connsiteX10" fmla="*/ 43032 w 48198"/>
                <a:gd name="connsiteY10" fmla="*/ 211811 h 347084"/>
                <a:gd name="connsiteX11" fmla="*/ 22367 w 48198"/>
                <a:gd name="connsiteY11" fmla="*/ 222143 h 347084"/>
                <a:gd name="connsiteX12" fmla="*/ 6869 w 48198"/>
                <a:gd name="connsiteY12" fmla="*/ 227309 h 347084"/>
                <a:gd name="connsiteX13" fmla="*/ 27533 w 48198"/>
                <a:gd name="connsiteY13" fmla="*/ 273804 h 347084"/>
                <a:gd name="connsiteX14" fmla="*/ 43032 w 48198"/>
                <a:gd name="connsiteY14" fmla="*/ 278970 h 347084"/>
                <a:gd name="connsiteX15" fmla="*/ 37866 w 48198"/>
                <a:gd name="connsiteY15" fmla="*/ 294468 h 347084"/>
                <a:gd name="connsiteX16" fmla="*/ 27533 w 48198"/>
                <a:gd name="connsiteY16" fmla="*/ 304800 h 347084"/>
                <a:gd name="connsiteX17" fmla="*/ 43032 w 48198"/>
                <a:gd name="connsiteY17" fmla="*/ 346129 h 347084"/>
                <a:gd name="connsiteX18" fmla="*/ 48198 w 48198"/>
                <a:gd name="connsiteY18" fmla="*/ 346129 h 3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98" h="347084">
                  <a:moveTo>
                    <a:pt x="32699" y="0"/>
                  </a:moveTo>
                  <a:cubicBezTo>
                    <a:pt x="27533" y="1722"/>
                    <a:pt x="21453" y="1765"/>
                    <a:pt x="17201" y="5167"/>
                  </a:cubicBezTo>
                  <a:cubicBezTo>
                    <a:pt x="1286" y="17900"/>
                    <a:pt x="7244" y="24560"/>
                    <a:pt x="12035" y="41329"/>
                  </a:cubicBezTo>
                  <a:cubicBezTo>
                    <a:pt x="18104" y="62570"/>
                    <a:pt x="16811" y="56308"/>
                    <a:pt x="32699" y="77492"/>
                  </a:cubicBezTo>
                  <a:cubicBezTo>
                    <a:pt x="34421" y="82658"/>
                    <a:pt x="39888" y="87934"/>
                    <a:pt x="37866" y="92990"/>
                  </a:cubicBezTo>
                  <a:cubicBezTo>
                    <a:pt x="35560" y="98755"/>
                    <a:pt x="26246" y="98474"/>
                    <a:pt x="22367" y="103322"/>
                  </a:cubicBezTo>
                  <a:cubicBezTo>
                    <a:pt x="18965" y="107574"/>
                    <a:pt x="18923" y="113655"/>
                    <a:pt x="17201" y="118821"/>
                  </a:cubicBezTo>
                  <a:cubicBezTo>
                    <a:pt x="18923" y="123987"/>
                    <a:pt x="18516" y="130469"/>
                    <a:pt x="22367" y="134319"/>
                  </a:cubicBezTo>
                  <a:cubicBezTo>
                    <a:pt x="38052" y="150004"/>
                    <a:pt x="47390" y="125200"/>
                    <a:pt x="27533" y="154983"/>
                  </a:cubicBezTo>
                  <a:cubicBezTo>
                    <a:pt x="21172" y="174069"/>
                    <a:pt x="15661" y="182900"/>
                    <a:pt x="27533" y="206644"/>
                  </a:cubicBezTo>
                  <a:cubicBezTo>
                    <a:pt x="29969" y="211515"/>
                    <a:pt x="37866" y="210089"/>
                    <a:pt x="43032" y="211811"/>
                  </a:cubicBezTo>
                  <a:cubicBezTo>
                    <a:pt x="36144" y="215255"/>
                    <a:pt x="29446" y="219109"/>
                    <a:pt x="22367" y="222143"/>
                  </a:cubicBezTo>
                  <a:cubicBezTo>
                    <a:pt x="17362" y="224288"/>
                    <a:pt x="8190" y="222026"/>
                    <a:pt x="6869" y="227309"/>
                  </a:cubicBezTo>
                  <a:cubicBezTo>
                    <a:pt x="0" y="254784"/>
                    <a:pt x="8487" y="264281"/>
                    <a:pt x="27533" y="273804"/>
                  </a:cubicBezTo>
                  <a:cubicBezTo>
                    <a:pt x="32404" y="276239"/>
                    <a:pt x="37866" y="277248"/>
                    <a:pt x="43032" y="278970"/>
                  </a:cubicBezTo>
                  <a:cubicBezTo>
                    <a:pt x="41310" y="284136"/>
                    <a:pt x="40668" y="289799"/>
                    <a:pt x="37866" y="294468"/>
                  </a:cubicBezTo>
                  <a:cubicBezTo>
                    <a:pt x="35360" y="298645"/>
                    <a:pt x="28137" y="299967"/>
                    <a:pt x="27533" y="304800"/>
                  </a:cubicBezTo>
                  <a:cubicBezTo>
                    <a:pt x="25328" y="322439"/>
                    <a:pt x="29092" y="336836"/>
                    <a:pt x="43032" y="346129"/>
                  </a:cubicBezTo>
                  <a:cubicBezTo>
                    <a:pt x="44465" y="347084"/>
                    <a:pt x="46476" y="346129"/>
                    <a:pt x="48198" y="346129"/>
                  </a:cubicBezTo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7" name="Полилиния 126"/>
            <p:cNvSpPr/>
            <p:nvPr/>
          </p:nvSpPr>
          <p:spPr>
            <a:xfrm>
              <a:off x="1055031" y="3632209"/>
              <a:ext cx="47687" cy="346320"/>
            </a:xfrm>
            <a:custGeom>
              <a:avLst/>
              <a:gdLst>
                <a:gd name="connsiteX0" fmla="*/ 32699 w 48198"/>
                <a:gd name="connsiteY0" fmla="*/ 0 h 347084"/>
                <a:gd name="connsiteX1" fmla="*/ 17201 w 48198"/>
                <a:gd name="connsiteY1" fmla="*/ 5167 h 347084"/>
                <a:gd name="connsiteX2" fmla="*/ 12035 w 48198"/>
                <a:gd name="connsiteY2" fmla="*/ 41329 h 347084"/>
                <a:gd name="connsiteX3" fmla="*/ 32699 w 48198"/>
                <a:gd name="connsiteY3" fmla="*/ 77492 h 347084"/>
                <a:gd name="connsiteX4" fmla="*/ 37866 w 48198"/>
                <a:gd name="connsiteY4" fmla="*/ 92990 h 347084"/>
                <a:gd name="connsiteX5" fmla="*/ 22367 w 48198"/>
                <a:gd name="connsiteY5" fmla="*/ 103322 h 347084"/>
                <a:gd name="connsiteX6" fmla="*/ 17201 w 48198"/>
                <a:gd name="connsiteY6" fmla="*/ 118821 h 347084"/>
                <a:gd name="connsiteX7" fmla="*/ 22367 w 48198"/>
                <a:gd name="connsiteY7" fmla="*/ 134319 h 347084"/>
                <a:gd name="connsiteX8" fmla="*/ 27533 w 48198"/>
                <a:gd name="connsiteY8" fmla="*/ 154983 h 347084"/>
                <a:gd name="connsiteX9" fmla="*/ 27533 w 48198"/>
                <a:gd name="connsiteY9" fmla="*/ 206644 h 347084"/>
                <a:gd name="connsiteX10" fmla="*/ 43032 w 48198"/>
                <a:gd name="connsiteY10" fmla="*/ 211811 h 347084"/>
                <a:gd name="connsiteX11" fmla="*/ 22367 w 48198"/>
                <a:gd name="connsiteY11" fmla="*/ 222143 h 347084"/>
                <a:gd name="connsiteX12" fmla="*/ 6869 w 48198"/>
                <a:gd name="connsiteY12" fmla="*/ 227309 h 347084"/>
                <a:gd name="connsiteX13" fmla="*/ 27533 w 48198"/>
                <a:gd name="connsiteY13" fmla="*/ 273804 h 347084"/>
                <a:gd name="connsiteX14" fmla="*/ 43032 w 48198"/>
                <a:gd name="connsiteY14" fmla="*/ 278970 h 347084"/>
                <a:gd name="connsiteX15" fmla="*/ 37866 w 48198"/>
                <a:gd name="connsiteY15" fmla="*/ 294468 h 347084"/>
                <a:gd name="connsiteX16" fmla="*/ 27533 w 48198"/>
                <a:gd name="connsiteY16" fmla="*/ 304800 h 347084"/>
                <a:gd name="connsiteX17" fmla="*/ 43032 w 48198"/>
                <a:gd name="connsiteY17" fmla="*/ 346129 h 347084"/>
                <a:gd name="connsiteX18" fmla="*/ 48198 w 48198"/>
                <a:gd name="connsiteY18" fmla="*/ 346129 h 3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98" h="347084">
                  <a:moveTo>
                    <a:pt x="32699" y="0"/>
                  </a:moveTo>
                  <a:cubicBezTo>
                    <a:pt x="27533" y="1722"/>
                    <a:pt x="21453" y="1765"/>
                    <a:pt x="17201" y="5167"/>
                  </a:cubicBezTo>
                  <a:cubicBezTo>
                    <a:pt x="1286" y="17900"/>
                    <a:pt x="7244" y="24560"/>
                    <a:pt x="12035" y="41329"/>
                  </a:cubicBezTo>
                  <a:cubicBezTo>
                    <a:pt x="18104" y="62570"/>
                    <a:pt x="16811" y="56308"/>
                    <a:pt x="32699" y="77492"/>
                  </a:cubicBezTo>
                  <a:cubicBezTo>
                    <a:pt x="34421" y="82658"/>
                    <a:pt x="39888" y="87934"/>
                    <a:pt x="37866" y="92990"/>
                  </a:cubicBezTo>
                  <a:cubicBezTo>
                    <a:pt x="35560" y="98755"/>
                    <a:pt x="26246" y="98474"/>
                    <a:pt x="22367" y="103322"/>
                  </a:cubicBezTo>
                  <a:cubicBezTo>
                    <a:pt x="18965" y="107574"/>
                    <a:pt x="18923" y="113655"/>
                    <a:pt x="17201" y="118821"/>
                  </a:cubicBezTo>
                  <a:cubicBezTo>
                    <a:pt x="18923" y="123987"/>
                    <a:pt x="18516" y="130469"/>
                    <a:pt x="22367" y="134319"/>
                  </a:cubicBezTo>
                  <a:cubicBezTo>
                    <a:pt x="38052" y="150004"/>
                    <a:pt x="47390" y="125200"/>
                    <a:pt x="27533" y="154983"/>
                  </a:cubicBezTo>
                  <a:cubicBezTo>
                    <a:pt x="21172" y="174069"/>
                    <a:pt x="15661" y="182900"/>
                    <a:pt x="27533" y="206644"/>
                  </a:cubicBezTo>
                  <a:cubicBezTo>
                    <a:pt x="29969" y="211515"/>
                    <a:pt x="37866" y="210089"/>
                    <a:pt x="43032" y="211811"/>
                  </a:cubicBezTo>
                  <a:cubicBezTo>
                    <a:pt x="36144" y="215255"/>
                    <a:pt x="29446" y="219109"/>
                    <a:pt x="22367" y="222143"/>
                  </a:cubicBezTo>
                  <a:cubicBezTo>
                    <a:pt x="17362" y="224288"/>
                    <a:pt x="8190" y="222026"/>
                    <a:pt x="6869" y="227309"/>
                  </a:cubicBezTo>
                  <a:cubicBezTo>
                    <a:pt x="0" y="254784"/>
                    <a:pt x="8487" y="264281"/>
                    <a:pt x="27533" y="273804"/>
                  </a:cubicBezTo>
                  <a:cubicBezTo>
                    <a:pt x="32404" y="276239"/>
                    <a:pt x="37866" y="277248"/>
                    <a:pt x="43032" y="278970"/>
                  </a:cubicBezTo>
                  <a:cubicBezTo>
                    <a:pt x="41310" y="284136"/>
                    <a:pt x="40668" y="289799"/>
                    <a:pt x="37866" y="294468"/>
                  </a:cubicBezTo>
                  <a:cubicBezTo>
                    <a:pt x="35360" y="298645"/>
                    <a:pt x="28137" y="299967"/>
                    <a:pt x="27533" y="304800"/>
                  </a:cubicBezTo>
                  <a:cubicBezTo>
                    <a:pt x="25328" y="322439"/>
                    <a:pt x="29092" y="336836"/>
                    <a:pt x="43032" y="346129"/>
                  </a:cubicBezTo>
                  <a:cubicBezTo>
                    <a:pt x="44465" y="347084"/>
                    <a:pt x="46476" y="346129"/>
                    <a:pt x="48198" y="346129"/>
                  </a:cubicBezTo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8" name="Полилиния 127"/>
          <p:cNvSpPr/>
          <p:nvPr/>
        </p:nvSpPr>
        <p:spPr>
          <a:xfrm>
            <a:off x="7358063" y="4305300"/>
            <a:ext cx="217487" cy="339725"/>
          </a:xfrm>
          <a:custGeom>
            <a:avLst/>
            <a:gdLst>
              <a:gd name="connsiteX0" fmla="*/ 41328 w 216976"/>
              <a:gd name="connsiteY0" fmla="*/ 15498 h 340962"/>
              <a:gd name="connsiteX1" fmla="*/ 10332 w 216976"/>
              <a:gd name="connsiteY1" fmla="*/ 30996 h 340962"/>
              <a:gd name="connsiteX2" fmla="*/ 0 w 216976"/>
              <a:gd name="connsiteY2" fmla="*/ 61993 h 340962"/>
              <a:gd name="connsiteX3" fmla="*/ 5166 w 216976"/>
              <a:gd name="connsiteY3" fmla="*/ 201478 h 340962"/>
              <a:gd name="connsiteX4" fmla="*/ 15498 w 216976"/>
              <a:gd name="connsiteY4" fmla="*/ 284135 h 340962"/>
              <a:gd name="connsiteX5" fmla="*/ 25830 w 216976"/>
              <a:gd name="connsiteY5" fmla="*/ 330630 h 340962"/>
              <a:gd name="connsiteX6" fmla="*/ 41328 w 216976"/>
              <a:gd name="connsiteY6" fmla="*/ 340962 h 340962"/>
              <a:gd name="connsiteX7" fmla="*/ 67159 w 216976"/>
              <a:gd name="connsiteY7" fmla="*/ 320298 h 340962"/>
              <a:gd name="connsiteX8" fmla="*/ 72325 w 216976"/>
              <a:gd name="connsiteY8" fmla="*/ 82657 h 340962"/>
              <a:gd name="connsiteX9" fmla="*/ 87823 w 216976"/>
              <a:gd name="connsiteY9" fmla="*/ 51661 h 340962"/>
              <a:gd name="connsiteX10" fmla="*/ 103322 w 216976"/>
              <a:gd name="connsiteY10" fmla="*/ 46495 h 340962"/>
              <a:gd name="connsiteX11" fmla="*/ 113654 w 216976"/>
              <a:gd name="connsiteY11" fmla="*/ 36162 h 340962"/>
              <a:gd name="connsiteX12" fmla="*/ 170481 w 216976"/>
              <a:gd name="connsiteY12" fmla="*/ 20664 h 340962"/>
              <a:gd name="connsiteX13" fmla="*/ 201477 w 216976"/>
              <a:gd name="connsiteY13" fmla="*/ 10332 h 340962"/>
              <a:gd name="connsiteX14" fmla="*/ 216976 w 216976"/>
              <a:gd name="connsiteY14" fmla="*/ 0 h 34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6976" h="340962">
                <a:moveTo>
                  <a:pt x="41328" y="15498"/>
                </a:moveTo>
                <a:cubicBezTo>
                  <a:pt x="32884" y="18313"/>
                  <a:pt x="15603" y="22563"/>
                  <a:pt x="10332" y="30996"/>
                </a:cubicBezTo>
                <a:cubicBezTo>
                  <a:pt x="4560" y="40232"/>
                  <a:pt x="0" y="61993"/>
                  <a:pt x="0" y="61993"/>
                </a:cubicBezTo>
                <a:cubicBezTo>
                  <a:pt x="1722" y="108488"/>
                  <a:pt x="2585" y="155023"/>
                  <a:pt x="5166" y="201478"/>
                </a:cubicBezTo>
                <a:cubicBezTo>
                  <a:pt x="6007" y="216615"/>
                  <a:pt x="12554" y="266472"/>
                  <a:pt x="15498" y="284135"/>
                </a:cubicBezTo>
                <a:cubicBezTo>
                  <a:pt x="15587" y="284666"/>
                  <a:pt x="23766" y="327534"/>
                  <a:pt x="25830" y="330630"/>
                </a:cubicBezTo>
                <a:cubicBezTo>
                  <a:pt x="29274" y="335796"/>
                  <a:pt x="36162" y="337518"/>
                  <a:pt x="41328" y="340962"/>
                </a:cubicBezTo>
                <a:cubicBezTo>
                  <a:pt x="51859" y="337452"/>
                  <a:pt x="66185" y="336201"/>
                  <a:pt x="67159" y="320298"/>
                </a:cubicBezTo>
                <a:cubicBezTo>
                  <a:pt x="72001" y="241214"/>
                  <a:pt x="69094" y="161823"/>
                  <a:pt x="72325" y="82657"/>
                </a:cubicBezTo>
                <a:cubicBezTo>
                  <a:pt x="72641" y="74917"/>
                  <a:pt x="82239" y="56128"/>
                  <a:pt x="87823" y="51661"/>
                </a:cubicBezTo>
                <a:cubicBezTo>
                  <a:pt x="92075" y="48259"/>
                  <a:pt x="98156" y="48217"/>
                  <a:pt x="103322" y="46495"/>
                </a:cubicBezTo>
                <a:cubicBezTo>
                  <a:pt x="106766" y="43051"/>
                  <a:pt x="109297" y="38340"/>
                  <a:pt x="113654" y="36162"/>
                </a:cubicBezTo>
                <a:cubicBezTo>
                  <a:pt x="138630" y="23673"/>
                  <a:pt x="145540" y="27466"/>
                  <a:pt x="170481" y="20664"/>
                </a:cubicBezTo>
                <a:cubicBezTo>
                  <a:pt x="180988" y="17798"/>
                  <a:pt x="192415" y="16373"/>
                  <a:pt x="201477" y="10332"/>
                </a:cubicBezTo>
                <a:lnTo>
                  <a:pt x="216976" y="0"/>
                </a:lnTo>
              </a:path>
            </a:pathLst>
          </a:cu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9" name="Полилиния 128"/>
          <p:cNvSpPr/>
          <p:nvPr/>
        </p:nvSpPr>
        <p:spPr>
          <a:xfrm>
            <a:off x="6215063" y="4233863"/>
            <a:ext cx="84137" cy="328612"/>
          </a:xfrm>
          <a:custGeom>
            <a:avLst/>
            <a:gdLst>
              <a:gd name="connsiteX0" fmla="*/ 0 w 175647"/>
              <a:gd name="connsiteY0" fmla="*/ 46495 h 330793"/>
              <a:gd name="connsiteX1" fmla="*/ 25830 w 175647"/>
              <a:gd name="connsiteY1" fmla="*/ 72325 h 330793"/>
              <a:gd name="connsiteX2" fmla="*/ 56827 w 175647"/>
              <a:gd name="connsiteY2" fmla="*/ 108488 h 330793"/>
              <a:gd name="connsiteX3" fmla="*/ 72325 w 175647"/>
              <a:gd name="connsiteY3" fmla="*/ 154983 h 330793"/>
              <a:gd name="connsiteX4" fmla="*/ 77491 w 175647"/>
              <a:gd name="connsiteY4" fmla="*/ 170481 h 330793"/>
              <a:gd name="connsiteX5" fmla="*/ 82657 w 175647"/>
              <a:gd name="connsiteY5" fmla="*/ 201478 h 330793"/>
              <a:gd name="connsiteX6" fmla="*/ 87824 w 175647"/>
              <a:gd name="connsiteY6" fmla="*/ 216976 h 330793"/>
              <a:gd name="connsiteX7" fmla="*/ 92990 w 175647"/>
              <a:gd name="connsiteY7" fmla="*/ 247973 h 330793"/>
              <a:gd name="connsiteX8" fmla="*/ 113654 w 175647"/>
              <a:gd name="connsiteY8" fmla="*/ 325464 h 330793"/>
              <a:gd name="connsiteX9" fmla="*/ 149817 w 175647"/>
              <a:gd name="connsiteY9" fmla="*/ 330630 h 330793"/>
              <a:gd name="connsiteX10" fmla="*/ 165315 w 175647"/>
              <a:gd name="connsiteY10" fmla="*/ 325464 h 330793"/>
              <a:gd name="connsiteX11" fmla="*/ 170481 w 175647"/>
              <a:gd name="connsiteY11" fmla="*/ 232474 h 330793"/>
              <a:gd name="connsiteX12" fmla="*/ 175647 w 175647"/>
              <a:gd name="connsiteY12" fmla="*/ 211810 h 330793"/>
              <a:gd name="connsiteX13" fmla="*/ 170481 w 175647"/>
              <a:gd name="connsiteY13" fmla="*/ 82657 h 330793"/>
              <a:gd name="connsiteX14" fmla="*/ 154983 w 175647"/>
              <a:gd name="connsiteY14" fmla="*/ 15498 h 330793"/>
              <a:gd name="connsiteX15" fmla="*/ 139485 w 175647"/>
              <a:gd name="connsiteY15" fmla="*/ 10332 h 330793"/>
              <a:gd name="connsiteX16" fmla="*/ 129152 w 175647"/>
              <a:gd name="connsiteY16" fmla="*/ 0 h 33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5647" h="330793">
                <a:moveTo>
                  <a:pt x="0" y="46495"/>
                </a:moveTo>
                <a:cubicBezTo>
                  <a:pt x="29848" y="66394"/>
                  <a:pt x="2870" y="45538"/>
                  <a:pt x="25830" y="72325"/>
                </a:cubicBezTo>
                <a:cubicBezTo>
                  <a:pt x="37647" y="86112"/>
                  <a:pt x="49529" y="92066"/>
                  <a:pt x="56827" y="108488"/>
                </a:cubicBezTo>
                <a:cubicBezTo>
                  <a:pt x="56831" y="108496"/>
                  <a:pt x="69741" y="147230"/>
                  <a:pt x="72325" y="154983"/>
                </a:cubicBezTo>
                <a:lnTo>
                  <a:pt x="77491" y="170481"/>
                </a:lnTo>
                <a:cubicBezTo>
                  <a:pt x="79213" y="180813"/>
                  <a:pt x="80385" y="191253"/>
                  <a:pt x="82657" y="201478"/>
                </a:cubicBezTo>
                <a:cubicBezTo>
                  <a:pt x="83838" y="206794"/>
                  <a:pt x="86643" y="211660"/>
                  <a:pt x="87824" y="216976"/>
                </a:cubicBezTo>
                <a:cubicBezTo>
                  <a:pt x="90096" y="227201"/>
                  <a:pt x="91268" y="237641"/>
                  <a:pt x="92990" y="247973"/>
                </a:cubicBezTo>
                <a:cubicBezTo>
                  <a:pt x="95064" y="274930"/>
                  <a:pt x="80461" y="315506"/>
                  <a:pt x="113654" y="325464"/>
                </a:cubicBezTo>
                <a:cubicBezTo>
                  <a:pt x="125317" y="328963"/>
                  <a:pt x="137763" y="328908"/>
                  <a:pt x="149817" y="330630"/>
                </a:cubicBezTo>
                <a:cubicBezTo>
                  <a:pt x="154983" y="328908"/>
                  <a:pt x="164193" y="330793"/>
                  <a:pt x="165315" y="325464"/>
                </a:cubicBezTo>
                <a:cubicBezTo>
                  <a:pt x="171710" y="295085"/>
                  <a:pt x="167670" y="263391"/>
                  <a:pt x="170481" y="232474"/>
                </a:cubicBezTo>
                <a:cubicBezTo>
                  <a:pt x="171124" y="225403"/>
                  <a:pt x="173925" y="218698"/>
                  <a:pt x="175647" y="211810"/>
                </a:cubicBezTo>
                <a:cubicBezTo>
                  <a:pt x="173925" y="168759"/>
                  <a:pt x="173347" y="125647"/>
                  <a:pt x="170481" y="82657"/>
                </a:cubicBezTo>
                <a:cubicBezTo>
                  <a:pt x="169878" y="73605"/>
                  <a:pt x="155562" y="15691"/>
                  <a:pt x="154983" y="15498"/>
                </a:cubicBezTo>
                <a:lnTo>
                  <a:pt x="139485" y="10332"/>
                </a:lnTo>
                <a:lnTo>
                  <a:pt x="129152" y="0"/>
                </a:lnTo>
              </a:path>
            </a:pathLst>
          </a:cu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0" name="Прямоугольник 129"/>
          <p:cNvSpPr/>
          <p:nvPr/>
        </p:nvSpPr>
        <p:spPr>
          <a:xfrm>
            <a:off x="5857875" y="2876550"/>
            <a:ext cx="7143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1" name="Прямоугольник 130"/>
          <p:cNvSpPr/>
          <p:nvPr/>
        </p:nvSpPr>
        <p:spPr>
          <a:xfrm>
            <a:off x="7715250" y="2876550"/>
            <a:ext cx="7143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" name="Прямоугольник 131"/>
          <p:cNvSpPr/>
          <p:nvPr/>
        </p:nvSpPr>
        <p:spPr>
          <a:xfrm>
            <a:off x="5929313" y="3019425"/>
            <a:ext cx="71437" cy="2857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33" name="Прямая соединительная линия 132"/>
          <p:cNvCxnSpPr/>
          <p:nvPr/>
        </p:nvCxnSpPr>
        <p:spPr>
          <a:xfrm rot="5400000" flipH="1" flipV="1">
            <a:off x="6036469" y="2769394"/>
            <a:ext cx="642937" cy="4286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 rot="5400000" flipH="1" flipV="1">
            <a:off x="6036469" y="2769394"/>
            <a:ext cx="714375" cy="500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rot="5400000" flipH="1" flipV="1">
            <a:off x="5464969" y="3483769"/>
            <a:ext cx="107156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rot="5400000" flipH="1" flipV="1">
            <a:off x="5572125" y="3448051"/>
            <a:ext cx="10001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 rot="5400000" flipH="1" flipV="1">
            <a:off x="5929312" y="3162301"/>
            <a:ext cx="4286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6000750" y="2947988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>
            <a:off x="6000750" y="3376613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rot="5400000" flipH="1" flipV="1">
            <a:off x="7143750" y="3448051"/>
            <a:ext cx="10001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 rot="5400000" flipH="1" flipV="1">
            <a:off x="7036594" y="3483769"/>
            <a:ext cx="107156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Прямоугольник 141"/>
          <p:cNvSpPr/>
          <p:nvPr/>
        </p:nvSpPr>
        <p:spPr>
          <a:xfrm>
            <a:off x="7643813" y="3019425"/>
            <a:ext cx="71437" cy="2857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43" name="Прямая соединительная линия 142"/>
          <p:cNvCxnSpPr/>
          <p:nvPr/>
        </p:nvCxnSpPr>
        <p:spPr>
          <a:xfrm>
            <a:off x="7500938" y="2947988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7500938" y="3376613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 rot="5400000" flipH="1" flipV="1">
            <a:off x="7286625" y="3162301"/>
            <a:ext cx="4286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 rot="16200000" flipV="1">
            <a:off x="6858000" y="2733676"/>
            <a:ext cx="714375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rot="16200000" flipV="1">
            <a:off x="6929438" y="2733675"/>
            <a:ext cx="642937" cy="500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>
            <a:off x="7358063" y="3019425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>
            <a:off x="6143625" y="3019425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Полилиния 149"/>
          <p:cNvSpPr/>
          <p:nvPr/>
        </p:nvSpPr>
        <p:spPr>
          <a:xfrm>
            <a:off x="6357938" y="4019550"/>
            <a:ext cx="163512" cy="603250"/>
          </a:xfrm>
          <a:custGeom>
            <a:avLst/>
            <a:gdLst>
              <a:gd name="connsiteX0" fmla="*/ 33453 w 163551"/>
              <a:gd name="connsiteY0" fmla="*/ 1858 h 604024"/>
              <a:gd name="connsiteX1" fmla="*/ 37170 w 163551"/>
              <a:gd name="connsiteY1" fmla="*/ 42746 h 604024"/>
              <a:gd name="connsiteX2" fmla="*/ 59473 w 163551"/>
              <a:gd name="connsiteY2" fmla="*/ 50180 h 604024"/>
              <a:gd name="connsiteX3" fmla="*/ 66907 w 163551"/>
              <a:gd name="connsiteY3" fmla="*/ 61331 h 604024"/>
              <a:gd name="connsiteX4" fmla="*/ 78058 w 163551"/>
              <a:gd name="connsiteY4" fmla="*/ 72482 h 604024"/>
              <a:gd name="connsiteX5" fmla="*/ 92926 w 163551"/>
              <a:gd name="connsiteY5" fmla="*/ 94785 h 604024"/>
              <a:gd name="connsiteX6" fmla="*/ 100361 w 163551"/>
              <a:gd name="connsiteY6" fmla="*/ 120804 h 604024"/>
              <a:gd name="connsiteX7" fmla="*/ 107795 w 163551"/>
              <a:gd name="connsiteY7" fmla="*/ 131956 h 604024"/>
              <a:gd name="connsiteX8" fmla="*/ 115229 w 163551"/>
              <a:gd name="connsiteY8" fmla="*/ 157975 h 604024"/>
              <a:gd name="connsiteX9" fmla="*/ 130097 w 163551"/>
              <a:gd name="connsiteY9" fmla="*/ 191429 h 604024"/>
              <a:gd name="connsiteX10" fmla="*/ 133814 w 163551"/>
              <a:gd name="connsiteY10" fmla="*/ 217448 h 604024"/>
              <a:gd name="connsiteX11" fmla="*/ 148683 w 163551"/>
              <a:gd name="connsiteY11" fmla="*/ 269487 h 604024"/>
              <a:gd name="connsiteX12" fmla="*/ 156117 w 163551"/>
              <a:gd name="connsiteY12" fmla="*/ 306658 h 604024"/>
              <a:gd name="connsiteX13" fmla="*/ 159834 w 163551"/>
              <a:gd name="connsiteY13" fmla="*/ 340112 h 604024"/>
              <a:gd name="connsiteX14" fmla="*/ 163551 w 163551"/>
              <a:gd name="connsiteY14" fmla="*/ 362414 h 604024"/>
              <a:gd name="connsiteX15" fmla="*/ 156117 w 163551"/>
              <a:gd name="connsiteY15" fmla="*/ 440473 h 604024"/>
              <a:gd name="connsiteX16" fmla="*/ 152400 w 163551"/>
              <a:gd name="connsiteY16" fmla="*/ 455341 h 604024"/>
              <a:gd name="connsiteX17" fmla="*/ 141248 w 163551"/>
              <a:gd name="connsiteY17" fmla="*/ 496229 h 604024"/>
              <a:gd name="connsiteX18" fmla="*/ 126380 w 163551"/>
              <a:gd name="connsiteY18" fmla="*/ 518531 h 604024"/>
              <a:gd name="connsiteX19" fmla="*/ 118946 w 163551"/>
              <a:gd name="connsiteY19" fmla="*/ 529682 h 604024"/>
              <a:gd name="connsiteX20" fmla="*/ 92926 w 163551"/>
              <a:gd name="connsiteY20" fmla="*/ 559419 h 604024"/>
              <a:gd name="connsiteX21" fmla="*/ 70624 w 163551"/>
              <a:gd name="connsiteY21" fmla="*/ 570570 h 604024"/>
              <a:gd name="connsiteX22" fmla="*/ 59473 w 163551"/>
              <a:gd name="connsiteY22" fmla="*/ 574287 h 604024"/>
              <a:gd name="connsiteX23" fmla="*/ 26019 w 163551"/>
              <a:gd name="connsiteY23" fmla="*/ 600307 h 604024"/>
              <a:gd name="connsiteX24" fmla="*/ 11151 w 163551"/>
              <a:gd name="connsiteY24" fmla="*/ 604024 h 604024"/>
              <a:gd name="connsiteX25" fmla="*/ 7434 w 163551"/>
              <a:gd name="connsiteY25" fmla="*/ 566853 h 604024"/>
              <a:gd name="connsiteX26" fmla="*/ 3717 w 163551"/>
              <a:gd name="connsiteY26" fmla="*/ 551985 h 604024"/>
              <a:gd name="connsiteX27" fmla="*/ 0 w 163551"/>
              <a:gd name="connsiteY27" fmla="*/ 459058 h 604024"/>
              <a:gd name="connsiteX28" fmla="*/ 3717 w 163551"/>
              <a:gd name="connsiteY28" fmla="*/ 206297 h 604024"/>
              <a:gd name="connsiteX29" fmla="*/ 7434 w 163551"/>
              <a:gd name="connsiteY29" fmla="*/ 191429 h 604024"/>
              <a:gd name="connsiteX30" fmla="*/ 11151 w 163551"/>
              <a:gd name="connsiteY30" fmla="*/ 161692 h 604024"/>
              <a:gd name="connsiteX31" fmla="*/ 18585 w 163551"/>
              <a:gd name="connsiteY31" fmla="*/ 76199 h 604024"/>
              <a:gd name="connsiteX32" fmla="*/ 22302 w 163551"/>
              <a:gd name="connsiteY32" fmla="*/ 57614 h 604024"/>
              <a:gd name="connsiteX33" fmla="*/ 26019 w 163551"/>
              <a:gd name="connsiteY33" fmla="*/ 31595 h 604024"/>
              <a:gd name="connsiteX34" fmla="*/ 33453 w 163551"/>
              <a:gd name="connsiteY34" fmla="*/ 1858 h 60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3551" h="604024">
                <a:moveTo>
                  <a:pt x="33453" y="1858"/>
                </a:moveTo>
                <a:cubicBezTo>
                  <a:pt x="35311" y="3716"/>
                  <a:pt x="30682" y="30696"/>
                  <a:pt x="37170" y="42746"/>
                </a:cubicBezTo>
                <a:cubicBezTo>
                  <a:pt x="40885" y="49646"/>
                  <a:pt x="59473" y="50180"/>
                  <a:pt x="59473" y="50180"/>
                </a:cubicBezTo>
                <a:cubicBezTo>
                  <a:pt x="61951" y="53897"/>
                  <a:pt x="64047" y="57899"/>
                  <a:pt x="66907" y="61331"/>
                </a:cubicBezTo>
                <a:cubicBezTo>
                  <a:pt x="70272" y="65369"/>
                  <a:pt x="75142" y="68108"/>
                  <a:pt x="78058" y="72482"/>
                </a:cubicBezTo>
                <a:cubicBezTo>
                  <a:pt x="99575" y="104758"/>
                  <a:pt x="57355" y="59214"/>
                  <a:pt x="92926" y="94785"/>
                </a:cubicBezTo>
                <a:cubicBezTo>
                  <a:pt x="94116" y="99545"/>
                  <a:pt x="97696" y="115474"/>
                  <a:pt x="100361" y="120804"/>
                </a:cubicBezTo>
                <a:cubicBezTo>
                  <a:pt x="102359" y="124800"/>
                  <a:pt x="105797" y="127960"/>
                  <a:pt x="107795" y="131956"/>
                </a:cubicBezTo>
                <a:cubicBezTo>
                  <a:pt x="110918" y="138202"/>
                  <a:pt x="113442" y="152020"/>
                  <a:pt x="115229" y="157975"/>
                </a:cubicBezTo>
                <a:cubicBezTo>
                  <a:pt x="122467" y="182104"/>
                  <a:pt x="119233" y="175133"/>
                  <a:pt x="130097" y="191429"/>
                </a:cubicBezTo>
                <a:cubicBezTo>
                  <a:pt x="131336" y="200102"/>
                  <a:pt x="131844" y="208911"/>
                  <a:pt x="133814" y="217448"/>
                </a:cubicBezTo>
                <a:cubicBezTo>
                  <a:pt x="144414" y="263384"/>
                  <a:pt x="139431" y="213974"/>
                  <a:pt x="148683" y="269487"/>
                </a:cubicBezTo>
                <a:cubicBezTo>
                  <a:pt x="153240" y="296829"/>
                  <a:pt x="150572" y="284478"/>
                  <a:pt x="156117" y="306658"/>
                </a:cubicBezTo>
                <a:cubicBezTo>
                  <a:pt x="157356" y="317809"/>
                  <a:pt x="158351" y="328990"/>
                  <a:pt x="159834" y="340112"/>
                </a:cubicBezTo>
                <a:cubicBezTo>
                  <a:pt x="160830" y="347582"/>
                  <a:pt x="163551" y="354877"/>
                  <a:pt x="163551" y="362414"/>
                </a:cubicBezTo>
                <a:cubicBezTo>
                  <a:pt x="163551" y="380924"/>
                  <a:pt x="160106" y="418532"/>
                  <a:pt x="156117" y="440473"/>
                </a:cubicBezTo>
                <a:cubicBezTo>
                  <a:pt x="155203" y="445499"/>
                  <a:pt x="153508" y="450354"/>
                  <a:pt x="152400" y="455341"/>
                </a:cubicBezTo>
                <a:cubicBezTo>
                  <a:pt x="150072" y="465816"/>
                  <a:pt x="147052" y="487524"/>
                  <a:pt x="141248" y="496229"/>
                </a:cubicBezTo>
                <a:lnTo>
                  <a:pt x="126380" y="518531"/>
                </a:lnTo>
                <a:lnTo>
                  <a:pt x="118946" y="529682"/>
                </a:lnTo>
                <a:cubicBezTo>
                  <a:pt x="112987" y="538621"/>
                  <a:pt x="102248" y="556312"/>
                  <a:pt x="92926" y="559419"/>
                </a:cubicBezTo>
                <a:cubicBezTo>
                  <a:pt x="64898" y="568762"/>
                  <a:pt x="99446" y="556159"/>
                  <a:pt x="70624" y="570570"/>
                </a:cubicBezTo>
                <a:cubicBezTo>
                  <a:pt x="67120" y="572322"/>
                  <a:pt x="63190" y="573048"/>
                  <a:pt x="59473" y="574287"/>
                </a:cubicBezTo>
                <a:cubicBezTo>
                  <a:pt x="50723" y="583037"/>
                  <a:pt x="37875" y="597343"/>
                  <a:pt x="26019" y="600307"/>
                </a:cubicBezTo>
                <a:lnTo>
                  <a:pt x="11151" y="604024"/>
                </a:lnTo>
                <a:cubicBezTo>
                  <a:pt x="9912" y="591634"/>
                  <a:pt x="9195" y="579180"/>
                  <a:pt x="7434" y="566853"/>
                </a:cubicBezTo>
                <a:cubicBezTo>
                  <a:pt x="6712" y="561796"/>
                  <a:pt x="4068" y="557081"/>
                  <a:pt x="3717" y="551985"/>
                </a:cubicBezTo>
                <a:cubicBezTo>
                  <a:pt x="1584" y="521058"/>
                  <a:pt x="1239" y="490034"/>
                  <a:pt x="0" y="459058"/>
                </a:cubicBezTo>
                <a:cubicBezTo>
                  <a:pt x="1239" y="374804"/>
                  <a:pt x="1377" y="290527"/>
                  <a:pt x="3717" y="206297"/>
                </a:cubicBezTo>
                <a:cubicBezTo>
                  <a:pt x="3859" y="201190"/>
                  <a:pt x="6594" y="196468"/>
                  <a:pt x="7434" y="191429"/>
                </a:cubicBezTo>
                <a:cubicBezTo>
                  <a:pt x="9076" y="181575"/>
                  <a:pt x="10204" y="171636"/>
                  <a:pt x="11151" y="161692"/>
                </a:cubicBezTo>
                <a:cubicBezTo>
                  <a:pt x="13960" y="132200"/>
                  <a:pt x="14697" y="105361"/>
                  <a:pt x="18585" y="76199"/>
                </a:cubicBezTo>
                <a:cubicBezTo>
                  <a:pt x="19420" y="69937"/>
                  <a:pt x="21263" y="63846"/>
                  <a:pt x="22302" y="57614"/>
                </a:cubicBezTo>
                <a:cubicBezTo>
                  <a:pt x="23742" y="48972"/>
                  <a:pt x="24780" y="40268"/>
                  <a:pt x="26019" y="31595"/>
                </a:cubicBezTo>
                <a:cubicBezTo>
                  <a:pt x="21895" y="6848"/>
                  <a:pt x="31595" y="0"/>
                  <a:pt x="33453" y="1858"/>
                </a:cubicBezTo>
                <a:close/>
              </a:path>
            </a:pathLst>
          </a:cu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51" name="Прямая соединительная линия 150"/>
          <p:cNvCxnSpPr/>
          <p:nvPr/>
        </p:nvCxnSpPr>
        <p:spPr>
          <a:xfrm rot="10800000">
            <a:off x="6286500" y="2662238"/>
            <a:ext cx="285750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 rot="10800000">
            <a:off x="7000875" y="2662238"/>
            <a:ext cx="357188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rot="10800000">
            <a:off x="6572250" y="2590800"/>
            <a:ext cx="500063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rot="5400000">
            <a:off x="6500813" y="2019300"/>
            <a:ext cx="1143000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rot="5400000">
            <a:off x="6000750" y="2019300"/>
            <a:ext cx="1143000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>
            <a:endCxn id="85" idx="7"/>
          </p:cNvCxnSpPr>
          <p:nvPr/>
        </p:nvCxnSpPr>
        <p:spPr>
          <a:xfrm rot="10800000" flipV="1">
            <a:off x="1284288" y="2733675"/>
            <a:ext cx="501650" cy="2873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rot="10800000" flipV="1">
            <a:off x="1214438" y="2662238"/>
            <a:ext cx="571500" cy="2857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rot="10800000">
            <a:off x="1785938" y="2733675"/>
            <a:ext cx="5715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rot="10800000">
            <a:off x="1785938" y="2662238"/>
            <a:ext cx="5715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rot="5400000">
            <a:off x="2326482" y="2693194"/>
            <a:ext cx="619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 flipV="1">
            <a:off x="500063" y="1447800"/>
            <a:ext cx="3214687" cy="57150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500063" y="2662238"/>
            <a:ext cx="3643312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 rot="5400000">
            <a:off x="464343" y="3840957"/>
            <a:ext cx="2214563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rot="5400000">
            <a:off x="-392906" y="3769519"/>
            <a:ext cx="2214562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Полилиния 165"/>
          <p:cNvSpPr/>
          <p:nvPr/>
        </p:nvSpPr>
        <p:spPr>
          <a:xfrm>
            <a:off x="1571625" y="2376488"/>
            <a:ext cx="1350963" cy="246062"/>
          </a:xfrm>
          <a:custGeom>
            <a:avLst/>
            <a:gdLst>
              <a:gd name="connsiteX0" fmla="*/ 33453 w 163551"/>
              <a:gd name="connsiteY0" fmla="*/ 1858 h 604024"/>
              <a:gd name="connsiteX1" fmla="*/ 37170 w 163551"/>
              <a:gd name="connsiteY1" fmla="*/ 42746 h 604024"/>
              <a:gd name="connsiteX2" fmla="*/ 59473 w 163551"/>
              <a:gd name="connsiteY2" fmla="*/ 50180 h 604024"/>
              <a:gd name="connsiteX3" fmla="*/ 66907 w 163551"/>
              <a:gd name="connsiteY3" fmla="*/ 61331 h 604024"/>
              <a:gd name="connsiteX4" fmla="*/ 78058 w 163551"/>
              <a:gd name="connsiteY4" fmla="*/ 72482 h 604024"/>
              <a:gd name="connsiteX5" fmla="*/ 92926 w 163551"/>
              <a:gd name="connsiteY5" fmla="*/ 94785 h 604024"/>
              <a:gd name="connsiteX6" fmla="*/ 100361 w 163551"/>
              <a:gd name="connsiteY6" fmla="*/ 120804 h 604024"/>
              <a:gd name="connsiteX7" fmla="*/ 107795 w 163551"/>
              <a:gd name="connsiteY7" fmla="*/ 131956 h 604024"/>
              <a:gd name="connsiteX8" fmla="*/ 115229 w 163551"/>
              <a:gd name="connsiteY8" fmla="*/ 157975 h 604024"/>
              <a:gd name="connsiteX9" fmla="*/ 130097 w 163551"/>
              <a:gd name="connsiteY9" fmla="*/ 191429 h 604024"/>
              <a:gd name="connsiteX10" fmla="*/ 133814 w 163551"/>
              <a:gd name="connsiteY10" fmla="*/ 217448 h 604024"/>
              <a:gd name="connsiteX11" fmla="*/ 148683 w 163551"/>
              <a:gd name="connsiteY11" fmla="*/ 269487 h 604024"/>
              <a:gd name="connsiteX12" fmla="*/ 156117 w 163551"/>
              <a:gd name="connsiteY12" fmla="*/ 306658 h 604024"/>
              <a:gd name="connsiteX13" fmla="*/ 159834 w 163551"/>
              <a:gd name="connsiteY13" fmla="*/ 340112 h 604024"/>
              <a:gd name="connsiteX14" fmla="*/ 163551 w 163551"/>
              <a:gd name="connsiteY14" fmla="*/ 362414 h 604024"/>
              <a:gd name="connsiteX15" fmla="*/ 156117 w 163551"/>
              <a:gd name="connsiteY15" fmla="*/ 440473 h 604024"/>
              <a:gd name="connsiteX16" fmla="*/ 152400 w 163551"/>
              <a:gd name="connsiteY16" fmla="*/ 455341 h 604024"/>
              <a:gd name="connsiteX17" fmla="*/ 141248 w 163551"/>
              <a:gd name="connsiteY17" fmla="*/ 496229 h 604024"/>
              <a:gd name="connsiteX18" fmla="*/ 126380 w 163551"/>
              <a:gd name="connsiteY18" fmla="*/ 518531 h 604024"/>
              <a:gd name="connsiteX19" fmla="*/ 118946 w 163551"/>
              <a:gd name="connsiteY19" fmla="*/ 529682 h 604024"/>
              <a:gd name="connsiteX20" fmla="*/ 92926 w 163551"/>
              <a:gd name="connsiteY20" fmla="*/ 559419 h 604024"/>
              <a:gd name="connsiteX21" fmla="*/ 70624 w 163551"/>
              <a:gd name="connsiteY21" fmla="*/ 570570 h 604024"/>
              <a:gd name="connsiteX22" fmla="*/ 59473 w 163551"/>
              <a:gd name="connsiteY22" fmla="*/ 574287 h 604024"/>
              <a:gd name="connsiteX23" fmla="*/ 26019 w 163551"/>
              <a:gd name="connsiteY23" fmla="*/ 600307 h 604024"/>
              <a:gd name="connsiteX24" fmla="*/ 11151 w 163551"/>
              <a:gd name="connsiteY24" fmla="*/ 604024 h 604024"/>
              <a:gd name="connsiteX25" fmla="*/ 7434 w 163551"/>
              <a:gd name="connsiteY25" fmla="*/ 566853 h 604024"/>
              <a:gd name="connsiteX26" fmla="*/ 3717 w 163551"/>
              <a:gd name="connsiteY26" fmla="*/ 551985 h 604024"/>
              <a:gd name="connsiteX27" fmla="*/ 0 w 163551"/>
              <a:gd name="connsiteY27" fmla="*/ 459058 h 604024"/>
              <a:gd name="connsiteX28" fmla="*/ 3717 w 163551"/>
              <a:gd name="connsiteY28" fmla="*/ 206297 h 604024"/>
              <a:gd name="connsiteX29" fmla="*/ 7434 w 163551"/>
              <a:gd name="connsiteY29" fmla="*/ 191429 h 604024"/>
              <a:gd name="connsiteX30" fmla="*/ 11151 w 163551"/>
              <a:gd name="connsiteY30" fmla="*/ 161692 h 604024"/>
              <a:gd name="connsiteX31" fmla="*/ 18585 w 163551"/>
              <a:gd name="connsiteY31" fmla="*/ 76199 h 604024"/>
              <a:gd name="connsiteX32" fmla="*/ 22302 w 163551"/>
              <a:gd name="connsiteY32" fmla="*/ 57614 h 604024"/>
              <a:gd name="connsiteX33" fmla="*/ 26019 w 163551"/>
              <a:gd name="connsiteY33" fmla="*/ 31595 h 604024"/>
              <a:gd name="connsiteX34" fmla="*/ 33453 w 163551"/>
              <a:gd name="connsiteY34" fmla="*/ 1858 h 60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3551" h="604024">
                <a:moveTo>
                  <a:pt x="33453" y="1858"/>
                </a:moveTo>
                <a:cubicBezTo>
                  <a:pt x="35311" y="3716"/>
                  <a:pt x="30682" y="30696"/>
                  <a:pt x="37170" y="42746"/>
                </a:cubicBezTo>
                <a:cubicBezTo>
                  <a:pt x="40885" y="49646"/>
                  <a:pt x="59473" y="50180"/>
                  <a:pt x="59473" y="50180"/>
                </a:cubicBezTo>
                <a:cubicBezTo>
                  <a:pt x="61951" y="53897"/>
                  <a:pt x="64047" y="57899"/>
                  <a:pt x="66907" y="61331"/>
                </a:cubicBezTo>
                <a:cubicBezTo>
                  <a:pt x="70272" y="65369"/>
                  <a:pt x="75142" y="68108"/>
                  <a:pt x="78058" y="72482"/>
                </a:cubicBezTo>
                <a:cubicBezTo>
                  <a:pt x="99575" y="104758"/>
                  <a:pt x="57355" y="59214"/>
                  <a:pt x="92926" y="94785"/>
                </a:cubicBezTo>
                <a:cubicBezTo>
                  <a:pt x="94116" y="99545"/>
                  <a:pt x="97696" y="115474"/>
                  <a:pt x="100361" y="120804"/>
                </a:cubicBezTo>
                <a:cubicBezTo>
                  <a:pt x="102359" y="124800"/>
                  <a:pt x="105797" y="127960"/>
                  <a:pt x="107795" y="131956"/>
                </a:cubicBezTo>
                <a:cubicBezTo>
                  <a:pt x="110918" y="138202"/>
                  <a:pt x="113442" y="152020"/>
                  <a:pt x="115229" y="157975"/>
                </a:cubicBezTo>
                <a:cubicBezTo>
                  <a:pt x="122467" y="182104"/>
                  <a:pt x="119233" y="175133"/>
                  <a:pt x="130097" y="191429"/>
                </a:cubicBezTo>
                <a:cubicBezTo>
                  <a:pt x="131336" y="200102"/>
                  <a:pt x="131844" y="208911"/>
                  <a:pt x="133814" y="217448"/>
                </a:cubicBezTo>
                <a:cubicBezTo>
                  <a:pt x="144414" y="263384"/>
                  <a:pt x="139431" y="213974"/>
                  <a:pt x="148683" y="269487"/>
                </a:cubicBezTo>
                <a:cubicBezTo>
                  <a:pt x="153240" y="296829"/>
                  <a:pt x="150572" y="284478"/>
                  <a:pt x="156117" y="306658"/>
                </a:cubicBezTo>
                <a:cubicBezTo>
                  <a:pt x="157356" y="317809"/>
                  <a:pt x="158351" y="328990"/>
                  <a:pt x="159834" y="340112"/>
                </a:cubicBezTo>
                <a:cubicBezTo>
                  <a:pt x="160830" y="347582"/>
                  <a:pt x="163551" y="354877"/>
                  <a:pt x="163551" y="362414"/>
                </a:cubicBezTo>
                <a:cubicBezTo>
                  <a:pt x="163551" y="380924"/>
                  <a:pt x="160106" y="418532"/>
                  <a:pt x="156117" y="440473"/>
                </a:cubicBezTo>
                <a:cubicBezTo>
                  <a:pt x="155203" y="445499"/>
                  <a:pt x="153508" y="450354"/>
                  <a:pt x="152400" y="455341"/>
                </a:cubicBezTo>
                <a:cubicBezTo>
                  <a:pt x="150072" y="465816"/>
                  <a:pt x="147052" y="487524"/>
                  <a:pt x="141248" y="496229"/>
                </a:cubicBezTo>
                <a:lnTo>
                  <a:pt x="126380" y="518531"/>
                </a:lnTo>
                <a:lnTo>
                  <a:pt x="118946" y="529682"/>
                </a:lnTo>
                <a:cubicBezTo>
                  <a:pt x="112987" y="538621"/>
                  <a:pt x="102248" y="556312"/>
                  <a:pt x="92926" y="559419"/>
                </a:cubicBezTo>
                <a:cubicBezTo>
                  <a:pt x="64898" y="568762"/>
                  <a:pt x="99446" y="556159"/>
                  <a:pt x="70624" y="570570"/>
                </a:cubicBezTo>
                <a:cubicBezTo>
                  <a:pt x="67120" y="572322"/>
                  <a:pt x="63190" y="573048"/>
                  <a:pt x="59473" y="574287"/>
                </a:cubicBezTo>
                <a:cubicBezTo>
                  <a:pt x="50723" y="583037"/>
                  <a:pt x="37875" y="597343"/>
                  <a:pt x="26019" y="600307"/>
                </a:cubicBezTo>
                <a:lnTo>
                  <a:pt x="11151" y="604024"/>
                </a:lnTo>
                <a:cubicBezTo>
                  <a:pt x="9912" y="591634"/>
                  <a:pt x="9195" y="579180"/>
                  <a:pt x="7434" y="566853"/>
                </a:cubicBezTo>
                <a:cubicBezTo>
                  <a:pt x="6712" y="561796"/>
                  <a:pt x="4068" y="557081"/>
                  <a:pt x="3717" y="551985"/>
                </a:cubicBezTo>
                <a:cubicBezTo>
                  <a:pt x="1584" y="521058"/>
                  <a:pt x="1239" y="490034"/>
                  <a:pt x="0" y="459058"/>
                </a:cubicBezTo>
                <a:cubicBezTo>
                  <a:pt x="1239" y="374804"/>
                  <a:pt x="1377" y="290527"/>
                  <a:pt x="3717" y="206297"/>
                </a:cubicBezTo>
                <a:cubicBezTo>
                  <a:pt x="3859" y="201190"/>
                  <a:pt x="6594" y="196468"/>
                  <a:pt x="7434" y="191429"/>
                </a:cubicBezTo>
                <a:cubicBezTo>
                  <a:pt x="9076" y="181575"/>
                  <a:pt x="10204" y="171636"/>
                  <a:pt x="11151" y="161692"/>
                </a:cubicBezTo>
                <a:cubicBezTo>
                  <a:pt x="13960" y="132200"/>
                  <a:pt x="14697" y="105361"/>
                  <a:pt x="18585" y="76199"/>
                </a:cubicBezTo>
                <a:cubicBezTo>
                  <a:pt x="19420" y="69937"/>
                  <a:pt x="21263" y="63846"/>
                  <a:pt x="22302" y="57614"/>
                </a:cubicBezTo>
                <a:cubicBezTo>
                  <a:pt x="23742" y="48972"/>
                  <a:pt x="24780" y="40268"/>
                  <a:pt x="26019" y="31595"/>
                </a:cubicBezTo>
                <a:cubicBezTo>
                  <a:pt x="21895" y="6848"/>
                  <a:pt x="31595" y="0"/>
                  <a:pt x="33453" y="1858"/>
                </a:cubicBezTo>
                <a:close/>
              </a:path>
            </a:pathLst>
          </a:cu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7" name="Полилиния 166"/>
          <p:cNvSpPr/>
          <p:nvPr/>
        </p:nvSpPr>
        <p:spPr>
          <a:xfrm>
            <a:off x="3678238" y="1428750"/>
            <a:ext cx="468312" cy="1263650"/>
          </a:xfrm>
          <a:custGeom>
            <a:avLst/>
            <a:gdLst>
              <a:gd name="connsiteX0" fmla="*/ 16669 w 469270"/>
              <a:gd name="connsiteY0" fmla="*/ 9607 h 1264272"/>
              <a:gd name="connsiteX1" fmla="*/ 74542 w 469270"/>
              <a:gd name="connsiteY1" fmla="*/ 55906 h 1264272"/>
              <a:gd name="connsiteX2" fmla="*/ 132416 w 469270"/>
              <a:gd name="connsiteY2" fmla="*/ 113779 h 1264272"/>
              <a:gd name="connsiteX3" fmla="*/ 155565 w 469270"/>
              <a:gd name="connsiteY3" fmla="*/ 136929 h 1264272"/>
              <a:gd name="connsiteX4" fmla="*/ 167140 w 469270"/>
              <a:gd name="connsiteY4" fmla="*/ 171653 h 1264272"/>
              <a:gd name="connsiteX5" fmla="*/ 201864 w 469270"/>
              <a:gd name="connsiteY5" fmla="*/ 194802 h 1264272"/>
              <a:gd name="connsiteX6" fmla="*/ 213439 w 469270"/>
              <a:gd name="connsiteY6" fmla="*/ 264250 h 1264272"/>
              <a:gd name="connsiteX7" fmla="*/ 225013 w 469270"/>
              <a:gd name="connsiteY7" fmla="*/ 345273 h 1264272"/>
              <a:gd name="connsiteX8" fmla="*/ 248163 w 469270"/>
              <a:gd name="connsiteY8" fmla="*/ 414721 h 1264272"/>
              <a:gd name="connsiteX9" fmla="*/ 306036 w 469270"/>
              <a:gd name="connsiteY9" fmla="*/ 484169 h 1264272"/>
              <a:gd name="connsiteX10" fmla="*/ 352335 w 469270"/>
              <a:gd name="connsiteY10" fmla="*/ 588341 h 1264272"/>
              <a:gd name="connsiteX11" fmla="*/ 398634 w 469270"/>
              <a:gd name="connsiteY11" fmla="*/ 680939 h 1264272"/>
              <a:gd name="connsiteX12" fmla="*/ 410208 w 469270"/>
              <a:gd name="connsiteY12" fmla="*/ 819835 h 1264272"/>
              <a:gd name="connsiteX13" fmla="*/ 433358 w 469270"/>
              <a:gd name="connsiteY13" fmla="*/ 970306 h 1264272"/>
              <a:gd name="connsiteX14" fmla="*/ 456507 w 469270"/>
              <a:gd name="connsiteY14" fmla="*/ 1039754 h 1264272"/>
              <a:gd name="connsiteX15" fmla="*/ 468082 w 469270"/>
              <a:gd name="connsiteY15" fmla="*/ 1074478 h 1264272"/>
              <a:gd name="connsiteX16" fmla="*/ 456507 w 469270"/>
              <a:gd name="connsiteY16" fmla="*/ 1213374 h 1264272"/>
              <a:gd name="connsiteX17" fmla="*/ 433358 w 469270"/>
              <a:gd name="connsiteY17" fmla="*/ 1248098 h 12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9270" h="1264272">
                <a:moveTo>
                  <a:pt x="16669" y="9607"/>
                </a:moveTo>
                <a:cubicBezTo>
                  <a:pt x="76938" y="100012"/>
                  <a:pt x="0" y="0"/>
                  <a:pt x="74542" y="55906"/>
                </a:cubicBezTo>
                <a:cubicBezTo>
                  <a:pt x="96368" y="72275"/>
                  <a:pt x="113125" y="94488"/>
                  <a:pt x="132416" y="113779"/>
                </a:cubicBezTo>
                <a:lnTo>
                  <a:pt x="155565" y="136929"/>
                </a:lnTo>
                <a:cubicBezTo>
                  <a:pt x="159423" y="148504"/>
                  <a:pt x="159518" y="162126"/>
                  <a:pt x="167140" y="171653"/>
                </a:cubicBezTo>
                <a:cubicBezTo>
                  <a:pt x="175830" y="182516"/>
                  <a:pt x="195643" y="182360"/>
                  <a:pt x="201864" y="194802"/>
                </a:cubicBezTo>
                <a:cubicBezTo>
                  <a:pt x="212360" y="215793"/>
                  <a:pt x="209870" y="241054"/>
                  <a:pt x="213439" y="264250"/>
                </a:cubicBezTo>
                <a:cubicBezTo>
                  <a:pt x="217587" y="291215"/>
                  <a:pt x="218878" y="318690"/>
                  <a:pt x="225013" y="345273"/>
                </a:cubicBezTo>
                <a:cubicBezTo>
                  <a:pt x="230500" y="369050"/>
                  <a:pt x="230908" y="397466"/>
                  <a:pt x="248163" y="414721"/>
                </a:cubicBezTo>
                <a:cubicBezTo>
                  <a:pt x="269970" y="436528"/>
                  <a:pt x="293144" y="455162"/>
                  <a:pt x="306036" y="484169"/>
                </a:cubicBezTo>
                <a:cubicBezTo>
                  <a:pt x="361130" y="608132"/>
                  <a:pt x="299946" y="509759"/>
                  <a:pt x="352335" y="588341"/>
                </a:cubicBezTo>
                <a:cubicBezTo>
                  <a:pt x="378935" y="668142"/>
                  <a:pt x="358230" y="640535"/>
                  <a:pt x="398634" y="680939"/>
                </a:cubicBezTo>
                <a:cubicBezTo>
                  <a:pt x="402492" y="727238"/>
                  <a:pt x="405585" y="773606"/>
                  <a:pt x="410208" y="819835"/>
                </a:cubicBezTo>
                <a:cubicBezTo>
                  <a:pt x="413914" y="856892"/>
                  <a:pt x="422203" y="929404"/>
                  <a:pt x="433358" y="970306"/>
                </a:cubicBezTo>
                <a:cubicBezTo>
                  <a:pt x="439778" y="993848"/>
                  <a:pt x="448791" y="1016605"/>
                  <a:pt x="456507" y="1039754"/>
                </a:cubicBezTo>
                <a:lnTo>
                  <a:pt x="468082" y="1074478"/>
                </a:lnTo>
                <a:cubicBezTo>
                  <a:pt x="464224" y="1120777"/>
                  <a:pt x="469270" y="1168702"/>
                  <a:pt x="456507" y="1213374"/>
                </a:cubicBezTo>
                <a:cubicBezTo>
                  <a:pt x="441965" y="1264272"/>
                  <a:pt x="402249" y="1216989"/>
                  <a:pt x="433358" y="1248098"/>
                </a:cubicBezTo>
              </a:path>
            </a:pathLst>
          </a:custGeom>
          <a:ln w="349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8" name="Полилиния 167"/>
          <p:cNvSpPr/>
          <p:nvPr/>
        </p:nvSpPr>
        <p:spPr>
          <a:xfrm rot="6590841">
            <a:off x="977107" y="4399756"/>
            <a:ext cx="260350" cy="893763"/>
          </a:xfrm>
          <a:custGeom>
            <a:avLst/>
            <a:gdLst>
              <a:gd name="connsiteX0" fmla="*/ 16669 w 469270"/>
              <a:gd name="connsiteY0" fmla="*/ 9607 h 1264272"/>
              <a:gd name="connsiteX1" fmla="*/ 74542 w 469270"/>
              <a:gd name="connsiteY1" fmla="*/ 55906 h 1264272"/>
              <a:gd name="connsiteX2" fmla="*/ 132416 w 469270"/>
              <a:gd name="connsiteY2" fmla="*/ 113779 h 1264272"/>
              <a:gd name="connsiteX3" fmla="*/ 155565 w 469270"/>
              <a:gd name="connsiteY3" fmla="*/ 136929 h 1264272"/>
              <a:gd name="connsiteX4" fmla="*/ 167140 w 469270"/>
              <a:gd name="connsiteY4" fmla="*/ 171653 h 1264272"/>
              <a:gd name="connsiteX5" fmla="*/ 201864 w 469270"/>
              <a:gd name="connsiteY5" fmla="*/ 194802 h 1264272"/>
              <a:gd name="connsiteX6" fmla="*/ 213439 w 469270"/>
              <a:gd name="connsiteY6" fmla="*/ 264250 h 1264272"/>
              <a:gd name="connsiteX7" fmla="*/ 225013 w 469270"/>
              <a:gd name="connsiteY7" fmla="*/ 345273 h 1264272"/>
              <a:gd name="connsiteX8" fmla="*/ 248163 w 469270"/>
              <a:gd name="connsiteY8" fmla="*/ 414721 h 1264272"/>
              <a:gd name="connsiteX9" fmla="*/ 306036 w 469270"/>
              <a:gd name="connsiteY9" fmla="*/ 484169 h 1264272"/>
              <a:gd name="connsiteX10" fmla="*/ 352335 w 469270"/>
              <a:gd name="connsiteY10" fmla="*/ 588341 h 1264272"/>
              <a:gd name="connsiteX11" fmla="*/ 398634 w 469270"/>
              <a:gd name="connsiteY11" fmla="*/ 680939 h 1264272"/>
              <a:gd name="connsiteX12" fmla="*/ 410208 w 469270"/>
              <a:gd name="connsiteY12" fmla="*/ 819835 h 1264272"/>
              <a:gd name="connsiteX13" fmla="*/ 433358 w 469270"/>
              <a:gd name="connsiteY13" fmla="*/ 970306 h 1264272"/>
              <a:gd name="connsiteX14" fmla="*/ 456507 w 469270"/>
              <a:gd name="connsiteY14" fmla="*/ 1039754 h 1264272"/>
              <a:gd name="connsiteX15" fmla="*/ 468082 w 469270"/>
              <a:gd name="connsiteY15" fmla="*/ 1074478 h 1264272"/>
              <a:gd name="connsiteX16" fmla="*/ 456507 w 469270"/>
              <a:gd name="connsiteY16" fmla="*/ 1213374 h 1264272"/>
              <a:gd name="connsiteX17" fmla="*/ 433358 w 469270"/>
              <a:gd name="connsiteY17" fmla="*/ 1248098 h 126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69270" h="1264272">
                <a:moveTo>
                  <a:pt x="16669" y="9607"/>
                </a:moveTo>
                <a:cubicBezTo>
                  <a:pt x="76938" y="100012"/>
                  <a:pt x="0" y="0"/>
                  <a:pt x="74542" y="55906"/>
                </a:cubicBezTo>
                <a:cubicBezTo>
                  <a:pt x="96368" y="72275"/>
                  <a:pt x="113125" y="94488"/>
                  <a:pt x="132416" y="113779"/>
                </a:cubicBezTo>
                <a:lnTo>
                  <a:pt x="155565" y="136929"/>
                </a:lnTo>
                <a:cubicBezTo>
                  <a:pt x="159423" y="148504"/>
                  <a:pt x="159518" y="162126"/>
                  <a:pt x="167140" y="171653"/>
                </a:cubicBezTo>
                <a:cubicBezTo>
                  <a:pt x="175830" y="182516"/>
                  <a:pt x="195643" y="182360"/>
                  <a:pt x="201864" y="194802"/>
                </a:cubicBezTo>
                <a:cubicBezTo>
                  <a:pt x="212360" y="215793"/>
                  <a:pt x="209870" y="241054"/>
                  <a:pt x="213439" y="264250"/>
                </a:cubicBezTo>
                <a:cubicBezTo>
                  <a:pt x="217587" y="291215"/>
                  <a:pt x="218878" y="318690"/>
                  <a:pt x="225013" y="345273"/>
                </a:cubicBezTo>
                <a:cubicBezTo>
                  <a:pt x="230500" y="369050"/>
                  <a:pt x="230908" y="397466"/>
                  <a:pt x="248163" y="414721"/>
                </a:cubicBezTo>
                <a:cubicBezTo>
                  <a:pt x="269970" y="436528"/>
                  <a:pt x="293144" y="455162"/>
                  <a:pt x="306036" y="484169"/>
                </a:cubicBezTo>
                <a:cubicBezTo>
                  <a:pt x="361130" y="608132"/>
                  <a:pt x="299946" y="509759"/>
                  <a:pt x="352335" y="588341"/>
                </a:cubicBezTo>
                <a:cubicBezTo>
                  <a:pt x="378935" y="668142"/>
                  <a:pt x="358230" y="640535"/>
                  <a:pt x="398634" y="680939"/>
                </a:cubicBezTo>
                <a:cubicBezTo>
                  <a:pt x="402492" y="727238"/>
                  <a:pt x="405585" y="773606"/>
                  <a:pt x="410208" y="819835"/>
                </a:cubicBezTo>
                <a:cubicBezTo>
                  <a:pt x="413914" y="856892"/>
                  <a:pt x="422203" y="929404"/>
                  <a:pt x="433358" y="970306"/>
                </a:cubicBezTo>
                <a:cubicBezTo>
                  <a:pt x="439778" y="993848"/>
                  <a:pt x="448791" y="1016605"/>
                  <a:pt x="456507" y="1039754"/>
                </a:cubicBezTo>
                <a:lnTo>
                  <a:pt x="468082" y="1074478"/>
                </a:lnTo>
                <a:cubicBezTo>
                  <a:pt x="464224" y="1120777"/>
                  <a:pt x="469270" y="1168702"/>
                  <a:pt x="456507" y="1213374"/>
                </a:cubicBezTo>
                <a:cubicBezTo>
                  <a:pt x="441965" y="1264272"/>
                  <a:pt x="402249" y="1216989"/>
                  <a:pt x="433358" y="1248098"/>
                </a:cubicBezTo>
              </a:path>
            </a:pathLst>
          </a:custGeom>
          <a:ln w="349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69" name="Прямая соединительная линия 168"/>
          <p:cNvCxnSpPr/>
          <p:nvPr/>
        </p:nvCxnSpPr>
        <p:spPr>
          <a:xfrm rot="5400000" flipH="1" flipV="1">
            <a:off x="142875" y="2305051"/>
            <a:ext cx="714375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 rot="5400000">
            <a:off x="6179344" y="2769394"/>
            <a:ext cx="214312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Прямоугольник 170"/>
          <p:cNvSpPr/>
          <p:nvPr/>
        </p:nvSpPr>
        <p:spPr>
          <a:xfrm>
            <a:off x="6286500" y="4019550"/>
            <a:ext cx="46038" cy="64293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2" name="Полилиния 171"/>
          <p:cNvSpPr/>
          <p:nvPr/>
        </p:nvSpPr>
        <p:spPr>
          <a:xfrm>
            <a:off x="6286500" y="4733925"/>
            <a:ext cx="1071563" cy="71438"/>
          </a:xfrm>
          <a:custGeom>
            <a:avLst/>
            <a:gdLst>
              <a:gd name="connsiteX0" fmla="*/ 0 w 498087"/>
              <a:gd name="connsiteY0" fmla="*/ 52039 h 55756"/>
              <a:gd name="connsiteX1" fmla="*/ 3717 w 498087"/>
              <a:gd name="connsiteY1" fmla="*/ 37170 h 55756"/>
              <a:gd name="connsiteX2" fmla="*/ 29736 w 498087"/>
              <a:gd name="connsiteY2" fmla="*/ 14868 h 55756"/>
              <a:gd name="connsiteX3" fmla="*/ 40887 w 498087"/>
              <a:gd name="connsiteY3" fmla="*/ 11151 h 55756"/>
              <a:gd name="connsiteX4" fmla="*/ 52039 w 498087"/>
              <a:gd name="connsiteY4" fmla="*/ 3717 h 55756"/>
              <a:gd name="connsiteX5" fmla="*/ 74341 w 498087"/>
              <a:gd name="connsiteY5" fmla="*/ 0 h 55756"/>
              <a:gd name="connsiteX6" fmla="*/ 133814 w 498087"/>
              <a:gd name="connsiteY6" fmla="*/ 3717 h 55756"/>
              <a:gd name="connsiteX7" fmla="*/ 156117 w 498087"/>
              <a:gd name="connsiteY7" fmla="*/ 18585 h 55756"/>
              <a:gd name="connsiteX8" fmla="*/ 170985 w 498087"/>
              <a:gd name="connsiteY8" fmla="*/ 26019 h 55756"/>
              <a:gd name="connsiteX9" fmla="*/ 182136 w 498087"/>
              <a:gd name="connsiteY9" fmla="*/ 33453 h 55756"/>
              <a:gd name="connsiteX10" fmla="*/ 200722 w 498087"/>
              <a:gd name="connsiteY10" fmla="*/ 37170 h 55756"/>
              <a:gd name="connsiteX11" fmla="*/ 223024 w 498087"/>
              <a:gd name="connsiteY11" fmla="*/ 44605 h 55756"/>
              <a:gd name="connsiteX12" fmla="*/ 256478 w 498087"/>
              <a:gd name="connsiteY12" fmla="*/ 48322 h 55756"/>
              <a:gd name="connsiteX13" fmla="*/ 297366 w 498087"/>
              <a:gd name="connsiteY13" fmla="*/ 55756 h 55756"/>
              <a:gd name="connsiteX14" fmla="*/ 349405 w 498087"/>
              <a:gd name="connsiteY14" fmla="*/ 52039 h 55756"/>
              <a:gd name="connsiteX15" fmla="*/ 457200 w 498087"/>
              <a:gd name="connsiteY15" fmla="*/ 48322 h 55756"/>
              <a:gd name="connsiteX16" fmla="*/ 468351 w 498087"/>
              <a:gd name="connsiteY16" fmla="*/ 44605 h 55756"/>
              <a:gd name="connsiteX17" fmla="*/ 498087 w 498087"/>
              <a:gd name="connsiteY17" fmla="*/ 44605 h 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98087" h="55756">
                <a:moveTo>
                  <a:pt x="0" y="52039"/>
                </a:moveTo>
                <a:cubicBezTo>
                  <a:pt x="1239" y="47083"/>
                  <a:pt x="1009" y="41502"/>
                  <a:pt x="3717" y="37170"/>
                </a:cubicBezTo>
                <a:cubicBezTo>
                  <a:pt x="7874" y="30519"/>
                  <a:pt x="21594" y="18939"/>
                  <a:pt x="29736" y="14868"/>
                </a:cubicBezTo>
                <a:cubicBezTo>
                  <a:pt x="33240" y="13116"/>
                  <a:pt x="37383" y="12903"/>
                  <a:pt x="40887" y="11151"/>
                </a:cubicBezTo>
                <a:cubicBezTo>
                  <a:pt x="44883" y="9153"/>
                  <a:pt x="47801" y="5130"/>
                  <a:pt x="52039" y="3717"/>
                </a:cubicBezTo>
                <a:cubicBezTo>
                  <a:pt x="59189" y="1334"/>
                  <a:pt x="66907" y="1239"/>
                  <a:pt x="74341" y="0"/>
                </a:cubicBezTo>
                <a:cubicBezTo>
                  <a:pt x="94165" y="1239"/>
                  <a:pt x="114060" y="1638"/>
                  <a:pt x="133814" y="3717"/>
                </a:cubicBezTo>
                <a:cubicBezTo>
                  <a:pt x="148778" y="5292"/>
                  <a:pt x="143771" y="9766"/>
                  <a:pt x="156117" y="18585"/>
                </a:cubicBezTo>
                <a:cubicBezTo>
                  <a:pt x="160626" y="21806"/>
                  <a:pt x="166174" y="23270"/>
                  <a:pt x="170985" y="26019"/>
                </a:cubicBezTo>
                <a:cubicBezTo>
                  <a:pt x="174864" y="28235"/>
                  <a:pt x="177953" y="31884"/>
                  <a:pt x="182136" y="33453"/>
                </a:cubicBezTo>
                <a:cubicBezTo>
                  <a:pt x="188052" y="35671"/>
                  <a:pt x="194627" y="35508"/>
                  <a:pt x="200722" y="37170"/>
                </a:cubicBezTo>
                <a:cubicBezTo>
                  <a:pt x="208282" y="39232"/>
                  <a:pt x="215236" y="43740"/>
                  <a:pt x="223024" y="44605"/>
                </a:cubicBezTo>
                <a:cubicBezTo>
                  <a:pt x="234175" y="45844"/>
                  <a:pt x="245356" y="46839"/>
                  <a:pt x="256478" y="48322"/>
                </a:cubicBezTo>
                <a:cubicBezTo>
                  <a:pt x="270742" y="50224"/>
                  <a:pt x="283352" y="52953"/>
                  <a:pt x="297366" y="55756"/>
                </a:cubicBezTo>
                <a:cubicBezTo>
                  <a:pt x="314712" y="54517"/>
                  <a:pt x="332033" y="52847"/>
                  <a:pt x="349405" y="52039"/>
                </a:cubicBezTo>
                <a:cubicBezTo>
                  <a:pt x="385319" y="50369"/>
                  <a:pt x="421317" y="50565"/>
                  <a:pt x="457200" y="48322"/>
                </a:cubicBezTo>
                <a:cubicBezTo>
                  <a:pt x="461110" y="48078"/>
                  <a:pt x="464449" y="44960"/>
                  <a:pt x="468351" y="44605"/>
                </a:cubicBezTo>
                <a:cubicBezTo>
                  <a:pt x="478222" y="43708"/>
                  <a:pt x="488175" y="44605"/>
                  <a:pt x="498087" y="44605"/>
                </a:cubicBezTo>
              </a:path>
            </a:pathLst>
          </a:cu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73" name="Прямая соединительная линия 172"/>
          <p:cNvCxnSpPr/>
          <p:nvPr/>
        </p:nvCxnSpPr>
        <p:spPr>
          <a:xfrm rot="5400000">
            <a:off x="6036469" y="3769519"/>
            <a:ext cx="500062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единительная линия 173"/>
          <p:cNvCxnSpPr>
            <a:endCxn id="172" idx="0"/>
          </p:cNvCxnSpPr>
          <p:nvPr/>
        </p:nvCxnSpPr>
        <p:spPr>
          <a:xfrm rot="5400000">
            <a:off x="6217444" y="4731544"/>
            <a:ext cx="138112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>
            <a:spLocks noChangeArrowheads="1"/>
          </p:cNvSpPr>
          <p:nvPr/>
        </p:nvSpPr>
        <p:spPr bwMode="auto">
          <a:xfrm>
            <a:off x="3429000" y="3662363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Закладные детали колонн</a:t>
            </a:r>
          </a:p>
        </p:txBody>
      </p:sp>
      <p:sp>
        <p:nvSpPr>
          <p:cNvPr id="176" name="TextBox 175"/>
          <p:cNvSpPr txBox="1">
            <a:spLocks noChangeArrowheads="1"/>
          </p:cNvSpPr>
          <p:nvPr/>
        </p:nvSpPr>
        <p:spPr bwMode="auto">
          <a:xfrm>
            <a:off x="714375" y="5019675"/>
            <a:ext cx="2286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Колонна</a:t>
            </a:r>
          </a:p>
        </p:txBody>
      </p:sp>
      <p:cxnSp>
        <p:nvCxnSpPr>
          <p:cNvPr id="177" name="Прямая со стрелкой 176"/>
          <p:cNvCxnSpPr/>
          <p:nvPr/>
        </p:nvCxnSpPr>
        <p:spPr>
          <a:xfrm flipV="1">
            <a:off x="5357813" y="3376613"/>
            <a:ext cx="928687" cy="500062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>
            <a:endCxn id="129" idx="4"/>
          </p:cNvCxnSpPr>
          <p:nvPr/>
        </p:nvCxnSpPr>
        <p:spPr>
          <a:xfrm>
            <a:off x="5429250" y="3876675"/>
            <a:ext cx="823913" cy="52546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>
            <a:spLocks noChangeArrowheads="1"/>
          </p:cNvSpPr>
          <p:nvPr/>
        </p:nvSpPr>
        <p:spPr bwMode="auto">
          <a:xfrm>
            <a:off x="3143250" y="2876550"/>
            <a:ext cx="2286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Неподвижная опора </a:t>
            </a:r>
          </a:p>
        </p:txBody>
      </p:sp>
      <p:cxnSp>
        <p:nvCxnSpPr>
          <p:cNvPr id="180" name="Прямая со стрелкой 179"/>
          <p:cNvCxnSpPr/>
          <p:nvPr/>
        </p:nvCxnSpPr>
        <p:spPr>
          <a:xfrm>
            <a:off x="5214938" y="3090863"/>
            <a:ext cx="642937" cy="1587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Прямоугольник 180"/>
          <p:cNvSpPr/>
          <p:nvPr/>
        </p:nvSpPr>
        <p:spPr>
          <a:xfrm>
            <a:off x="6500813" y="2590800"/>
            <a:ext cx="633412" cy="7143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2" name="TextBox 181"/>
          <p:cNvSpPr txBox="1">
            <a:spLocks noChangeArrowheads="1"/>
          </p:cNvSpPr>
          <p:nvPr/>
        </p:nvSpPr>
        <p:spPr bwMode="auto">
          <a:xfrm>
            <a:off x="4214813" y="180498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Закладная деталь перекрытия</a:t>
            </a:r>
          </a:p>
        </p:txBody>
      </p:sp>
      <p:cxnSp>
        <p:nvCxnSpPr>
          <p:cNvPr id="183" name="Прямая со стрелкой 182"/>
          <p:cNvCxnSpPr>
            <a:endCxn id="181" idx="1"/>
          </p:cNvCxnSpPr>
          <p:nvPr/>
        </p:nvCxnSpPr>
        <p:spPr>
          <a:xfrm>
            <a:off x="5572125" y="2305050"/>
            <a:ext cx="928688" cy="320675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183"/>
          <p:cNvSpPr txBox="1">
            <a:spLocks noChangeArrowheads="1"/>
          </p:cNvSpPr>
          <p:nvPr/>
        </p:nvSpPr>
        <p:spPr bwMode="auto">
          <a:xfrm>
            <a:off x="1357313" y="1947863"/>
            <a:ext cx="2286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Ферма перекрытия</a:t>
            </a:r>
          </a:p>
        </p:txBody>
      </p:sp>
      <p:sp>
        <p:nvSpPr>
          <p:cNvPr id="186" name="TextBox 185"/>
          <p:cNvSpPr txBox="1">
            <a:spLocks noChangeArrowheads="1"/>
          </p:cNvSpPr>
          <p:nvPr/>
        </p:nvSpPr>
        <p:spPr bwMode="auto">
          <a:xfrm>
            <a:off x="1714500" y="4300538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Спираль кручения</a:t>
            </a:r>
          </a:p>
        </p:txBody>
      </p:sp>
      <p:cxnSp>
        <p:nvCxnSpPr>
          <p:cNvPr id="187" name="Прямая со стрелкой 186"/>
          <p:cNvCxnSpPr>
            <a:stCxn id="186" idx="1"/>
          </p:cNvCxnSpPr>
          <p:nvPr/>
        </p:nvCxnSpPr>
        <p:spPr>
          <a:xfrm rot="10800000">
            <a:off x="1285875" y="4162425"/>
            <a:ext cx="428625" cy="32385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>
            <a:spLocks noChangeArrowheads="1"/>
          </p:cNvSpPr>
          <p:nvPr/>
        </p:nvSpPr>
        <p:spPr bwMode="auto">
          <a:xfrm>
            <a:off x="3429000" y="474503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Монтажные элементы</a:t>
            </a:r>
          </a:p>
        </p:txBody>
      </p:sp>
      <p:cxnSp>
        <p:nvCxnSpPr>
          <p:cNvPr id="189" name="Прямая со стрелкой 188"/>
          <p:cNvCxnSpPr>
            <a:endCxn id="128" idx="4"/>
          </p:cNvCxnSpPr>
          <p:nvPr/>
        </p:nvCxnSpPr>
        <p:spPr>
          <a:xfrm flipV="1">
            <a:off x="6215063" y="4587875"/>
            <a:ext cx="1158875" cy="788988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189"/>
          <p:cNvSpPr txBox="1">
            <a:spLocks noChangeArrowheads="1"/>
          </p:cNvSpPr>
          <p:nvPr/>
        </p:nvSpPr>
        <p:spPr bwMode="auto">
          <a:xfrm>
            <a:off x="7786688" y="2714625"/>
            <a:ext cx="1357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Спираль </a:t>
            </a:r>
          </a:p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изгиба</a:t>
            </a:r>
          </a:p>
        </p:txBody>
      </p:sp>
      <p:cxnSp>
        <p:nvCxnSpPr>
          <p:cNvPr id="191" name="Прямая со стрелкой 190"/>
          <p:cNvCxnSpPr/>
          <p:nvPr/>
        </p:nvCxnSpPr>
        <p:spPr>
          <a:xfrm rot="10800000" flipV="1">
            <a:off x="7858125" y="3459163"/>
            <a:ext cx="357188" cy="249237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/>
      <p:bldP spid="176" grpId="0"/>
      <p:bldP spid="179" grpId="0"/>
      <p:bldP spid="182" grpId="0"/>
      <p:bldP spid="184" grpId="0"/>
      <p:bldP spid="186" grpId="0"/>
      <p:bldP spid="188" grpId="0"/>
      <p:bldP spid="190" grpId="0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Box 30"/>
          <p:cNvSpPr txBox="1">
            <a:spLocks noChangeArrowheads="1"/>
          </p:cNvSpPr>
          <p:nvPr/>
        </p:nvSpPr>
        <p:spPr bwMode="auto">
          <a:xfrm>
            <a:off x="428625" y="214313"/>
            <a:ext cx="8286750" cy="3698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ПРОТИВООБВАЛЬНЫЕ УПРУГО-ПЛАСТИЧЕСКИЕ УСТРОЙСТВА</a:t>
            </a:r>
          </a:p>
        </p:txBody>
      </p:sp>
      <p:cxnSp>
        <p:nvCxnSpPr>
          <p:cNvPr id="121" name="Прямая соединительная линия 120"/>
          <p:cNvCxnSpPr/>
          <p:nvPr/>
        </p:nvCxnSpPr>
        <p:spPr>
          <a:xfrm rot="5400000">
            <a:off x="6786562" y="1009651"/>
            <a:ext cx="714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rot="5400000">
            <a:off x="6143625" y="1866901"/>
            <a:ext cx="2428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rot="10800000">
            <a:off x="7143750" y="652463"/>
            <a:ext cx="2143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rot="5400000">
            <a:off x="6429375" y="2366963"/>
            <a:ext cx="1428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>
            <a:off x="6858000" y="1509713"/>
            <a:ext cx="285750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rot="5400000">
            <a:off x="6786562" y="1438276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rot="10800000">
            <a:off x="6858000" y="1366838"/>
            <a:ext cx="285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rot="5400000">
            <a:off x="1500187" y="1009651"/>
            <a:ext cx="714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rot="5400000">
            <a:off x="428625" y="1866901"/>
            <a:ext cx="2428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 rot="10800000">
            <a:off x="1643063" y="652463"/>
            <a:ext cx="2143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 rot="5400000">
            <a:off x="1143000" y="2366963"/>
            <a:ext cx="1428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 rot="10800000" flipV="1">
            <a:off x="1857375" y="1509713"/>
            <a:ext cx="214313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rot="5400000">
            <a:off x="2000250" y="1438276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 rot="10800000">
            <a:off x="1857375" y="1366838"/>
            <a:ext cx="285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78"/>
          <p:cNvGrpSpPr>
            <a:grpSpLocks/>
          </p:cNvGrpSpPr>
          <p:nvPr/>
        </p:nvGrpSpPr>
        <p:grpSpPr bwMode="auto">
          <a:xfrm>
            <a:off x="1928813" y="642938"/>
            <a:ext cx="5153025" cy="652462"/>
            <a:chOff x="1214414" y="2000240"/>
            <a:chExt cx="5153060" cy="652466"/>
          </a:xfrm>
        </p:grpSpPr>
        <p:cxnSp>
          <p:nvCxnSpPr>
            <p:cNvPr id="136" name="Прямая соединительная линия 135"/>
            <p:cNvCxnSpPr/>
            <p:nvPr/>
          </p:nvCxnSpPr>
          <p:spPr>
            <a:xfrm>
              <a:off x="1357290" y="2571744"/>
              <a:ext cx="485778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77"/>
            <p:cNvGrpSpPr>
              <a:grpSpLocks/>
            </p:cNvGrpSpPr>
            <p:nvPr/>
          </p:nvGrpSpPr>
          <p:grpSpPr bwMode="auto">
            <a:xfrm>
              <a:off x="1214414" y="2000240"/>
              <a:ext cx="5153060" cy="652466"/>
              <a:chOff x="1214414" y="2000240"/>
              <a:chExt cx="5153060" cy="652466"/>
            </a:xfrm>
          </p:grpSpPr>
          <p:cxnSp>
            <p:nvCxnSpPr>
              <p:cNvPr id="138" name="Прямая соединительная линия 137"/>
              <p:cNvCxnSpPr/>
              <p:nvPr/>
            </p:nvCxnSpPr>
            <p:spPr>
              <a:xfrm>
                <a:off x="1214414" y="2643181"/>
                <a:ext cx="51435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Прямая соединительная линия 138"/>
              <p:cNvCxnSpPr/>
              <p:nvPr/>
            </p:nvCxnSpPr>
            <p:spPr>
              <a:xfrm rot="16200000" flipH="1">
                <a:off x="6215073" y="2500305"/>
                <a:ext cx="295277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Прямая соединительная линия 139"/>
              <p:cNvCxnSpPr/>
              <p:nvPr/>
            </p:nvCxnSpPr>
            <p:spPr>
              <a:xfrm rot="16200000" flipH="1">
                <a:off x="1071538" y="2500305"/>
                <a:ext cx="295277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Прямая соединительная линия 140"/>
              <p:cNvCxnSpPr/>
              <p:nvPr/>
            </p:nvCxnSpPr>
            <p:spPr>
              <a:xfrm flipV="1">
                <a:off x="1214414" y="2000240"/>
                <a:ext cx="2571767" cy="35718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Прямая соединительная линия 141"/>
              <p:cNvCxnSpPr/>
              <p:nvPr/>
            </p:nvCxnSpPr>
            <p:spPr>
              <a:xfrm rot="16200000" flipH="1">
                <a:off x="4893470" y="892951"/>
                <a:ext cx="357189" cy="25717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Прямая соединительная линия 142"/>
              <p:cNvCxnSpPr/>
              <p:nvPr/>
            </p:nvCxnSpPr>
            <p:spPr>
              <a:xfrm rot="5400000" flipH="1" flipV="1">
                <a:off x="6143635" y="2500306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Прямая соединительная линия 143"/>
              <p:cNvCxnSpPr/>
              <p:nvPr/>
            </p:nvCxnSpPr>
            <p:spPr>
              <a:xfrm rot="5400000" flipH="1" flipV="1">
                <a:off x="1285852" y="2500306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Прямая соединительная линия 144"/>
              <p:cNvCxnSpPr/>
              <p:nvPr/>
            </p:nvCxnSpPr>
            <p:spPr>
              <a:xfrm rot="10800000">
                <a:off x="3786181" y="2143116"/>
                <a:ext cx="2428891" cy="28575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Прямая соединительная линия 145"/>
              <p:cNvCxnSpPr/>
              <p:nvPr/>
            </p:nvCxnSpPr>
            <p:spPr>
              <a:xfrm rot="10800000" flipV="1">
                <a:off x="1357290" y="2152641"/>
                <a:ext cx="2428891" cy="28575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7" name="Полилиния 146"/>
          <p:cNvSpPr/>
          <p:nvPr/>
        </p:nvSpPr>
        <p:spPr>
          <a:xfrm>
            <a:off x="6770688" y="1012825"/>
            <a:ext cx="360362" cy="241300"/>
          </a:xfrm>
          <a:custGeom>
            <a:avLst/>
            <a:gdLst>
              <a:gd name="connsiteX0" fmla="*/ 79770 w 337678"/>
              <a:gd name="connsiteY0" fmla="*/ 0 h 266197"/>
              <a:gd name="connsiteX1" fmla="*/ 68047 w 337678"/>
              <a:gd name="connsiteY1" fmla="*/ 3908 h 266197"/>
              <a:gd name="connsiteX2" fmla="*/ 56324 w 337678"/>
              <a:gd name="connsiteY2" fmla="*/ 11723 h 266197"/>
              <a:gd name="connsiteX3" fmla="*/ 25062 w 337678"/>
              <a:gd name="connsiteY3" fmla="*/ 15631 h 266197"/>
              <a:gd name="connsiteX4" fmla="*/ 1616 w 337678"/>
              <a:gd name="connsiteY4" fmla="*/ 23446 h 266197"/>
              <a:gd name="connsiteX5" fmla="*/ 9432 w 337678"/>
              <a:gd name="connsiteY5" fmla="*/ 54708 h 266197"/>
              <a:gd name="connsiteX6" fmla="*/ 44601 w 337678"/>
              <a:gd name="connsiteY6" fmla="*/ 93785 h 266197"/>
              <a:gd name="connsiteX7" fmla="*/ 56324 w 337678"/>
              <a:gd name="connsiteY7" fmla="*/ 97692 h 266197"/>
              <a:gd name="connsiteX8" fmla="*/ 68047 w 337678"/>
              <a:gd name="connsiteY8" fmla="*/ 109416 h 266197"/>
              <a:gd name="connsiteX9" fmla="*/ 87585 w 337678"/>
              <a:gd name="connsiteY9" fmla="*/ 140677 h 266197"/>
              <a:gd name="connsiteX10" fmla="*/ 118847 w 337678"/>
              <a:gd name="connsiteY10" fmla="*/ 164123 h 266197"/>
              <a:gd name="connsiteX11" fmla="*/ 130570 w 337678"/>
              <a:gd name="connsiteY11" fmla="*/ 171939 h 266197"/>
              <a:gd name="connsiteX12" fmla="*/ 142293 w 337678"/>
              <a:gd name="connsiteY12" fmla="*/ 179754 h 266197"/>
              <a:gd name="connsiteX13" fmla="*/ 150109 w 337678"/>
              <a:gd name="connsiteY13" fmla="*/ 187569 h 266197"/>
              <a:gd name="connsiteX14" fmla="*/ 173555 w 337678"/>
              <a:gd name="connsiteY14" fmla="*/ 195385 h 266197"/>
              <a:gd name="connsiteX15" fmla="*/ 200909 w 337678"/>
              <a:gd name="connsiteY15" fmla="*/ 211016 h 266197"/>
              <a:gd name="connsiteX16" fmla="*/ 212632 w 337678"/>
              <a:gd name="connsiteY16" fmla="*/ 218831 h 266197"/>
              <a:gd name="connsiteX17" fmla="*/ 224355 w 337678"/>
              <a:gd name="connsiteY17" fmla="*/ 222739 h 266197"/>
              <a:gd name="connsiteX18" fmla="*/ 236078 w 337678"/>
              <a:gd name="connsiteY18" fmla="*/ 230554 h 266197"/>
              <a:gd name="connsiteX19" fmla="*/ 259524 w 337678"/>
              <a:gd name="connsiteY19" fmla="*/ 238369 h 266197"/>
              <a:gd name="connsiteX20" fmla="*/ 279062 w 337678"/>
              <a:gd name="connsiteY20" fmla="*/ 250092 h 266197"/>
              <a:gd name="connsiteX21" fmla="*/ 286878 w 337678"/>
              <a:gd name="connsiteY21" fmla="*/ 257908 h 266197"/>
              <a:gd name="connsiteX22" fmla="*/ 298601 w 337678"/>
              <a:gd name="connsiteY22" fmla="*/ 265723 h 266197"/>
              <a:gd name="connsiteX23" fmla="*/ 333770 w 337678"/>
              <a:gd name="connsiteY23" fmla="*/ 261816 h 266197"/>
              <a:gd name="connsiteX24" fmla="*/ 337678 w 337678"/>
              <a:gd name="connsiteY24" fmla="*/ 250092 h 266197"/>
              <a:gd name="connsiteX25" fmla="*/ 329862 w 337678"/>
              <a:gd name="connsiteY25" fmla="*/ 234462 h 26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37678" h="266197">
                <a:moveTo>
                  <a:pt x="79770" y="0"/>
                </a:moveTo>
                <a:cubicBezTo>
                  <a:pt x="75862" y="1303"/>
                  <a:pt x="71731" y="2066"/>
                  <a:pt x="68047" y="3908"/>
                </a:cubicBezTo>
                <a:cubicBezTo>
                  <a:pt x="63846" y="6008"/>
                  <a:pt x="60855" y="10487"/>
                  <a:pt x="56324" y="11723"/>
                </a:cubicBezTo>
                <a:cubicBezTo>
                  <a:pt x="46192" y="14486"/>
                  <a:pt x="35483" y="14328"/>
                  <a:pt x="25062" y="15631"/>
                </a:cubicBezTo>
                <a:cubicBezTo>
                  <a:pt x="17247" y="18236"/>
                  <a:pt x="0" y="15368"/>
                  <a:pt x="1616" y="23446"/>
                </a:cubicBezTo>
                <a:cubicBezTo>
                  <a:pt x="2699" y="28861"/>
                  <a:pt x="5676" y="47948"/>
                  <a:pt x="9432" y="54708"/>
                </a:cubicBezTo>
                <a:cubicBezTo>
                  <a:pt x="18046" y="70213"/>
                  <a:pt x="28254" y="85611"/>
                  <a:pt x="44601" y="93785"/>
                </a:cubicBezTo>
                <a:cubicBezTo>
                  <a:pt x="48285" y="95627"/>
                  <a:pt x="52416" y="96390"/>
                  <a:pt x="56324" y="97692"/>
                </a:cubicBezTo>
                <a:cubicBezTo>
                  <a:pt x="60232" y="101600"/>
                  <a:pt x="64509" y="105170"/>
                  <a:pt x="68047" y="109416"/>
                </a:cubicBezTo>
                <a:cubicBezTo>
                  <a:pt x="73688" y="116186"/>
                  <a:pt x="83774" y="135342"/>
                  <a:pt x="87585" y="140677"/>
                </a:cubicBezTo>
                <a:cubicBezTo>
                  <a:pt x="94155" y="149875"/>
                  <a:pt x="112446" y="159856"/>
                  <a:pt x="118847" y="164123"/>
                </a:cubicBezTo>
                <a:lnTo>
                  <a:pt x="130570" y="171939"/>
                </a:lnTo>
                <a:cubicBezTo>
                  <a:pt x="134478" y="174544"/>
                  <a:pt x="138972" y="176433"/>
                  <a:pt x="142293" y="179754"/>
                </a:cubicBezTo>
                <a:cubicBezTo>
                  <a:pt x="144898" y="182359"/>
                  <a:pt x="146814" y="185921"/>
                  <a:pt x="150109" y="187569"/>
                </a:cubicBezTo>
                <a:cubicBezTo>
                  <a:pt x="157477" y="191253"/>
                  <a:pt x="173555" y="195385"/>
                  <a:pt x="173555" y="195385"/>
                </a:cubicBezTo>
                <a:cubicBezTo>
                  <a:pt x="211343" y="223727"/>
                  <a:pt x="171076" y="196100"/>
                  <a:pt x="200909" y="211016"/>
                </a:cubicBezTo>
                <a:cubicBezTo>
                  <a:pt x="205110" y="213116"/>
                  <a:pt x="208431" y="216731"/>
                  <a:pt x="212632" y="218831"/>
                </a:cubicBezTo>
                <a:cubicBezTo>
                  <a:pt x="216316" y="220673"/>
                  <a:pt x="220671" y="220897"/>
                  <a:pt x="224355" y="222739"/>
                </a:cubicBezTo>
                <a:cubicBezTo>
                  <a:pt x="228556" y="224839"/>
                  <a:pt x="231786" y="228647"/>
                  <a:pt x="236078" y="230554"/>
                </a:cubicBezTo>
                <a:cubicBezTo>
                  <a:pt x="243606" y="233900"/>
                  <a:pt x="259524" y="238369"/>
                  <a:pt x="259524" y="238369"/>
                </a:cubicBezTo>
                <a:cubicBezTo>
                  <a:pt x="279324" y="258172"/>
                  <a:pt x="253701" y="234876"/>
                  <a:pt x="279062" y="250092"/>
                </a:cubicBezTo>
                <a:cubicBezTo>
                  <a:pt x="282221" y="251988"/>
                  <a:pt x="284001" y="255606"/>
                  <a:pt x="286878" y="257908"/>
                </a:cubicBezTo>
                <a:cubicBezTo>
                  <a:pt x="290545" y="260842"/>
                  <a:pt x="294693" y="263118"/>
                  <a:pt x="298601" y="265723"/>
                </a:cubicBezTo>
                <a:cubicBezTo>
                  <a:pt x="310324" y="264421"/>
                  <a:pt x="322819" y="266197"/>
                  <a:pt x="333770" y="261816"/>
                </a:cubicBezTo>
                <a:cubicBezTo>
                  <a:pt x="337595" y="260286"/>
                  <a:pt x="337678" y="254211"/>
                  <a:pt x="337678" y="250092"/>
                </a:cubicBezTo>
                <a:cubicBezTo>
                  <a:pt x="337678" y="241111"/>
                  <a:pt x="334675" y="239274"/>
                  <a:pt x="329862" y="234462"/>
                </a:cubicBezTo>
              </a:path>
            </a:pathLst>
          </a:cu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" name="Группа 112"/>
          <p:cNvGrpSpPr>
            <a:grpSpLocks/>
          </p:cNvGrpSpPr>
          <p:nvPr/>
        </p:nvGrpSpPr>
        <p:grpSpPr bwMode="auto">
          <a:xfrm>
            <a:off x="6696075" y="879475"/>
            <a:ext cx="608013" cy="374650"/>
            <a:chOff x="5982242" y="2227386"/>
            <a:chExt cx="608132" cy="374136"/>
          </a:xfrm>
        </p:grpSpPr>
        <p:sp>
          <p:nvSpPr>
            <p:cNvPr id="149" name="Полилиния 148"/>
            <p:cNvSpPr/>
            <p:nvPr/>
          </p:nvSpPr>
          <p:spPr>
            <a:xfrm>
              <a:off x="6260109" y="2227386"/>
              <a:ext cx="330265" cy="214019"/>
            </a:xfrm>
            <a:custGeom>
              <a:avLst/>
              <a:gdLst>
                <a:gd name="connsiteX0" fmla="*/ 296984 w 310712"/>
                <a:gd name="connsiteY0" fmla="*/ 11723 h 235902"/>
                <a:gd name="connsiteX1" fmla="*/ 285261 w 310712"/>
                <a:gd name="connsiteY1" fmla="*/ 3907 h 235902"/>
                <a:gd name="connsiteX2" fmla="*/ 222738 w 310712"/>
                <a:gd name="connsiteY2" fmla="*/ 11723 h 235902"/>
                <a:gd name="connsiteX3" fmla="*/ 211015 w 310712"/>
                <a:gd name="connsiteY3" fmla="*/ 19538 h 235902"/>
                <a:gd name="connsiteX4" fmla="*/ 187569 w 310712"/>
                <a:gd name="connsiteY4" fmla="*/ 27353 h 235902"/>
                <a:gd name="connsiteX5" fmla="*/ 179753 w 310712"/>
                <a:gd name="connsiteY5" fmla="*/ 35169 h 235902"/>
                <a:gd name="connsiteX6" fmla="*/ 168030 w 310712"/>
                <a:gd name="connsiteY6" fmla="*/ 42984 h 235902"/>
                <a:gd name="connsiteX7" fmla="*/ 164123 w 310712"/>
                <a:gd name="connsiteY7" fmla="*/ 54707 h 235902"/>
                <a:gd name="connsiteX8" fmla="*/ 175846 w 310712"/>
                <a:gd name="connsiteY8" fmla="*/ 121138 h 235902"/>
                <a:gd name="connsiteX9" fmla="*/ 187569 w 310712"/>
                <a:gd name="connsiteY9" fmla="*/ 148492 h 235902"/>
                <a:gd name="connsiteX10" fmla="*/ 199292 w 310712"/>
                <a:gd name="connsiteY10" fmla="*/ 152400 h 235902"/>
                <a:gd name="connsiteX11" fmla="*/ 211015 w 310712"/>
                <a:gd name="connsiteY11" fmla="*/ 160215 h 235902"/>
                <a:gd name="connsiteX12" fmla="*/ 203200 w 310712"/>
                <a:gd name="connsiteY12" fmla="*/ 148492 h 235902"/>
                <a:gd name="connsiteX13" fmla="*/ 187569 w 310712"/>
                <a:gd name="connsiteY13" fmla="*/ 132861 h 235902"/>
                <a:gd name="connsiteX14" fmla="*/ 179753 w 310712"/>
                <a:gd name="connsiteY14" fmla="*/ 125046 h 235902"/>
                <a:gd name="connsiteX15" fmla="*/ 164123 w 310712"/>
                <a:gd name="connsiteY15" fmla="*/ 105507 h 235902"/>
                <a:gd name="connsiteX16" fmla="*/ 160215 w 310712"/>
                <a:gd name="connsiteY16" fmla="*/ 93784 h 235902"/>
                <a:gd name="connsiteX17" fmla="*/ 144584 w 310712"/>
                <a:gd name="connsiteY17" fmla="*/ 74246 h 235902"/>
                <a:gd name="connsiteX18" fmla="*/ 140676 w 310712"/>
                <a:gd name="connsiteY18" fmla="*/ 62523 h 235902"/>
                <a:gd name="connsiteX19" fmla="*/ 132861 w 310712"/>
                <a:gd name="connsiteY19" fmla="*/ 54707 h 235902"/>
                <a:gd name="connsiteX20" fmla="*/ 109415 w 310712"/>
                <a:gd name="connsiteY20" fmla="*/ 42984 h 235902"/>
                <a:gd name="connsiteX21" fmla="*/ 101600 w 310712"/>
                <a:gd name="connsiteY21" fmla="*/ 31261 h 235902"/>
                <a:gd name="connsiteX22" fmla="*/ 89876 w 310712"/>
                <a:gd name="connsiteY22" fmla="*/ 27353 h 235902"/>
                <a:gd name="connsiteX23" fmla="*/ 78153 w 310712"/>
                <a:gd name="connsiteY23" fmla="*/ 19538 h 235902"/>
                <a:gd name="connsiteX24" fmla="*/ 66430 w 310712"/>
                <a:gd name="connsiteY24" fmla="*/ 15630 h 235902"/>
                <a:gd name="connsiteX25" fmla="*/ 54707 w 310712"/>
                <a:gd name="connsiteY25" fmla="*/ 7815 h 235902"/>
                <a:gd name="connsiteX26" fmla="*/ 31261 w 310712"/>
                <a:gd name="connsiteY26" fmla="*/ 0 h 235902"/>
                <a:gd name="connsiteX27" fmla="*/ 3907 w 310712"/>
                <a:gd name="connsiteY27" fmla="*/ 11723 h 235902"/>
                <a:gd name="connsiteX28" fmla="*/ 0 w 310712"/>
                <a:gd name="connsiteY28" fmla="*/ 23446 h 235902"/>
                <a:gd name="connsiteX29" fmla="*/ 19538 w 310712"/>
                <a:gd name="connsiteY29" fmla="*/ 39077 h 235902"/>
                <a:gd name="connsiteX30" fmla="*/ 27353 w 310712"/>
                <a:gd name="connsiteY30" fmla="*/ 50800 h 235902"/>
                <a:gd name="connsiteX31" fmla="*/ 39076 w 310712"/>
                <a:gd name="connsiteY31" fmla="*/ 54707 h 235902"/>
                <a:gd name="connsiteX32" fmla="*/ 50800 w 310712"/>
                <a:gd name="connsiteY32" fmla="*/ 74246 h 235902"/>
                <a:gd name="connsiteX33" fmla="*/ 74246 w 310712"/>
                <a:gd name="connsiteY33" fmla="*/ 109415 h 235902"/>
                <a:gd name="connsiteX34" fmla="*/ 82061 w 310712"/>
                <a:gd name="connsiteY34" fmla="*/ 121138 h 235902"/>
                <a:gd name="connsiteX35" fmla="*/ 101600 w 310712"/>
                <a:gd name="connsiteY35" fmla="*/ 136769 h 235902"/>
                <a:gd name="connsiteX36" fmla="*/ 117230 w 310712"/>
                <a:gd name="connsiteY36" fmla="*/ 152400 h 235902"/>
                <a:gd name="connsiteX37" fmla="*/ 144584 w 310712"/>
                <a:gd name="connsiteY37" fmla="*/ 179753 h 235902"/>
                <a:gd name="connsiteX38" fmla="*/ 164123 w 310712"/>
                <a:gd name="connsiteY38" fmla="*/ 195384 h 235902"/>
                <a:gd name="connsiteX39" fmla="*/ 171938 w 310712"/>
                <a:gd name="connsiteY39" fmla="*/ 203200 h 235902"/>
                <a:gd name="connsiteX40" fmla="*/ 183661 w 310712"/>
                <a:gd name="connsiteY40" fmla="*/ 207107 h 235902"/>
                <a:gd name="connsiteX41" fmla="*/ 203200 w 310712"/>
                <a:gd name="connsiteY41" fmla="*/ 222738 h 235902"/>
                <a:gd name="connsiteX42" fmla="*/ 214923 w 310712"/>
                <a:gd name="connsiteY42" fmla="*/ 230553 h 235902"/>
                <a:gd name="connsiteX43" fmla="*/ 254000 w 310712"/>
                <a:gd name="connsiteY43" fmla="*/ 226646 h 235902"/>
                <a:gd name="connsiteX44" fmla="*/ 250092 w 310712"/>
                <a:gd name="connsiteY44" fmla="*/ 195384 h 235902"/>
                <a:gd name="connsiteX45" fmla="*/ 238369 w 310712"/>
                <a:gd name="connsiteY45" fmla="*/ 187569 h 235902"/>
                <a:gd name="connsiteX46" fmla="*/ 222738 w 310712"/>
                <a:gd name="connsiteY46" fmla="*/ 168030 h 235902"/>
                <a:gd name="connsiteX47" fmla="*/ 214923 w 310712"/>
                <a:gd name="connsiteY47" fmla="*/ 144584 h 235902"/>
                <a:gd name="connsiteX48" fmla="*/ 218830 w 310712"/>
                <a:gd name="connsiteY48" fmla="*/ 105507 h 235902"/>
                <a:gd name="connsiteX49" fmla="*/ 226646 w 310712"/>
                <a:gd name="connsiteY49" fmla="*/ 97692 h 235902"/>
                <a:gd name="connsiteX50" fmla="*/ 250092 w 310712"/>
                <a:gd name="connsiteY50" fmla="*/ 85969 h 235902"/>
                <a:gd name="connsiteX51" fmla="*/ 261815 w 310712"/>
                <a:gd name="connsiteY51" fmla="*/ 78153 h 235902"/>
                <a:gd name="connsiteX52" fmla="*/ 296984 w 310712"/>
                <a:gd name="connsiteY52" fmla="*/ 62523 h 235902"/>
                <a:gd name="connsiteX53" fmla="*/ 300892 w 310712"/>
                <a:gd name="connsiteY53" fmla="*/ 19538 h 235902"/>
                <a:gd name="connsiteX54" fmla="*/ 289169 w 310712"/>
                <a:gd name="connsiteY54" fmla="*/ 15630 h 235902"/>
                <a:gd name="connsiteX55" fmla="*/ 296984 w 310712"/>
                <a:gd name="connsiteY55" fmla="*/ 11723 h 2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10712" h="235902">
                  <a:moveTo>
                    <a:pt x="296984" y="11723"/>
                  </a:moveTo>
                  <a:cubicBezTo>
                    <a:pt x="296333" y="9769"/>
                    <a:pt x="289948" y="4200"/>
                    <a:pt x="285261" y="3907"/>
                  </a:cubicBezTo>
                  <a:cubicBezTo>
                    <a:pt x="277963" y="3451"/>
                    <a:pt x="239026" y="3579"/>
                    <a:pt x="222738" y="11723"/>
                  </a:cubicBezTo>
                  <a:cubicBezTo>
                    <a:pt x="218537" y="13823"/>
                    <a:pt x="215307" y="17631"/>
                    <a:pt x="211015" y="19538"/>
                  </a:cubicBezTo>
                  <a:cubicBezTo>
                    <a:pt x="203487" y="22884"/>
                    <a:pt x="187569" y="27353"/>
                    <a:pt x="187569" y="27353"/>
                  </a:cubicBezTo>
                  <a:cubicBezTo>
                    <a:pt x="184964" y="29958"/>
                    <a:pt x="182630" y="32867"/>
                    <a:pt x="179753" y="35169"/>
                  </a:cubicBezTo>
                  <a:cubicBezTo>
                    <a:pt x="176086" y="38103"/>
                    <a:pt x="170964" y="39317"/>
                    <a:pt x="168030" y="42984"/>
                  </a:cubicBezTo>
                  <a:cubicBezTo>
                    <a:pt x="165457" y="46200"/>
                    <a:pt x="165425" y="50799"/>
                    <a:pt x="164123" y="54707"/>
                  </a:cubicBezTo>
                  <a:cubicBezTo>
                    <a:pt x="168776" y="105904"/>
                    <a:pt x="163480" y="84039"/>
                    <a:pt x="175846" y="121138"/>
                  </a:cubicBezTo>
                  <a:cubicBezTo>
                    <a:pt x="178182" y="128147"/>
                    <a:pt x="182737" y="143660"/>
                    <a:pt x="187569" y="148492"/>
                  </a:cubicBezTo>
                  <a:cubicBezTo>
                    <a:pt x="190482" y="151405"/>
                    <a:pt x="195608" y="150558"/>
                    <a:pt x="199292" y="152400"/>
                  </a:cubicBezTo>
                  <a:cubicBezTo>
                    <a:pt x="203493" y="154500"/>
                    <a:pt x="207107" y="157610"/>
                    <a:pt x="211015" y="160215"/>
                  </a:cubicBezTo>
                  <a:cubicBezTo>
                    <a:pt x="211015" y="160215"/>
                    <a:pt x="206256" y="152058"/>
                    <a:pt x="203200" y="148492"/>
                  </a:cubicBezTo>
                  <a:cubicBezTo>
                    <a:pt x="198405" y="142897"/>
                    <a:pt x="192779" y="138071"/>
                    <a:pt x="187569" y="132861"/>
                  </a:cubicBezTo>
                  <a:lnTo>
                    <a:pt x="179753" y="125046"/>
                  </a:lnTo>
                  <a:cubicBezTo>
                    <a:pt x="172485" y="117778"/>
                    <a:pt x="169051" y="115363"/>
                    <a:pt x="164123" y="105507"/>
                  </a:cubicBezTo>
                  <a:cubicBezTo>
                    <a:pt x="162281" y="101823"/>
                    <a:pt x="162057" y="97468"/>
                    <a:pt x="160215" y="93784"/>
                  </a:cubicBezTo>
                  <a:cubicBezTo>
                    <a:pt x="155284" y="83923"/>
                    <a:pt x="151855" y="81516"/>
                    <a:pt x="144584" y="74246"/>
                  </a:cubicBezTo>
                  <a:cubicBezTo>
                    <a:pt x="143281" y="70338"/>
                    <a:pt x="142795" y="66055"/>
                    <a:pt x="140676" y="62523"/>
                  </a:cubicBezTo>
                  <a:cubicBezTo>
                    <a:pt x="138781" y="59364"/>
                    <a:pt x="135738" y="57009"/>
                    <a:pt x="132861" y="54707"/>
                  </a:cubicBezTo>
                  <a:cubicBezTo>
                    <a:pt x="122041" y="46051"/>
                    <a:pt x="121795" y="47111"/>
                    <a:pt x="109415" y="42984"/>
                  </a:cubicBezTo>
                  <a:cubicBezTo>
                    <a:pt x="106810" y="39076"/>
                    <a:pt x="105267" y="34195"/>
                    <a:pt x="101600" y="31261"/>
                  </a:cubicBezTo>
                  <a:cubicBezTo>
                    <a:pt x="98383" y="28688"/>
                    <a:pt x="93561" y="29195"/>
                    <a:pt x="89876" y="27353"/>
                  </a:cubicBezTo>
                  <a:cubicBezTo>
                    <a:pt x="85675" y="25253"/>
                    <a:pt x="82354" y="21638"/>
                    <a:pt x="78153" y="19538"/>
                  </a:cubicBezTo>
                  <a:cubicBezTo>
                    <a:pt x="74469" y="17696"/>
                    <a:pt x="70114" y="17472"/>
                    <a:pt x="66430" y="15630"/>
                  </a:cubicBezTo>
                  <a:cubicBezTo>
                    <a:pt x="62229" y="13530"/>
                    <a:pt x="58999" y="9722"/>
                    <a:pt x="54707" y="7815"/>
                  </a:cubicBezTo>
                  <a:cubicBezTo>
                    <a:pt x="47179" y="4469"/>
                    <a:pt x="31261" y="0"/>
                    <a:pt x="31261" y="0"/>
                  </a:cubicBezTo>
                  <a:cubicBezTo>
                    <a:pt x="18362" y="2579"/>
                    <a:pt x="10732" y="348"/>
                    <a:pt x="3907" y="11723"/>
                  </a:cubicBezTo>
                  <a:cubicBezTo>
                    <a:pt x="1788" y="15255"/>
                    <a:pt x="1302" y="19538"/>
                    <a:pt x="0" y="23446"/>
                  </a:cubicBezTo>
                  <a:cubicBezTo>
                    <a:pt x="8707" y="29251"/>
                    <a:pt x="13173" y="31120"/>
                    <a:pt x="19538" y="39077"/>
                  </a:cubicBezTo>
                  <a:cubicBezTo>
                    <a:pt x="22472" y="42744"/>
                    <a:pt x="23686" y="47866"/>
                    <a:pt x="27353" y="50800"/>
                  </a:cubicBezTo>
                  <a:cubicBezTo>
                    <a:pt x="30569" y="53373"/>
                    <a:pt x="35168" y="53405"/>
                    <a:pt x="39076" y="54707"/>
                  </a:cubicBezTo>
                  <a:cubicBezTo>
                    <a:pt x="56610" y="72241"/>
                    <a:pt x="38119" y="51420"/>
                    <a:pt x="50800" y="74246"/>
                  </a:cubicBezTo>
                  <a:cubicBezTo>
                    <a:pt x="50814" y="74271"/>
                    <a:pt x="70330" y="103542"/>
                    <a:pt x="74246" y="109415"/>
                  </a:cubicBezTo>
                  <a:cubicBezTo>
                    <a:pt x="76851" y="113323"/>
                    <a:pt x="78153" y="118533"/>
                    <a:pt x="82061" y="121138"/>
                  </a:cubicBezTo>
                  <a:cubicBezTo>
                    <a:pt x="96850" y="130997"/>
                    <a:pt x="90463" y="125632"/>
                    <a:pt x="101600" y="136769"/>
                  </a:cubicBezTo>
                  <a:cubicBezTo>
                    <a:pt x="112018" y="168028"/>
                    <a:pt x="96391" y="131561"/>
                    <a:pt x="117230" y="152400"/>
                  </a:cubicBezTo>
                  <a:cubicBezTo>
                    <a:pt x="148581" y="183751"/>
                    <a:pt x="118058" y="170913"/>
                    <a:pt x="144584" y="179753"/>
                  </a:cubicBezTo>
                  <a:cubicBezTo>
                    <a:pt x="163460" y="198629"/>
                    <a:pt x="139469" y="175660"/>
                    <a:pt x="164123" y="195384"/>
                  </a:cubicBezTo>
                  <a:cubicBezTo>
                    <a:pt x="167000" y="197686"/>
                    <a:pt x="168779" y="201304"/>
                    <a:pt x="171938" y="203200"/>
                  </a:cubicBezTo>
                  <a:cubicBezTo>
                    <a:pt x="175470" y="205319"/>
                    <a:pt x="179753" y="205805"/>
                    <a:pt x="183661" y="207107"/>
                  </a:cubicBezTo>
                  <a:cubicBezTo>
                    <a:pt x="219757" y="231173"/>
                    <a:pt x="175348" y="200458"/>
                    <a:pt x="203200" y="222738"/>
                  </a:cubicBezTo>
                  <a:cubicBezTo>
                    <a:pt x="206867" y="225672"/>
                    <a:pt x="211015" y="227948"/>
                    <a:pt x="214923" y="230553"/>
                  </a:cubicBezTo>
                  <a:cubicBezTo>
                    <a:pt x="227949" y="229251"/>
                    <a:pt x="244744" y="235902"/>
                    <a:pt x="254000" y="226646"/>
                  </a:cubicBezTo>
                  <a:cubicBezTo>
                    <a:pt x="261426" y="219220"/>
                    <a:pt x="253992" y="205135"/>
                    <a:pt x="250092" y="195384"/>
                  </a:cubicBezTo>
                  <a:cubicBezTo>
                    <a:pt x="248348" y="191024"/>
                    <a:pt x="242036" y="190503"/>
                    <a:pt x="238369" y="187569"/>
                  </a:cubicBezTo>
                  <a:cubicBezTo>
                    <a:pt x="232769" y="183089"/>
                    <a:pt x="225540" y="174334"/>
                    <a:pt x="222738" y="168030"/>
                  </a:cubicBezTo>
                  <a:cubicBezTo>
                    <a:pt x="219392" y="160502"/>
                    <a:pt x="214923" y="144584"/>
                    <a:pt x="214923" y="144584"/>
                  </a:cubicBezTo>
                  <a:cubicBezTo>
                    <a:pt x="216225" y="131558"/>
                    <a:pt x="215655" y="118207"/>
                    <a:pt x="218830" y="105507"/>
                  </a:cubicBezTo>
                  <a:cubicBezTo>
                    <a:pt x="219724" y="101933"/>
                    <a:pt x="223769" y="99993"/>
                    <a:pt x="226646" y="97692"/>
                  </a:cubicBezTo>
                  <a:cubicBezTo>
                    <a:pt x="245314" y="82759"/>
                    <a:pt x="230828" y="95602"/>
                    <a:pt x="250092" y="85969"/>
                  </a:cubicBezTo>
                  <a:cubicBezTo>
                    <a:pt x="254293" y="83868"/>
                    <a:pt x="257523" y="80060"/>
                    <a:pt x="261815" y="78153"/>
                  </a:cubicBezTo>
                  <a:cubicBezTo>
                    <a:pt x="303672" y="59549"/>
                    <a:pt x="270450" y="80211"/>
                    <a:pt x="296984" y="62523"/>
                  </a:cubicBezTo>
                  <a:cubicBezTo>
                    <a:pt x="301572" y="48760"/>
                    <a:pt x="310712" y="34268"/>
                    <a:pt x="300892" y="19538"/>
                  </a:cubicBezTo>
                  <a:cubicBezTo>
                    <a:pt x="298607" y="16111"/>
                    <a:pt x="293276" y="15946"/>
                    <a:pt x="289169" y="15630"/>
                  </a:cubicBezTo>
                  <a:cubicBezTo>
                    <a:pt x="276182" y="14631"/>
                    <a:pt x="297635" y="13677"/>
                    <a:pt x="296984" y="1172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>
              <a:off x="6215651" y="2267020"/>
              <a:ext cx="298508" cy="233042"/>
            </a:xfrm>
            <a:custGeom>
              <a:avLst/>
              <a:gdLst>
                <a:gd name="connsiteX0" fmla="*/ 50352 w 280906"/>
                <a:gd name="connsiteY0" fmla="*/ 0 h 257907"/>
                <a:gd name="connsiteX1" fmla="*/ 38629 w 280906"/>
                <a:gd name="connsiteY1" fmla="*/ 7815 h 257907"/>
                <a:gd name="connsiteX2" fmla="*/ 7368 w 280906"/>
                <a:gd name="connsiteY2" fmla="*/ 19538 h 257907"/>
                <a:gd name="connsiteX3" fmla="*/ 3460 w 280906"/>
                <a:gd name="connsiteY3" fmla="*/ 31261 h 257907"/>
                <a:gd name="connsiteX4" fmla="*/ 19091 w 280906"/>
                <a:gd name="connsiteY4" fmla="*/ 62523 h 257907"/>
                <a:gd name="connsiteX5" fmla="*/ 30814 w 280906"/>
                <a:gd name="connsiteY5" fmla="*/ 66430 h 257907"/>
                <a:gd name="connsiteX6" fmla="*/ 46445 w 280906"/>
                <a:gd name="connsiteY6" fmla="*/ 85969 h 257907"/>
                <a:gd name="connsiteX7" fmla="*/ 65983 w 280906"/>
                <a:gd name="connsiteY7" fmla="*/ 101600 h 257907"/>
                <a:gd name="connsiteX8" fmla="*/ 69891 w 280906"/>
                <a:gd name="connsiteY8" fmla="*/ 113323 h 257907"/>
                <a:gd name="connsiteX9" fmla="*/ 105060 w 280906"/>
                <a:gd name="connsiteY9" fmla="*/ 140676 h 257907"/>
                <a:gd name="connsiteX10" fmla="*/ 124598 w 280906"/>
                <a:gd name="connsiteY10" fmla="*/ 156307 h 257907"/>
                <a:gd name="connsiteX11" fmla="*/ 132414 w 280906"/>
                <a:gd name="connsiteY11" fmla="*/ 164123 h 257907"/>
                <a:gd name="connsiteX12" fmla="*/ 144137 w 280906"/>
                <a:gd name="connsiteY12" fmla="*/ 168030 h 257907"/>
                <a:gd name="connsiteX13" fmla="*/ 159768 w 280906"/>
                <a:gd name="connsiteY13" fmla="*/ 183661 h 257907"/>
                <a:gd name="connsiteX14" fmla="*/ 171491 w 280906"/>
                <a:gd name="connsiteY14" fmla="*/ 199292 h 257907"/>
                <a:gd name="connsiteX15" fmla="*/ 179306 w 280906"/>
                <a:gd name="connsiteY15" fmla="*/ 211015 h 257907"/>
                <a:gd name="connsiteX16" fmla="*/ 191029 w 280906"/>
                <a:gd name="connsiteY16" fmla="*/ 218830 h 257907"/>
                <a:gd name="connsiteX17" fmla="*/ 222291 w 280906"/>
                <a:gd name="connsiteY17" fmla="*/ 242276 h 257907"/>
                <a:gd name="connsiteX18" fmla="*/ 257460 w 280906"/>
                <a:gd name="connsiteY18" fmla="*/ 254000 h 257907"/>
                <a:gd name="connsiteX19" fmla="*/ 269183 w 280906"/>
                <a:gd name="connsiteY19" fmla="*/ 257907 h 257907"/>
                <a:gd name="connsiteX20" fmla="*/ 276998 w 280906"/>
                <a:gd name="connsiteY20" fmla="*/ 234461 h 257907"/>
                <a:gd name="connsiteX21" fmla="*/ 280906 w 280906"/>
                <a:gd name="connsiteY21" fmla="*/ 222738 h 257907"/>
                <a:gd name="connsiteX22" fmla="*/ 280906 w 280906"/>
                <a:gd name="connsiteY22" fmla="*/ 214923 h 25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0906" h="257907">
                  <a:moveTo>
                    <a:pt x="50352" y="0"/>
                  </a:moveTo>
                  <a:cubicBezTo>
                    <a:pt x="46444" y="2605"/>
                    <a:pt x="43026" y="6166"/>
                    <a:pt x="38629" y="7815"/>
                  </a:cubicBezTo>
                  <a:cubicBezTo>
                    <a:pt x="0" y="22301"/>
                    <a:pt x="34861" y="1210"/>
                    <a:pt x="7368" y="19538"/>
                  </a:cubicBezTo>
                  <a:cubicBezTo>
                    <a:pt x="6065" y="23446"/>
                    <a:pt x="3005" y="27167"/>
                    <a:pt x="3460" y="31261"/>
                  </a:cubicBezTo>
                  <a:cubicBezTo>
                    <a:pt x="4573" y="41282"/>
                    <a:pt x="8968" y="56450"/>
                    <a:pt x="19091" y="62523"/>
                  </a:cubicBezTo>
                  <a:cubicBezTo>
                    <a:pt x="22623" y="64642"/>
                    <a:pt x="26906" y="65128"/>
                    <a:pt x="30814" y="66430"/>
                  </a:cubicBezTo>
                  <a:cubicBezTo>
                    <a:pt x="36617" y="75135"/>
                    <a:pt x="38490" y="79605"/>
                    <a:pt x="46445" y="85969"/>
                  </a:cubicBezTo>
                  <a:cubicBezTo>
                    <a:pt x="71087" y="105682"/>
                    <a:pt x="47117" y="82732"/>
                    <a:pt x="65983" y="101600"/>
                  </a:cubicBezTo>
                  <a:cubicBezTo>
                    <a:pt x="67286" y="105508"/>
                    <a:pt x="67606" y="109896"/>
                    <a:pt x="69891" y="113323"/>
                  </a:cubicBezTo>
                  <a:cubicBezTo>
                    <a:pt x="80895" y="129829"/>
                    <a:pt x="89526" y="125140"/>
                    <a:pt x="105060" y="140676"/>
                  </a:cubicBezTo>
                  <a:cubicBezTo>
                    <a:pt x="123926" y="159544"/>
                    <a:pt x="99956" y="136594"/>
                    <a:pt x="124598" y="156307"/>
                  </a:cubicBezTo>
                  <a:cubicBezTo>
                    <a:pt x="127475" y="158609"/>
                    <a:pt x="129255" y="162227"/>
                    <a:pt x="132414" y="164123"/>
                  </a:cubicBezTo>
                  <a:cubicBezTo>
                    <a:pt x="135946" y="166242"/>
                    <a:pt x="140229" y="166728"/>
                    <a:pt x="144137" y="168030"/>
                  </a:cubicBezTo>
                  <a:cubicBezTo>
                    <a:pt x="149347" y="173240"/>
                    <a:pt x="155347" y="177766"/>
                    <a:pt x="159768" y="183661"/>
                  </a:cubicBezTo>
                  <a:cubicBezTo>
                    <a:pt x="163676" y="188871"/>
                    <a:pt x="167706" y="193992"/>
                    <a:pt x="171491" y="199292"/>
                  </a:cubicBezTo>
                  <a:cubicBezTo>
                    <a:pt x="174221" y="203114"/>
                    <a:pt x="175985" y="207694"/>
                    <a:pt x="179306" y="211015"/>
                  </a:cubicBezTo>
                  <a:cubicBezTo>
                    <a:pt x="182627" y="214336"/>
                    <a:pt x="187362" y="215896"/>
                    <a:pt x="191029" y="218830"/>
                  </a:cubicBezTo>
                  <a:cubicBezTo>
                    <a:pt x="204256" y="229411"/>
                    <a:pt x="198917" y="234484"/>
                    <a:pt x="222291" y="242276"/>
                  </a:cubicBezTo>
                  <a:lnTo>
                    <a:pt x="257460" y="254000"/>
                  </a:lnTo>
                  <a:lnTo>
                    <a:pt x="269183" y="257907"/>
                  </a:lnTo>
                  <a:lnTo>
                    <a:pt x="276998" y="234461"/>
                  </a:lnTo>
                  <a:cubicBezTo>
                    <a:pt x="278301" y="230553"/>
                    <a:pt x="280906" y="226857"/>
                    <a:pt x="280906" y="222738"/>
                  </a:cubicBezTo>
                  <a:lnTo>
                    <a:pt x="280906" y="214923"/>
                  </a:ln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1" name="Полилиния 150"/>
            <p:cNvSpPr/>
            <p:nvPr/>
          </p:nvSpPr>
          <p:spPr>
            <a:xfrm>
              <a:off x="6150550" y="2301897"/>
              <a:ext cx="322326" cy="244140"/>
            </a:xfrm>
            <a:custGeom>
              <a:avLst/>
              <a:gdLst>
                <a:gd name="connsiteX0" fmla="*/ 50800 w 303060"/>
                <a:gd name="connsiteY0" fmla="*/ 0 h 269631"/>
                <a:gd name="connsiteX1" fmla="*/ 39077 w 303060"/>
                <a:gd name="connsiteY1" fmla="*/ 7815 h 269631"/>
                <a:gd name="connsiteX2" fmla="*/ 31262 w 303060"/>
                <a:gd name="connsiteY2" fmla="*/ 15631 h 269631"/>
                <a:gd name="connsiteX3" fmla="*/ 15631 w 303060"/>
                <a:gd name="connsiteY3" fmla="*/ 23446 h 269631"/>
                <a:gd name="connsiteX4" fmla="*/ 3908 w 303060"/>
                <a:gd name="connsiteY4" fmla="*/ 31261 h 269631"/>
                <a:gd name="connsiteX5" fmla="*/ 0 w 303060"/>
                <a:gd name="connsiteY5" fmla="*/ 42984 h 269631"/>
                <a:gd name="connsiteX6" fmla="*/ 7816 w 303060"/>
                <a:gd name="connsiteY6" fmla="*/ 78154 h 269631"/>
                <a:gd name="connsiteX7" fmla="*/ 31262 w 303060"/>
                <a:gd name="connsiteY7" fmla="*/ 89877 h 269631"/>
                <a:gd name="connsiteX8" fmla="*/ 42985 w 303060"/>
                <a:gd name="connsiteY8" fmla="*/ 97692 h 269631"/>
                <a:gd name="connsiteX9" fmla="*/ 54708 w 303060"/>
                <a:gd name="connsiteY9" fmla="*/ 109415 h 269631"/>
                <a:gd name="connsiteX10" fmla="*/ 78154 w 303060"/>
                <a:gd name="connsiteY10" fmla="*/ 117231 h 269631"/>
                <a:gd name="connsiteX11" fmla="*/ 105508 w 303060"/>
                <a:gd name="connsiteY11" fmla="*/ 152400 h 269631"/>
                <a:gd name="connsiteX12" fmla="*/ 113323 w 303060"/>
                <a:gd name="connsiteY12" fmla="*/ 164123 h 269631"/>
                <a:gd name="connsiteX13" fmla="*/ 125046 w 303060"/>
                <a:gd name="connsiteY13" fmla="*/ 187569 h 269631"/>
                <a:gd name="connsiteX14" fmla="*/ 140677 w 303060"/>
                <a:gd name="connsiteY14" fmla="*/ 203200 h 269631"/>
                <a:gd name="connsiteX15" fmla="*/ 164123 w 303060"/>
                <a:gd name="connsiteY15" fmla="*/ 230554 h 269631"/>
                <a:gd name="connsiteX16" fmla="*/ 171939 w 303060"/>
                <a:gd name="connsiteY16" fmla="*/ 238369 h 269631"/>
                <a:gd name="connsiteX17" fmla="*/ 191477 w 303060"/>
                <a:gd name="connsiteY17" fmla="*/ 257907 h 269631"/>
                <a:gd name="connsiteX18" fmla="*/ 234462 w 303060"/>
                <a:gd name="connsiteY18" fmla="*/ 269631 h 269631"/>
                <a:gd name="connsiteX19" fmla="*/ 254000 w 303060"/>
                <a:gd name="connsiteY19" fmla="*/ 265723 h 269631"/>
                <a:gd name="connsiteX20" fmla="*/ 281354 w 303060"/>
                <a:gd name="connsiteY20" fmla="*/ 261815 h 269631"/>
                <a:gd name="connsiteX21" fmla="*/ 293077 w 303060"/>
                <a:gd name="connsiteY21" fmla="*/ 257907 h 269631"/>
                <a:gd name="connsiteX22" fmla="*/ 300892 w 303060"/>
                <a:gd name="connsiteY22" fmla="*/ 234461 h 26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060" h="269631">
                  <a:moveTo>
                    <a:pt x="50800" y="0"/>
                  </a:moveTo>
                  <a:cubicBezTo>
                    <a:pt x="46892" y="2605"/>
                    <a:pt x="42744" y="4881"/>
                    <a:pt x="39077" y="7815"/>
                  </a:cubicBezTo>
                  <a:cubicBezTo>
                    <a:pt x="36200" y="10117"/>
                    <a:pt x="34327" y="13587"/>
                    <a:pt x="31262" y="15631"/>
                  </a:cubicBezTo>
                  <a:cubicBezTo>
                    <a:pt x="26415" y="18862"/>
                    <a:pt x="20689" y="20556"/>
                    <a:pt x="15631" y="23446"/>
                  </a:cubicBezTo>
                  <a:cubicBezTo>
                    <a:pt x="11553" y="25776"/>
                    <a:pt x="7816" y="28656"/>
                    <a:pt x="3908" y="31261"/>
                  </a:cubicBezTo>
                  <a:cubicBezTo>
                    <a:pt x="2605" y="35169"/>
                    <a:pt x="0" y="38865"/>
                    <a:pt x="0" y="42984"/>
                  </a:cubicBezTo>
                  <a:cubicBezTo>
                    <a:pt x="0" y="43174"/>
                    <a:pt x="3786" y="73116"/>
                    <a:pt x="7816" y="78154"/>
                  </a:cubicBezTo>
                  <a:cubicBezTo>
                    <a:pt x="15281" y="87485"/>
                    <a:pt x="21824" y="85158"/>
                    <a:pt x="31262" y="89877"/>
                  </a:cubicBezTo>
                  <a:cubicBezTo>
                    <a:pt x="35463" y="91977"/>
                    <a:pt x="39377" y="94685"/>
                    <a:pt x="42985" y="97692"/>
                  </a:cubicBezTo>
                  <a:cubicBezTo>
                    <a:pt x="47230" y="101230"/>
                    <a:pt x="49877" y="106731"/>
                    <a:pt x="54708" y="109415"/>
                  </a:cubicBezTo>
                  <a:cubicBezTo>
                    <a:pt x="61909" y="113416"/>
                    <a:pt x="78154" y="117231"/>
                    <a:pt x="78154" y="117231"/>
                  </a:cubicBezTo>
                  <a:cubicBezTo>
                    <a:pt x="117666" y="176497"/>
                    <a:pt x="74897" y="115666"/>
                    <a:pt x="105508" y="152400"/>
                  </a:cubicBezTo>
                  <a:cubicBezTo>
                    <a:pt x="108515" y="156008"/>
                    <a:pt x="111223" y="159922"/>
                    <a:pt x="113323" y="164123"/>
                  </a:cubicBezTo>
                  <a:cubicBezTo>
                    <a:pt x="121643" y="180762"/>
                    <a:pt x="111610" y="171893"/>
                    <a:pt x="125046" y="187569"/>
                  </a:cubicBezTo>
                  <a:cubicBezTo>
                    <a:pt x="129841" y="193164"/>
                    <a:pt x="136590" y="197069"/>
                    <a:pt x="140677" y="203200"/>
                  </a:cubicBezTo>
                  <a:cubicBezTo>
                    <a:pt x="152578" y="221053"/>
                    <a:pt x="145173" y="211605"/>
                    <a:pt x="164123" y="230554"/>
                  </a:cubicBezTo>
                  <a:cubicBezTo>
                    <a:pt x="166728" y="233159"/>
                    <a:pt x="169895" y="235303"/>
                    <a:pt x="171939" y="238369"/>
                  </a:cubicBezTo>
                  <a:cubicBezTo>
                    <a:pt x="179069" y="249065"/>
                    <a:pt x="179136" y="252422"/>
                    <a:pt x="191477" y="257907"/>
                  </a:cubicBezTo>
                  <a:cubicBezTo>
                    <a:pt x="207705" y="265120"/>
                    <a:pt x="217745" y="266287"/>
                    <a:pt x="234462" y="269631"/>
                  </a:cubicBezTo>
                  <a:cubicBezTo>
                    <a:pt x="240975" y="268328"/>
                    <a:pt x="247449" y="266815"/>
                    <a:pt x="254000" y="265723"/>
                  </a:cubicBezTo>
                  <a:cubicBezTo>
                    <a:pt x="263085" y="264209"/>
                    <a:pt x="272322" y="263621"/>
                    <a:pt x="281354" y="261815"/>
                  </a:cubicBezTo>
                  <a:cubicBezTo>
                    <a:pt x="285393" y="261007"/>
                    <a:pt x="289169" y="259210"/>
                    <a:pt x="293077" y="257907"/>
                  </a:cubicBezTo>
                  <a:cubicBezTo>
                    <a:pt x="303060" y="242933"/>
                    <a:pt x="300892" y="250880"/>
                    <a:pt x="300892" y="234461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2" name="Полилиния 151"/>
            <p:cNvSpPr/>
            <p:nvPr/>
          </p:nvSpPr>
          <p:spPr>
            <a:xfrm>
              <a:off x="5982242" y="2555548"/>
              <a:ext cx="304860" cy="45974"/>
            </a:xfrm>
            <a:custGeom>
              <a:avLst/>
              <a:gdLst>
                <a:gd name="connsiteX0" fmla="*/ 289169 w 289169"/>
                <a:gd name="connsiteY0" fmla="*/ 42985 h 65430"/>
                <a:gd name="connsiteX1" fmla="*/ 277446 w 289169"/>
                <a:gd name="connsiteY1" fmla="*/ 50800 h 65430"/>
                <a:gd name="connsiteX2" fmla="*/ 160215 w 289169"/>
                <a:gd name="connsiteY2" fmla="*/ 39077 h 65430"/>
                <a:gd name="connsiteX3" fmla="*/ 144584 w 289169"/>
                <a:gd name="connsiteY3" fmla="*/ 19539 h 65430"/>
                <a:gd name="connsiteX4" fmla="*/ 97692 w 289169"/>
                <a:gd name="connsiteY4" fmla="*/ 7816 h 65430"/>
                <a:gd name="connsiteX5" fmla="*/ 66430 w 289169"/>
                <a:gd name="connsiteY5" fmla="*/ 0 h 65430"/>
                <a:gd name="connsiteX6" fmla="*/ 0 w 289169"/>
                <a:gd name="connsiteY6" fmla="*/ 3908 h 6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169" h="65430">
                  <a:moveTo>
                    <a:pt x="289169" y="42985"/>
                  </a:moveTo>
                  <a:cubicBezTo>
                    <a:pt x="285261" y="45590"/>
                    <a:pt x="282140" y="50644"/>
                    <a:pt x="277446" y="50800"/>
                  </a:cubicBezTo>
                  <a:cubicBezTo>
                    <a:pt x="178322" y="54104"/>
                    <a:pt x="199742" y="65430"/>
                    <a:pt x="160215" y="39077"/>
                  </a:cubicBezTo>
                  <a:cubicBezTo>
                    <a:pt x="157452" y="34933"/>
                    <a:pt x="150154" y="22324"/>
                    <a:pt x="144584" y="19539"/>
                  </a:cubicBezTo>
                  <a:cubicBezTo>
                    <a:pt x="129099" y="11796"/>
                    <a:pt x="114379" y="10597"/>
                    <a:pt x="97692" y="7816"/>
                  </a:cubicBezTo>
                  <a:cubicBezTo>
                    <a:pt x="88441" y="4732"/>
                    <a:pt x="75862" y="0"/>
                    <a:pt x="66430" y="0"/>
                  </a:cubicBezTo>
                  <a:cubicBezTo>
                    <a:pt x="44248" y="0"/>
                    <a:pt x="0" y="3908"/>
                    <a:pt x="0" y="3908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119"/>
          <p:cNvGrpSpPr>
            <a:grpSpLocks/>
          </p:cNvGrpSpPr>
          <p:nvPr/>
        </p:nvGrpSpPr>
        <p:grpSpPr bwMode="auto">
          <a:xfrm rot="-5807096">
            <a:off x="1708945" y="856456"/>
            <a:ext cx="608012" cy="384175"/>
            <a:chOff x="4071934" y="1857364"/>
            <a:chExt cx="608132" cy="384237"/>
          </a:xfrm>
        </p:grpSpPr>
        <p:sp>
          <p:nvSpPr>
            <p:cNvPr id="154" name="Полилиния 153"/>
            <p:cNvSpPr/>
            <p:nvPr/>
          </p:nvSpPr>
          <p:spPr>
            <a:xfrm>
              <a:off x="4349703" y="1857292"/>
              <a:ext cx="330265" cy="214347"/>
            </a:xfrm>
            <a:custGeom>
              <a:avLst/>
              <a:gdLst>
                <a:gd name="connsiteX0" fmla="*/ 296984 w 310712"/>
                <a:gd name="connsiteY0" fmla="*/ 11723 h 235902"/>
                <a:gd name="connsiteX1" fmla="*/ 285261 w 310712"/>
                <a:gd name="connsiteY1" fmla="*/ 3907 h 235902"/>
                <a:gd name="connsiteX2" fmla="*/ 222738 w 310712"/>
                <a:gd name="connsiteY2" fmla="*/ 11723 h 235902"/>
                <a:gd name="connsiteX3" fmla="*/ 211015 w 310712"/>
                <a:gd name="connsiteY3" fmla="*/ 19538 h 235902"/>
                <a:gd name="connsiteX4" fmla="*/ 187569 w 310712"/>
                <a:gd name="connsiteY4" fmla="*/ 27353 h 235902"/>
                <a:gd name="connsiteX5" fmla="*/ 179753 w 310712"/>
                <a:gd name="connsiteY5" fmla="*/ 35169 h 235902"/>
                <a:gd name="connsiteX6" fmla="*/ 168030 w 310712"/>
                <a:gd name="connsiteY6" fmla="*/ 42984 h 235902"/>
                <a:gd name="connsiteX7" fmla="*/ 164123 w 310712"/>
                <a:gd name="connsiteY7" fmla="*/ 54707 h 235902"/>
                <a:gd name="connsiteX8" fmla="*/ 175846 w 310712"/>
                <a:gd name="connsiteY8" fmla="*/ 121138 h 235902"/>
                <a:gd name="connsiteX9" fmla="*/ 187569 w 310712"/>
                <a:gd name="connsiteY9" fmla="*/ 148492 h 235902"/>
                <a:gd name="connsiteX10" fmla="*/ 199292 w 310712"/>
                <a:gd name="connsiteY10" fmla="*/ 152400 h 235902"/>
                <a:gd name="connsiteX11" fmla="*/ 211015 w 310712"/>
                <a:gd name="connsiteY11" fmla="*/ 160215 h 235902"/>
                <a:gd name="connsiteX12" fmla="*/ 203200 w 310712"/>
                <a:gd name="connsiteY12" fmla="*/ 148492 h 235902"/>
                <a:gd name="connsiteX13" fmla="*/ 187569 w 310712"/>
                <a:gd name="connsiteY13" fmla="*/ 132861 h 235902"/>
                <a:gd name="connsiteX14" fmla="*/ 179753 w 310712"/>
                <a:gd name="connsiteY14" fmla="*/ 125046 h 235902"/>
                <a:gd name="connsiteX15" fmla="*/ 164123 w 310712"/>
                <a:gd name="connsiteY15" fmla="*/ 105507 h 235902"/>
                <a:gd name="connsiteX16" fmla="*/ 160215 w 310712"/>
                <a:gd name="connsiteY16" fmla="*/ 93784 h 235902"/>
                <a:gd name="connsiteX17" fmla="*/ 144584 w 310712"/>
                <a:gd name="connsiteY17" fmla="*/ 74246 h 235902"/>
                <a:gd name="connsiteX18" fmla="*/ 140676 w 310712"/>
                <a:gd name="connsiteY18" fmla="*/ 62523 h 235902"/>
                <a:gd name="connsiteX19" fmla="*/ 132861 w 310712"/>
                <a:gd name="connsiteY19" fmla="*/ 54707 h 235902"/>
                <a:gd name="connsiteX20" fmla="*/ 109415 w 310712"/>
                <a:gd name="connsiteY20" fmla="*/ 42984 h 235902"/>
                <a:gd name="connsiteX21" fmla="*/ 101600 w 310712"/>
                <a:gd name="connsiteY21" fmla="*/ 31261 h 235902"/>
                <a:gd name="connsiteX22" fmla="*/ 89876 w 310712"/>
                <a:gd name="connsiteY22" fmla="*/ 27353 h 235902"/>
                <a:gd name="connsiteX23" fmla="*/ 78153 w 310712"/>
                <a:gd name="connsiteY23" fmla="*/ 19538 h 235902"/>
                <a:gd name="connsiteX24" fmla="*/ 66430 w 310712"/>
                <a:gd name="connsiteY24" fmla="*/ 15630 h 235902"/>
                <a:gd name="connsiteX25" fmla="*/ 54707 w 310712"/>
                <a:gd name="connsiteY25" fmla="*/ 7815 h 235902"/>
                <a:gd name="connsiteX26" fmla="*/ 31261 w 310712"/>
                <a:gd name="connsiteY26" fmla="*/ 0 h 235902"/>
                <a:gd name="connsiteX27" fmla="*/ 3907 w 310712"/>
                <a:gd name="connsiteY27" fmla="*/ 11723 h 235902"/>
                <a:gd name="connsiteX28" fmla="*/ 0 w 310712"/>
                <a:gd name="connsiteY28" fmla="*/ 23446 h 235902"/>
                <a:gd name="connsiteX29" fmla="*/ 19538 w 310712"/>
                <a:gd name="connsiteY29" fmla="*/ 39077 h 235902"/>
                <a:gd name="connsiteX30" fmla="*/ 27353 w 310712"/>
                <a:gd name="connsiteY30" fmla="*/ 50800 h 235902"/>
                <a:gd name="connsiteX31" fmla="*/ 39076 w 310712"/>
                <a:gd name="connsiteY31" fmla="*/ 54707 h 235902"/>
                <a:gd name="connsiteX32" fmla="*/ 50800 w 310712"/>
                <a:gd name="connsiteY32" fmla="*/ 74246 h 235902"/>
                <a:gd name="connsiteX33" fmla="*/ 74246 w 310712"/>
                <a:gd name="connsiteY33" fmla="*/ 109415 h 235902"/>
                <a:gd name="connsiteX34" fmla="*/ 82061 w 310712"/>
                <a:gd name="connsiteY34" fmla="*/ 121138 h 235902"/>
                <a:gd name="connsiteX35" fmla="*/ 101600 w 310712"/>
                <a:gd name="connsiteY35" fmla="*/ 136769 h 235902"/>
                <a:gd name="connsiteX36" fmla="*/ 117230 w 310712"/>
                <a:gd name="connsiteY36" fmla="*/ 152400 h 235902"/>
                <a:gd name="connsiteX37" fmla="*/ 144584 w 310712"/>
                <a:gd name="connsiteY37" fmla="*/ 179753 h 235902"/>
                <a:gd name="connsiteX38" fmla="*/ 164123 w 310712"/>
                <a:gd name="connsiteY38" fmla="*/ 195384 h 235902"/>
                <a:gd name="connsiteX39" fmla="*/ 171938 w 310712"/>
                <a:gd name="connsiteY39" fmla="*/ 203200 h 235902"/>
                <a:gd name="connsiteX40" fmla="*/ 183661 w 310712"/>
                <a:gd name="connsiteY40" fmla="*/ 207107 h 235902"/>
                <a:gd name="connsiteX41" fmla="*/ 203200 w 310712"/>
                <a:gd name="connsiteY41" fmla="*/ 222738 h 235902"/>
                <a:gd name="connsiteX42" fmla="*/ 214923 w 310712"/>
                <a:gd name="connsiteY42" fmla="*/ 230553 h 235902"/>
                <a:gd name="connsiteX43" fmla="*/ 254000 w 310712"/>
                <a:gd name="connsiteY43" fmla="*/ 226646 h 235902"/>
                <a:gd name="connsiteX44" fmla="*/ 250092 w 310712"/>
                <a:gd name="connsiteY44" fmla="*/ 195384 h 235902"/>
                <a:gd name="connsiteX45" fmla="*/ 238369 w 310712"/>
                <a:gd name="connsiteY45" fmla="*/ 187569 h 235902"/>
                <a:gd name="connsiteX46" fmla="*/ 222738 w 310712"/>
                <a:gd name="connsiteY46" fmla="*/ 168030 h 235902"/>
                <a:gd name="connsiteX47" fmla="*/ 214923 w 310712"/>
                <a:gd name="connsiteY47" fmla="*/ 144584 h 235902"/>
                <a:gd name="connsiteX48" fmla="*/ 218830 w 310712"/>
                <a:gd name="connsiteY48" fmla="*/ 105507 h 235902"/>
                <a:gd name="connsiteX49" fmla="*/ 226646 w 310712"/>
                <a:gd name="connsiteY49" fmla="*/ 97692 h 235902"/>
                <a:gd name="connsiteX50" fmla="*/ 250092 w 310712"/>
                <a:gd name="connsiteY50" fmla="*/ 85969 h 235902"/>
                <a:gd name="connsiteX51" fmla="*/ 261815 w 310712"/>
                <a:gd name="connsiteY51" fmla="*/ 78153 h 235902"/>
                <a:gd name="connsiteX52" fmla="*/ 296984 w 310712"/>
                <a:gd name="connsiteY52" fmla="*/ 62523 h 235902"/>
                <a:gd name="connsiteX53" fmla="*/ 300892 w 310712"/>
                <a:gd name="connsiteY53" fmla="*/ 19538 h 235902"/>
                <a:gd name="connsiteX54" fmla="*/ 289169 w 310712"/>
                <a:gd name="connsiteY54" fmla="*/ 15630 h 235902"/>
                <a:gd name="connsiteX55" fmla="*/ 296984 w 310712"/>
                <a:gd name="connsiteY55" fmla="*/ 11723 h 2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10712" h="235902">
                  <a:moveTo>
                    <a:pt x="296984" y="11723"/>
                  </a:moveTo>
                  <a:cubicBezTo>
                    <a:pt x="296333" y="9769"/>
                    <a:pt x="289948" y="4200"/>
                    <a:pt x="285261" y="3907"/>
                  </a:cubicBezTo>
                  <a:cubicBezTo>
                    <a:pt x="277963" y="3451"/>
                    <a:pt x="239026" y="3579"/>
                    <a:pt x="222738" y="11723"/>
                  </a:cubicBezTo>
                  <a:cubicBezTo>
                    <a:pt x="218537" y="13823"/>
                    <a:pt x="215307" y="17631"/>
                    <a:pt x="211015" y="19538"/>
                  </a:cubicBezTo>
                  <a:cubicBezTo>
                    <a:pt x="203487" y="22884"/>
                    <a:pt x="187569" y="27353"/>
                    <a:pt x="187569" y="27353"/>
                  </a:cubicBezTo>
                  <a:cubicBezTo>
                    <a:pt x="184964" y="29958"/>
                    <a:pt x="182630" y="32867"/>
                    <a:pt x="179753" y="35169"/>
                  </a:cubicBezTo>
                  <a:cubicBezTo>
                    <a:pt x="176086" y="38103"/>
                    <a:pt x="170964" y="39317"/>
                    <a:pt x="168030" y="42984"/>
                  </a:cubicBezTo>
                  <a:cubicBezTo>
                    <a:pt x="165457" y="46200"/>
                    <a:pt x="165425" y="50799"/>
                    <a:pt x="164123" y="54707"/>
                  </a:cubicBezTo>
                  <a:cubicBezTo>
                    <a:pt x="168776" y="105904"/>
                    <a:pt x="163480" y="84039"/>
                    <a:pt x="175846" y="121138"/>
                  </a:cubicBezTo>
                  <a:cubicBezTo>
                    <a:pt x="178182" y="128147"/>
                    <a:pt x="182737" y="143660"/>
                    <a:pt x="187569" y="148492"/>
                  </a:cubicBezTo>
                  <a:cubicBezTo>
                    <a:pt x="190482" y="151405"/>
                    <a:pt x="195608" y="150558"/>
                    <a:pt x="199292" y="152400"/>
                  </a:cubicBezTo>
                  <a:cubicBezTo>
                    <a:pt x="203493" y="154500"/>
                    <a:pt x="207107" y="157610"/>
                    <a:pt x="211015" y="160215"/>
                  </a:cubicBezTo>
                  <a:cubicBezTo>
                    <a:pt x="211015" y="160215"/>
                    <a:pt x="206256" y="152058"/>
                    <a:pt x="203200" y="148492"/>
                  </a:cubicBezTo>
                  <a:cubicBezTo>
                    <a:pt x="198405" y="142897"/>
                    <a:pt x="192779" y="138071"/>
                    <a:pt x="187569" y="132861"/>
                  </a:cubicBezTo>
                  <a:lnTo>
                    <a:pt x="179753" y="125046"/>
                  </a:lnTo>
                  <a:cubicBezTo>
                    <a:pt x="172485" y="117778"/>
                    <a:pt x="169051" y="115363"/>
                    <a:pt x="164123" y="105507"/>
                  </a:cubicBezTo>
                  <a:cubicBezTo>
                    <a:pt x="162281" y="101823"/>
                    <a:pt x="162057" y="97468"/>
                    <a:pt x="160215" y="93784"/>
                  </a:cubicBezTo>
                  <a:cubicBezTo>
                    <a:pt x="155284" y="83923"/>
                    <a:pt x="151855" y="81516"/>
                    <a:pt x="144584" y="74246"/>
                  </a:cubicBezTo>
                  <a:cubicBezTo>
                    <a:pt x="143281" y="70338"/>
                    <a:pt x="142795" y="66055"/>
                    <a:pt x="140676" y="62523"/>
                  </a:cubicBezTo>
                  <a:cubicBezTo>
                    <a:pt x="138781" y="59364"/>
                    <a:pt x="135738" y="57009"/>
                    <a:pt x="132861" y="54707"/>
                  </a:cubicBezTo>
                  <a:cubicBezTo>
                    <a:pt x="122041" y="46051"/>
                    <a:pt x="121795" y="47111"/>
                    <a:pt x="109415" y="42984"/>
                  </a:cubicBezTo>
                  <a:cubicBezTo>
                    <a:pt x="106810" y="39076"/>
                    <a:pt x="105267" y="34195"/>
                    <a:pt x="101600" y="31261"/>
                  </a:cubicBezTo>
                  <a:cubicBezTo>
                    <a:pt x="98383" y="28688"/>
                    <a:pt x="93561" y="29195"/>
                    <a:pt x="89876" y="27353"/>
                  </a:cubicBezTo>
                  <a:cubicBezTo>
                    <a:pt x="85675" y="25253"/>
                    <a:pt x="82354" y="21638"/>
                    <a:pt x="78153" y="19538"/>
                  </a:cubicBezTo>
                  <a:cubicBezTo>
                    <a:pt x="74469" y="17696"/>
                    <a:pt x="70114" y="17472"/>
                    <a:pt x="66430" y="15630"/>
                  </a:cubicBezTo>
                  <a:cubicBezTo>
                    <a:pt x="62229" y="13530"/>
                    <a:pt x="58999" y="9722"/>
                    <a:pt x="54707" y="7815"/>
                  </a:cubicBezTo>
                  <a:cubicBezTo>
                    <a:pt x="47179" y="4469"/>
                    <a:pt x="31261" y="0"/>
                    <a:pt x="31261" y="0"/>
                  </a:cubicBezTo>
                  <a:cubicBezTo>
                    <a:pt x="18362" y="2579"/>
                    <a:pt x="10732" y="348"/>
                    <a:pt x="3907" y="11723"/>
                  </a:cubicBezTo>
                  <a:cubicBezTo>
                    <a:pt x="1788" y="15255"/>
                    <a:pt x="1302" y="19538"/>
                    <a:pt x="0" y="23446"/>
                  </a:cubicBezTo>
                  <a:cubicBezTo>
                    <a:pt x="8707" y="29251"/>
                    <a:pt x="13173" y="31120"/>
                    <a:pt x="19538" y="39077"/>
                  </a:cubicBezTo>
                  <a:cubicBezTo>
                    <a:pt x="22472" y="42744"/>
                    <a:pt x="23686" y="47866"/>
                    <a:pt x="27353" y="50800"/>
                  </a:cubicBezTo>
                  <a:cubicBezTo>
                    <a:pt x="30569" y="53373"/>
                    <a:pt x="35168" y="53405"/>
                    <a:pt x="39076" y="54707"/>
                  </a:cubicBezTo>
                  <a:cubicBezTo>
                    <a:pt x="56610" y="72241"/>
                    <a:pt x="38119" y="51420"/>
                    <a:pt x="50800" y="74246"/>
                  </a:cubicBezTo>
                  <a:cubicBezTo>
                    <a:pt x="50814" y="74271"/>
                    <a:pt x="70330" y="103542"/>
                    <a:pt x="74246" y="109415"/>
                  </a:cubicBezTo>
                  <a:cubicBezTo>
                    <a:pt x="76851" y="113323"/>
                    <a:pt x="78153" y="118533"/>
                    <a:pt x="82061" y="121138"/>
                  </a:cubicBezTo>
                  <a:cubicBezTo>
                    <a:pt x="96850" y="130997"/>
                    <a:pt x="90463" y="125632"/>
                    <a:pt x="101600" y="136769"/>
                  </a:cubicBezTo>
                  <a:cubicBezTo>
                    <a:pt x="112018" y="168028"/>
                    <a:pt x="96391" y="131561"/>
                    <a:pt x="117230" y="152400"/>
                  </a:cubicBezTo>
                  <a:cubicBezTo>
                    <a:pt x="148581" y="183751"/>
                    <a:pt x="118058" y="170913"/>
                    <a:pt x="144584" y="179753"/>
                  </a:cubicBezTo>
                  <a:cubicBezTo>
                    <a:pt x="163460" y="198629"/>
                    <a:pt x="139469" y="175660"/>
                    <a:pt x="164123" y="195384"/>
                  </a:cubicBezTo>
                  <a:cubicBezTo>
                    <a:pt x="167000" y="197686"/>
                    <a:pt x="168779" y="201304"/>
                    <a:pt x="171938" y="203200"/>
                  </a:cubicBezTo>
                  <a:cubicBezTo>
                    <a:pt x="175470" y="205319"/>
                    <a:pt x="179753" y="205805"/>
                    <a:pt x="183661" y="207107"/>
                  </a:cubicBezTo>
                  <a:cubicBezTo>
                    <a:pt x="219757" y="231173"/>
                    <a:pt x="175348" y="200458"/>
                    <a:pt x="203200" y="222738"/>
                  </a:cubicBezTo>
                  <a:cubicBezTo>
                    <a:pt x="206867" y="225672"/>
                    <a:pt x="211015" y="227948"/>
                    <a:pt x="214923" y="230553"/>
                  </a:cubicBezTo>
                  <a:cubicBezTo>
                    <a:pt x="227949" y="229251"/>
                    <a:pt x="244744" y="235902"/>
                    <a:pt x="254000" y="226646"/>
                  </a:cubicBezTo>
                  <a:cubicBezTo>
                    <a:pt x="261426" y="219220"/>
                    <a:pt x="253992" y="205135"/>
                    <a:pt x="250092" y="195384"/>
                  </a:cubicBezTo>
                  <a:cubicBezTo>
                    <a:pt x="248348" y="191024"/>
                    <a:pt x="242036" y="190503"/>
                    <a:pt x="238369" y="187569"/>
                  </a:cubicBezTo>
                  <a:cubicBezTo>
                    <a:pt x="232769" y="183089"/>
                    <a:pt x="225540" y="174334"/>
                    <a:pt x="222738" y="168030"/>
                  </a:cubicBezTo>
                  <a:cubicBezTo>
                    <a:pt x="219392" y="160502"/>
                    <a:pt x="214923" y="144584"/>
                    <a:pt x="214923" y="144584"/>
                  </a:cubicBezTo>
                  <a:cubicBezTo>
                    <a:pt x="216225" y="131558"/>
                    <a:pt x="215655" y="118207"/>
                    <a:pt x="218830" y="105507"/>
                  </a:cubicBezTo>
                  <a:cubicBezTo>
                    <a:pt x="219724" y="101933"/>
                    <a:pt x="223769" y="99993"/>
                    <a:pt x="226646" y="97692"/>
                  </a:cubicBezTo>
                  <a:cubicBezTo>
                    <a:pt x="245314" y="82759"/>
                    <a:pt x="230828" y="95602"/>
                    <a:pt x="250092" y="85969"/>
                  </a:cubicBezTo>
                  <a:cubicBezTo>
                    <a:pt x="254293" y="83868"/>
                    <a:pt x="257523" y="80060"/>
                    <a:pt x="261815" y="78153"/>
                  </a:cubicBezTo>
                  <a:cubicBezTo>
                    <a:pt x="303672" y="59549"/>
                    <a:pt x="270450" y="80211"/>
                    <a:pt x="296984" y="62523"/>
                  </a:cubicBezTo>
                  <a:cubicBezTo>
                    <a:pt x="301572" y="48760"/>
                    <a:pt x="310712" y="34268"/>
                    <a:pt x="300892" y="19538"/>
                  </a:cubicBezTo>
                  <a:cubicBezTo>
                    <a:pt x="298607" y="16111"/>
                    <a:pt x="293276" y="15946"/>
                    <a:pt x="289169" y="15630"/>
                  </a:cubicBezTo>
                  <a:cubicBezTo>
                    <a:pt x="276182" y="14631"/>
                    <a:pt x="297635" y="13677"/>
                    <a:pt x="296984" y="1172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5" name="Полилиния 154"/>
            <p:cNvSpPr/>
            <p:nvPr/>
          </p:nvSpPr>
          <p:spPr>
            <a:xfrm>
              <a:off x="4305408" y="1896570"/>
              <a:ext cx="298509" cy="233401"/>
            </a:xfrm>
            <a:custGeom>
              <a:avLst/>
              <a:gdLst>
                <a:gd name="connsiteX0" fmla="*/ 50352 w 280906"/>
                <a:gd name="connsiteY0" fmla="*/ 0 h 257907"/>
                <a:gd name="connsiteX1" fmla="*/ 38629 w 280906"/>
                <a:gd name="connsiteY1" fmla="*/ 7815 h 257907"/>
                <a:gd name="connsiteX2" fmla="*/ 7368 w 280906"/>
                <a:gd name="connsiteY2" fmla="*/ 19538 h 257907"/>
                <a:gd name="connsiteX3" fmla="*/ 3460 w 280906"/>
                <a:gd name="connsiteY3" fmla="*/ 31261 h 257907"/>
                <a:gd name="connsiteX4" fmla="*/ 19091 w 280906"/>
                <a:gd name="connsiteY4" fmla="*/ 62523 h 257907"/>
                <a:gd name="connsiteX5" fmla="*/ 30814 w 280906"/>
                <a:gd name="connsiteY5" fmla="*/ 66430 h 257907"/>
                <a:gd name="connsiteX6" fmla="*/ 46445 w 280906"/>
                <a:gd name="connsiteY6" fmla="*/ 85969 h 257907"/>
                <a:gd name="connsiteX7" fmla="*/ 65983 w 280906"/>
                <a:gd name="connsiteY7" fmla="*/ 101600 h 257907"/>
                <a:gd name="connsiteX8" fmla="*/ 69891 w 280906"/>
                <a:gd name="connsiteY8" fmla="*/ 113323 h 257907"/>
                <a:gd name="connsiteX9" fmla="*/ 105060 w 280906"/>
                <a:gd name="connsiteY9" fmla="*/ 140676 h 257907"/>
                <a:gd name="connsiteX10" fmla="*/ 124598 w 280906"/>
                <a:gd name="connsiteY10" fmla="*/ 156307 h 257907"/>
                <a:gd name="connsiteX11" fmla="*/ 132414 w 280906"/>
                <a:gd name="connsiteY11" fmla="*/ 164123 h 257907"/>
                <a:gd name="connsiteX12" fmla="*/ 144137 w 280906"/>
                <a:gd name="connsiteY12" fmla="*/ 168030 h 257907"/>
                <a:gd name="connsiteX13" fmla="*/ 159768 w 280906"/>
                <a:gd name="connsiteY13" fmla="*/ 183661 h 257907"/>
                <a:gd name="connsiteX14" fmla="*/ 171491 w 280906"/>
                <a:gd name="connsiteY14" fmla="*/ 199292 h 257907"/>
                <a:gd name="connsiteX15" fmla="*/ 179306 w 280906"/>
                <a:gd name="connsiteY15" fmla="*/ 211015 h 257907"/>
                <a:gd name="connsiteX16" fmla="*/ 191029 w 280906"/>
                <a:gd name="connsiteY16" fmla="*/ 218830 h 257907"/>
                <a:gd name="connsiteX17" fmla="*/ 222291 w 280906"/>
                <a:gd name="connsiteY17" fmla="*/ 242276 h 257907"/>
                <a:gd name="connsiteX18" fmla="*/ 257460 w 280906"/>
                <a:gd name="connsiteY18" fmla="*/ 254000 h 257907"/>
                <a:gd name="connsiteX19" fmla="*/ 269183 w 280906"/>
                <a:gd name="connsiteY19" fmla="*/ 257907 h 257907"/>
                <a:gd name="connsiteX20" fmla="*/ 276998 w 280906"/>
                <a:gd name="connsiteY20" fmla="*/ 234461 h 257907"/>
                <a:gd name="connsiteX21" fmla="*/ 280906 w 280906"/>
                <a:gd name="connsiteY21" fmla="*/ 222738 h 257907"/>
                <a:gd name="connsiteX22" fmla="*/ 280906 w 280906"/>
                <a:gd name="connsiteY22" fmla="*/ 214923 h 25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0906" h="257907">
                  <a:moveTo>
                    <a:pt x="50352" y="0"/>
                  </a:moveTo>
                  <a:cubicBezTo>
                    <a:pt x="46444" y="2605"/>
                    <a:pt x="43026" y="6166"/>
                    <a:pt x="38629" y="7815"/>
                  </a:cubicBezTo>
                  <a:cubicBezTo>
                    <a:pt x="0" y="22301"/>
                    <a:pt x="34861" y="1210"/>
                    <a:pt x="7368" y="19538"/>
                  </a:cubicBezTo>
                  <a:cubicBezTo>
                    <a:pt x="6065" y="23446"/>
                    <a:pt x="3005" y="27167"/>
                    <a:pt x="3460" y="31261"/>
                  </a:cubicBezTo>
                  <a:cubicBezTo>
                    <a:pt x="4573" y="41282"/>
                    <a:pt x="8968" y="56450"/>
                    <a:pt x="19091" y="62523"/>
                  </a:cubicBezTo>
                  <a:cubicBezTo>
                    <a:pt x="22623" y="64642"/>
                    <a:pt x="26906" y="65128"/>
                    <a:pt x="30814" y="66430"/>
                  </a:cubicBezTo>
                  <a:cubicBezTo>
                    <a:pt x="36617" y="75135"/>
                    <a:pt x="38490" y="79605"/>
                    <a:pt x="46445" y="85969"/>
                  </a:cubicBezTo>
                  <a:cubicBezTo>
                    <a:pt x="71087" y="105682"/>
                    <a:pt x="47117" y="82732"/>
                    <a:pt x="65983" y="101600"/>
                  </a:cubicBezTo>
                  <a:cubicBezTo>
                    <a:pt x="67286" y="105508"/>
                    <a:pt x="67606" y="109896"/>
                    <a:pt x="69891" y="113323"/>
                  </a:cubicBezTo>
                  <a:cubicBezTo>
                    <a:pt x="80895" y="129829"/>
                    <a:pt x="89526" y="125140"/>
                    <a:pt x="105060" y="140676"/>
                  </a:cubicBezTo>
                  <a:cubicBezTo>
                    <a:pt x="123926" y="159544"/>
                    <a:pt x="99956" y="136594"/>
                    <a:pt x="124598" y="156307"/>
                  </a:cubicBezTo>
                  <a:cubicBezTo>
                    <a:pt x="127475" y="158609"/>
                    <a:pt x="129255" y="162227"/>
                    <a:pt x="132414" y="164123"/>
                  </a:cubicBezTo>
                  <a:cubicBezTo>
                    <a:pt x="135946" y="166242"/>
                    <a:pt x="140229" y="166728"/>
                    <a:pt x="144137" y="168030"/>
                  </a:cubicBezTo>
                  <a:cubicBezTo>
                    <a:pt x="149347" y="173240"/>
                    <a:pt x="155347" y="177766"/>
                    <a:pt x="159768" y="183661"/>
                  </a:cubicBezTo>
                  <a:cubicBezTo>
                    <a:pt x="163676" y="188871"/>
                    <a:pt x="167706" y="193992"/>
                    <a:pt x="171491" y="199292"/>
                  </a:cubicBezTo>
                  <a:cubicBezTo>
                    <a:pt x="174221" y="203114"/>
                    <a:pt x="175985" y="207694"/>
                    <a:pt x="179306" y="211015"/>
                  </a:cubicBezTo>
                  <a:cubicBezTo>
                    <a:pt x="182627" y="214336"/>
                    <a:pt x="187362" y="215896"/>
                    <a:pt x="191029" y="218830"/>
                  </a:cubicBezTo>
                  <a:cubicBezTo>
                    <a:pt x="204256" y="229411"/>
                    <a:pt x="198917" y="234484"/>
                    <a:pt x="222291" y="242276"/>
                  </a:cubicBezTo>
                  <a:lnTo>
                    <a:pt x="257460" y="254000"/>
                  </a:lnTo>
                  <a:lnTo>
                    <a:pt x="269183" y="257907"/>
                  </a:lnTo>
                  <a:lnTo>
                    <a:pt x="276998" y="234461"/>
                  </a:lnTo>
                  <a:cubicBezTo>
                    <a:pt x="278301" y="230553"/>
                    <a:pt x="280906" y="226857"/>
                    <a:pt x="280906" y="222738"/>
                  </a:cubicBezTo>
                  <a:lnTo>
                    <a:pt x="280906" y="214923"/>
                  </a:ln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" name="Полилиния 155"/>
            <p:cNvSpPr/>
            <p:nvPr/>
          </p:nvSpPr>
          <p:spPr>
            <a:xfrm>
              <a:off x="4255754" y="1919301"/>
              <a:ext cx="322327" cy="244514"/>
            </a:xfrm>
            <a:custGeom>
              <a:avLst/>
              <a:gdLst>
                <a:gd name="connsiteX0" fmla="*/ 50800 w 303060"/>
                <a:gd name="connsiteY0" fmla="*/ 0 h 269631"/>
                <a:gd name="connsiteX1" fmla="*/ 39077 w 303060"/>
                <a:gd name="connsiteY1" fmla="*/ 7815 h 269631"/>
                <a:gd name="connsiteX2" fmla="*/ 31262 w 303060"/>
                <a:gd name="connsiteY2" fmla="*/ 15631 h 269631"/>
                <a:gd name="connsiteX3" fmla="*/ 15631 w 303060"/>
                <a:gd name="connsiteY3" fmla="*/ 23446 h 269631"/>
                <a:gd name="connsiteX4" fmla="*/ 3908 w 303060"/>
                <a:gd name="connsiteY4" fmla="*/ 31261 h 269631"/>
                <a:gd name="connsiteX5" fmla="*/ 0 w 303060"/>
                <a:gd name="connsiteY5" fmla="*/ 42984 h 269631"/>
                <a:gd name="connsiteX6" fmla="*/ 7816 w 303060"/>
                <a:gd name="connsiteY6" fmla="*/ 78154 h 269631"/>
                <a:gd name="connsiteX7" fmla="*/ 31262 w 303060"/>
                <a:gd name="connsiteY7" fmla="*/ 89877 h 269631"/>
                <a:gd name="connsiteX8" fmla="*/ 42985 w 303060"/>
                <a:gd name="connsiteY8" fmla="*/ 97692 h 269631"/>
                <a:gd name="connsiteX9" fmla="*/ 54708 w 303060"/>
                <a:gd name="connsiteY9" fmla="*/ 109415 h 269631"/>
                <a:gd name="connsiteX10" fmla="*/ 78154 w 303060"/>
                <a:gd name="connsiteY10" fmla="*/ 117231 h 269631"/>
                <a:gd name="connsiteX11" fmla="*/ 105508 w 303060"/>
                <a:gd name="connsiteY11" fmla="*/ 152400 h 269631"/>
                <a:gd name="connsiteX12" fmla="*/ 113323 w 303060"/>
                <a:gd name="connsiteY12" fmla="*/ 164123 h 269631"/>
                <a:gd name="connsiteX13" fmla="*/ 125046 w 303060"/>
                <a:gd name="connsiteY13" fmla="*/ 187569 h 269631"/>
                <a:gd name="connsiteX14" fmla="*/ 140677 w 303060"/>
                <a:gd name="connsiteY14" fmla="*/ 203200 h 269631"/>
                <a:gd name="connsiteX15" fmla="*/ 164123 w 303060"/>
                <a:gd name="connsiteY15" fmla="*/ 230554 h 269631"/>
                <a:gd name="connsiteX16" fmla="*/ 171939 w 303060"/>
                <a:gd name="connsiteY16" fmla="*/ 238369 h 269631"/>
                <a:gd name="connsiteX17" fmla="*/ 191477 w 303060"/>
                <a:gd name="connsiteY17" fmla="*/ 257907 h 269631"/>
                <a:gd name="connsiteX18" fmla="*/ 234462 w 303060"/>
                <a:gd name="connsiteY18" fmla="*/ 269631 h 269631"/>
                <a:gd name="connsiteX19" fmla="*/ 254000 w 303060"/>
                <a:gd name="connsiteY19" fmla="*/ 265723 h 269631"/>
                <a:gd name="connsiteX20" fmla="*/ 281354 w 303060"/>
                <a:gd name="connsiteY20" fmla="*/ 261815 h 269631"/>
                <a:gd name="connsiteX21" fmla="*/ 293077 w 303060"/>
                <a:gd name="connsiteY21" fmla="*/ 257907 h 269631"/>
                <a:gd name="connsiteX22" fmla="*/ 300892 w 303060"/>
                <a:gd name="connsiteY22" fmla="*/ 234461 h 26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3060" h="269631">
                  <a:moveTo>
                    <a:pt x="50800" y="0"/>
                  </a:moveTo>
                  <a:cubicBezTo>
                    <a:pt x="46892" y="2605"/>
                    <a:pt x="42744" y="4881"/>
                    <a:pt x="39077" y="7815"/>
                  </a:cubicBezTo>
                  <a:cubicBezTo>
                    <a:pt x="36200" y="10117"/>
                    <a:pt x="34327" y="13587"/>
                    <a:pt x="31262" y="15631"/>
                  </a:cubicBezTo>
                  <a:cubicBezTo>
                    <a:pt x="26415" y="18862"/>
                    <a:pt x="20689" y="20556"/>
                    <a:pt x="15631" y="23446"/>
                  </a:cubicBezTo>
                  <a:cubicBezTo>
                    <a:pt x="11553" y="25776"/>
                    <a:pt x="7816" y="28656"/>
                    <a:pt x="3908" y="31261"/>
                  </a:cubicBezTo>
                  <a:cubicBezTo>
                    <a:pt x="2605" y="35169"/>
                    <a:pt x="0" y="38865"/>
                    <a:pt x="0" y="42984"/>
                  </a:cubicBezTo>
                  <a:cubicBezTo>
                    <a:pt x="0" y="43174"/>
                    <a:pt x="3786" y="73116"/>
                    <a:pt x="7816" y="78154"/>
                  </a:cubicBezTo>
                  <a:cubicBezTo>
                    <a:pt x="15281" y="87485"/>
                    <a:pt x="21824" y="85158"/>
                    <a:pt x="31262" y="89877"/>
                  </a:cubicBezTo>
                  <a:cubicBezTo>
                    <a:pt x="35463" y="91977"/>
                    <a:pt x="39377" y="94685"/>
                    <a:pt x="42985" y="97692"/>
                  </a:cubicBezTo>
                  <a:cubicBezTo>
                    <a:pt x="47230" y="101230"/>
                    <a:pt x="49877" y="106731"/>
                    <a:pt x="54708" y="109415"/>
                  </a:cubicBezTo>
                  <a:cubicBezTo>
                    <a:pt x="61909" y="113416"/>
                    <a:pt x="78154" y="117231"/>
                    <a:pt x="78154" y="117231"/>
                  </a:cubicBezTo>
                  <a:cubicBezTo>
                    <a:pt x="117666" y="176497"/>
                    <a:pt x="74897" y="115666"/>
                    <a:pt x="105508" y="152400"/>
                  </a:cubicBezTo>
                  <a:cubicBezTo>
                    <a:pt x="108515" y="156008"/>
                    <a:pt x="111223" y="159922"/>
                    <a:pt x="113323" y="164123"/>
                  </a:cubicBezTo>
                  <a:cubicBezTo>
                    <a:pt x="121643" y="180762"/>
                    <a:pt x="111610" y="171893"/>
                    <a:pt x="125046" y="187569"/>
                  </a:cubicBezTo>
                  <a:cubicBezTo>
                    <a:pt x="129841" y="193164"/>
                    <a:pt x="136590" y="197069"/>
                    <a:pt x="140677" y="203200"/>
                  </a:cubicBezTo>
                  <a:cubicBezTo>
                    <a:pt x="152578" y="221053"/>
                    <a:pt x="145173" y="211605"/>
                    <a:pt x="164123" y="230554"/>
                  </a:cubicBezTo>
                  <a:cubicBezTo>
                    <a:pt x="166728" y="233159"/>
                    <a:pt x="169895" y="235303"/>
                    <a:pt x="171939" y="238369"/>
                  </a:cubicBezTo>
                  <a:cubicBezTo>
                    <a:pt x="179069" y="249065"/>
                    <a:pt x="179136" y="252422"/>
                    <a:pt x="191477" y="257907"/>
                  </a:cubicBezTo>
                  <a:cubicBezTo>
                    <a:pt x="207705" y="265120"/>
                    <a:pt x="217745" y="266287"/>
                    <a:pt x="234462" y="269631"/>
                  </a:cubicBezTo>
                  <a:cubicBezTo>
                    <a:pt x="240975" y="268328"/>
                    <a:pt x="247449" y="266815"/>
                    <a:pt x="254000" y="265723"/>
                  </a:cubicBezTo>
                  <a:cubicBezTo>
                    <a:pt x="263085" y="264209"/>
                    <a:pt x="272322" y="263621"/>
                    <a:pt x="281354" y="261815"/>
                  </a:cubicBezTo>
                  <a:cubicBezTo>
                    <a:pt x="285393" y="261007"/>
                    <a:pt x="289169" y="259210"/>
                    <a:pt x="293077" y="257907"/>
                  </a:cubicBezTo>
                  <a:cubicBezTo>
                    <a:pt x="303060" y="242933"/>
                    <a:pt x="300892" y="250880"/>
                    <a:pt x="300892" y="234461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7" name="Полилиния 156"/>
            <p:cNvSpPr/>
            <p:nvPr/>
          </p:nvSpPr>
          <p:spPr>
            <a:xfrm>
              <a:off x="4066381" y="2171651"/>
              <a:ext cx="304860" cy="46045"/>
            </a:xfrm>
            <a:custGeom>
              <a:avLst/>
              <a:gdLst>
                <a:gd name="connsiteX0" fmla="*/ 289169 w 289169"/>
                <a:gd name="connsiteY0" fmla="*/ 42985 h 65430"/>
                <a:gd name="connsiteX1" fmla="*/ 277446 w 289169"/>
                <a:gd name="connsiteY1" fmla="*/ 50800 h 65430"/>
                <a:gd name="connsiteX2" fmla="*/ 160215 w 289169"/>
                <a:gd name="connsiteY2" fmla="*/ 39077 h 65430"/>
                <a:gd name="connsiteX3" fmla="*/ 144584 w 289169"/>
                <a:gd name="connsiteY3" fmla="*/ 19539 h 65430"/>
                <a:gd name="connsiteX4" fmla="*/ 97692 w 289169"/>
                <a:gd name="connsiteY4" fmla="*/ 7816 h 65430"/>
                <a:gd name="connsiteX5" fmla="*/ 66430 w 289169"/>
                <a:gd name="connsiteY5" fmla="*/ 0 h 65430"/>
                <a:gd name="connsiteX6" fmla="*/ 0 w 289169"/>
                <a:gd name="connsiteY6" fmla="*/ 3908 h 6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169" h="65430">
                  <a:moveTo>
                    <a:pt x="289169" y="42985"/>
                  </a:moveTo>
                  <a:cubicBezTo>
                    <a:pt x="285261" y="45590"/>
                    <a:pt x="282140" y="50644"/>
                    <a:pt x="277446" y="50800"/>
                  </a:cubicBezTo>
                  <a:cubicBezTo>
                    <a:pt x="178322" y="54104"/>
                    <a:pt x="199742" y="65430"/>
                    <a:pt x="160215" y="39077"/>
                  </a:cubicBezTo>
                  <a:cubicBezTo>
                    <a:pt x="157452" y="34933"/>
                    <a:pt x="150154" y="22324"/>
                    <a:pt x="144584" y="19539"/>
                  </a:cubicBezTo>
                  <a:cubicBezTo>
                    <a:pt x="129099" y="11796"/>
                    <a:pt x="114379" y="10597"/>
                    <a:pt x="97692" y="7816"/>
                  </a:cubicBezTo>
                  <a:cubicBezTo>
                    <a:pt x="88441" y="4732"/>
                    <a:pt x="75862" y="0"/>
                    <a:pt x="66430" y="0"/>
                  </a:cubicBezTo>
                  <a:cubicBezTo>
                    <a:pt x="44248" y="0"/>
                    <a:pt x="0" y="3908"/>
                    <a:pt x="0" y="3908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8" name="Полилиния 157"/>
            <p:cNvSpPr/>
            <p:nvPr/>
          </p:nvSpPr>
          <p:spPr>
            <a:xfrm>
              <a:off x="4129946" y="1984843"/>
              <a:ext cx="358846" cy="241339"/>
            </a:xfrm>
            <a:custGeom>
              <a:avLst/>
              <a:gdLst>
                <a:gd name="connsiteX0" fmla="*/ 79770 w 337678"/>
                <a:gd name="connsiteY0" fmla="*/ 0 h 266197"/>
                <a:gd name="connsiteX1" fmla="*/ 68047 w 337678"/>
                <a:gd name="connsiteY1" fmla="*/ 3908 h 266197"/>
                <a:gd name="connsiteX2" fmla="*/ 56324 w 337678"/>
                <a:gd name="connsiteY2" fmla="*/ 11723 h 266197"/>
                <a:gd name="connsiteX3" fmla="*/ 25062 w 337678"/>
                <a:gd name="connsiteY3" fmla="*/ 15631 h 266197"/>
                <a:gd name="connsiteX4" fmla="*/ 1616 w 337678"/>
                <a:gd name="connsiteY4" fmla="*/ 23446 h 266197"/>
                <a:gd name="connsiteX5" fmla="*/ 9432 w 337678"/>
                <a:gd name="connsiteY5" fmla="*/ 54708 h 266197"/>
                <a:gd name="connsiteX6" fmla="*/ 44601 w 337678"/>
                <a:gd name="connsiteY6" fmla="*/ 93785 h 266197"/>
                <a:gd name="connsiteX7" fmla="*/ 56324 w 337678"/>
                <a:gd name="connsiteY7" fmla="*/ 97692 h 266197"/>
                <a:gd name="connsiteX8" fmla="*/ 68047 w 337678"/>
                <a:gd name="connsiteY8" fmla="*/ 109416 h 266197"/>
                <a:gd name="connsiteX9" fmla="*/ 87585 w 337678"/>
                <a:gd name="connsiteY9" fmla="*/ 140677 h 266197"/>
                <a:gd name="connsiteX10" fmla="*/ 118847 w 337678"/>
                <a:gd name="connsiteY10" fmla="*/ 164123 h 266197"/>
                <a:gd name="connsiteX11" fmla="*/ 130570 w 337678"/>
                <a:gd name="connsiteY11" fmla="*/ 171939 h 266197"/>
                <a:gd name="connsiteX12" fmla="*/ 142293 w 337678"/>
                <a:gd name="connsiteY12" fmla="*/ 179754 h 266197"/>
                <a:gd name="connsiteX13" fmla="*/ 150109 w 337678"/>
                <a:gd name="connsiteY13" fmla="*/ 187569 h 266197"/>
                <a:gd name="connsiteX14" fmla="*/ 173555 w 337678"/>
                <a:gd name="connsiteY14" fmla="*/ 195385 h 266197"/>
                <a:gd name="connsiteX15" fmla="*/ 200909 w 337678"/>
                <a:gd name="connsiteY15" fmla="*/ 211016 h 266197"/>
                <a:gd name="connsiteX16" fmla="*/ 212632 w 337678"/>
                <a:gd name="connsiteY16" fmla="*/ 218831 h 266197"/>
                <a:gd name="connsiteX17" fmla="*/ 224355 w 337678"/>
                <a:gd name="connsiteY17" fmla="*/ 222739 h 266197"/>
                <a:gd name="connsiteX18" fmla="*/ 236078 w 337678"/>
                <a:gd name="connsiteY18" fmla="*/ 230554 h 266197"/>
                <a:gd name="connsiteX19" fmla="*/ 259524 w 337678"/>
                <a:gd name="connsiteY19" fmla="*/ 238369 h 266197"/>
                <a:gd name="connsiteX20" fmla="*/ 279062 w 337678"/>
                <a:gd name="connsiteY20" fmla="*/ 250092 h 266197"/>
                <a:gd name="connsiteX21" fmla="*/ 286878 w 337678"/>
                <a:gd name="connsiteY21" fmla="*/ 257908 h 266197"/>
                <a:gd name="connsiteX22" fmla="*/ 298601 w 337678"/>
                <a:gd name="connsiteY22" fmla="*/ 265723 h 266197"/>
                <a:gd name="connsiteX23" fmla="*/ 333770 w 337678"/>
                <a:gd name="connsiteY23" fmla="*/ 261816 h 266197"/>
                <a:gd name="connsiteX24" fmla="*/ 337678 w 337678"/>
                <a:gd name="connsiteY24" fmla="*/ 250092 h 266197"/>
                <a:gd name="connsiteX25" fmla="*/ 329862 w 337678"/>
                <a:gd name="connsiteY25" fmla="*/ 234462 h 26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7678" h="266197">
                  <a:moveTo>
                    <a:pt x="79770" y="0"/>
                  </a:moveTo>
                  <a:cubicBezTo>
                    <a:pt x="75862" y="1303"/>
                    <a:pt x="71731" y="2066"/>
                    <a:pt x="68047" y="3908"/>
                  </a:cubicBezTo>
                  <a:cubicBezTo>
                    <a:pt x="63846" y="6008"/>
                    <a:pt x="60855" y="10487"/>
                    <a:pt x="56324" y="11723"/>
                  </a:cubicBezTo>
                  <a:cubicBezTo>
                    <a:pt x="46192" y="14486"/>
                    <a:pt x="35483" y="14328"/>
                    <a:pt x="25062" y="15631"/>
                  </a:cubicBezTo>
                  <a:cubicBezTo>
                    <a:pt x="17247" y="18236"/>
                    <a:pt x="0" y="15368"/>
                    <a:pt x="1616" y="23446"/>
                  </a:cubicBezTo>
                  <a:cubicBezTo>
                    <a:pt x="2699" y="28861"/>
                    <a:pt x="5676" y="47948"/>
                    <a:pt x="9432" y="54708"/>
                  </a:cubicBezTo>
                  <a:cubicBezTo>
                    <a:pt x="18046" y="70213"/>
                    <a:pt x="28254" y="85611"/>
                    <a:pt x="44601" y="93785"/>
                  </a:cubicBezTo>
                  <a:cubicBezTo>
                    <a:pt x="48285" y="95627"/>
                    <a:pt x="52416" y="96390"/>
                    <a:pt x="56324" y="97692"/>
                  </a:cubicBezTo>
                  <a:cubicBezTo>
                    <a:pt x="60232" y="101600"/>
                    <a:pt x="64509" y="105170"/>
                    <a:pt x="68047" y="109416"/>
                  </a:cubicBezTo>
                  <a:cubicBezTo>
                    <a:pt x="73688" y="116186"/>
                    <a:pt x="83774" y="135342"/>
                    <a:pt x="87585" y="140677"/>
                  </a:cubicBezTo>
                  <a:cubicBezTo>
                    <a:pt x="94155" y="149875"/>
                    <a:pt x="112446" y="159856"/>
                    <a:pt x="118847" y="164123"/>
                  </a:cubicBezTo>
                  <a:lnTo>
                    <a:pt x="130570" y="171939"/>
                  </a:lnTo>
                  <a:cubicBezTo>
                    <a:pt x="134478" y="174544"/>
                    <a:pt x="138972" y="176433"/>
                    <a:pt x="142293" y="179754"/>
                  </a:cubicBezTo>
                  <a:cubicBezTo>
                    <a:pt x="144898" y="182359"/>
                    <a:pt x="146814" y="185921"/>
                    <a:pt x="150109" y="187569"/>
                  </a:cubicBezTo>
                  <a:cubicBezTo>
                    <a:pt x="157477" y="191253"/>
                    <a:pt x="173555" y="195385"/>
                    <a:pt x="173555" y="195385"/>
                  </a:cubicBezTo>
                  <a:cubicBezTo>
                    <a:pt x="211343" y="223727"/>
                    <a:pt x="171076" y="196100"/>
                    <a:pt x="200909" y="211016"/>
                  </a:cubicBezTo>
                  <a:cubicBezTo>
                    <a:pt x="205110" y="213116"/>
                    <a:pt x="208431" y="216731"/>
                    <a:pt x="212632" y="218831"/>
                  </a:cubicBezTo>
                  <a:cubicBezTo>
                    <a:pt x="216316" y="220673"/>
                    <a:pt x="220671" y="220897"/>
                    <a:pt x="224355" y="222739"/>
                  </a:cubicBezTo>
                  <a:cubicBezTo>
                    <a:pt x="228556" y="224839"/>
                    <a:pt x="231786" y="228647"/>
                    <a:pt x="236078" y="230554"/>
                  </a:cubicBezTo>
                  <a:cubicBezTo>
                    <a:pt x="243606" y="233900"/>
                    <a:pt x="259524" y="238369"/>
                    <a:pt x="259524" y="238369"/>
                  </a:cubicBezTo>
                  <a:cubicBezTo>
                    <a:pt x="279324" y="258172"/>
                    <a:pt x="253701" y="234876"/>
                    <a:pt x="279062" y="250092"/>
                  </a:cubicBezTo>
                  <a:cubicBezTo>
                    <a:pt x="282221" y="251988"/>
                    <a:pt x="284001" y="255606"/>
                    <a:pt x="286878" y="257908"/>
                  </a:cubicBezTo>
                  <a:cubicBezTo>
                    <a:pt x="290545" y="260842"/>
                    <a:pt x="294693" y="263118"/>
                    <a:pt x="298601" y="265723"/>
                  </a:cubicBezTo>
                  <a:cubicBezTo>
                    <a:pt x="310324" y="264421"/>
                    <a:pt x="322819" y="266197"/>
                    <a:pt x="333770" y="261816"/>
                  </a:cubicBezTo>
                  <a:cubicBezTo>
                    <a:pt x="337595" y="260286"/>
                    <a:pt x="337678" y="254211"/>
                    <a:pt x="337678" y="250092"/>
                  </a:cubicBezTo>
                  <a:cubicBezTo>
                    <a:pt x="337678" y="241111"/>
                    <a:pt x="334675" y="239274"/>
                    <a:pt x="329862" y="234462"/>
                  </a:cubicBezTo>
                </a:path>
              </a:pathLst>
            </a:cu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160" name="Прямая соединительная линия 159"/>
          <p:cNvCxnSpPr/>
          <p:nvPr/>
        </p:nvCxnSpPr>
        <p:spPr>
          <a:xfrm rot="5400000">
            <a:off x="6786562" y="3786188"/>
            <a:ext cx="714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rot="5400000">
            <a:off x="6143625" y="4643438"/>
            <a:ext cx="2428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 rot="10800000">
            <a:off x="7143750" y="3429000"/>
            <a:ext cx="2143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 rot="5400000">
            <a:off x="6429375" y="5143500"/>
            <a:ext cx="1428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6858000" y="4286250"/>
            <a:ext cx="285750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 rot="5400000">
            <a:off x="6786562" y="4214813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rot="10800000">
            <a:off x="6858000" y="4143375"/>
            <a:ext cx="285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 rot="5400000">
            <a:off x="1500187" y="3786188"/>
            <a:ext cx="714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 rot="5400000">
            <a:off x="428625" y="4643438"/>
            <a:ext cx="2428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единительная линия 168"/>
          <p:cNvCxnSpPr/>
          <p:nvPr/>
        </p:nvCxnSpPr>
        <p:spPr>
          <a:xfrm rot="10800000">
            <a:off x="1643063" y="3429000"/>
            <a:ext cx="2143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 rot="5400000">
            <a:off x="1143000" y="5143500"/>
            <a:ext cx="1428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 rot="10800000" flipV="1">
            <a:off x="1857375" y="4286250"/>
            <a:ext cx="214313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 rot="5400000">
            <a:off x="2000250" y="4214813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 rot="10800000">
            <a:off x="1857375" y="4143375"/>
            <a:ext cx="2857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Прямая соединительная линия 185"/>
          <p:cNvCxnSpPr/>
          <p:nvPr/>
        </p:nvCxnSpPr>
        <p:spPr>
          <a:xfrm rot="5400000">
            <a:off x="2500313" y="5715000"/>
            <a:ext cx="28575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Прямая соединительная линия 186"/>
          <p:cNvCxnSpPr/>
          <p:nvPr/>
        </p:nvCxnSpPr>
        <p:spPr>
          <a:xfrm rot="5400000">
            <a:off x="3643312" y="5643563"/>
            <a:ext cx="428625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 rot="10800000">
            <a:off x="3357563" y="5429250"/>
            <a:ext cx="500062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 rot="5400000">
            <a:off x="3286125" y="5500688"/>
            <a:ext cx="142875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 rot="10800000">
            <a:off x="2643188" y="5572125"/>
            <a:ext cx="714375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Прямая соединительная линия 191"/>
          <p:cNvCxnSpPr/>
          <p:nvPr/>
        </p:nvCxnSpPr>
        <p:spPr>
          <a:xfrm>
            <a:off x="3643313" y="5214938"/>
            <a:ext cx="5715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9"/>
          <p:cNvGrpSpPr>
            <a:grpSpLocks/>
          </p:cNvGrpSpPr>
          <p:nvPr/>
        </p:nvGrpSpPr>
        <p:grpSpPr bwMode="auto">
          <a:xfrm>
            <a:off x="1928813" y="4562475"/>
            <a:ext cx="5153025" cy="652463"/>
            <a:chOff x="1214414" y="2000240"/>
            <a:chExt cx="5153060" cy="652466"/>
          </a:xfrm>
        </p:grpSpPr>
        <p:cxnSp>
          <p:nvCxnSpPr>
            <p:cNvPr id="195" name="Прямая соединительная линия 194"/>
            <p:cNvCxnSpPr/>
            <p:nvPr/>
          </p:nvCxnSpPr>
          <p:spPr>
            <a:xfrm>
              <a:off x="1357290" y="2571743"/>
              <a:ext cx="485778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Группа 77"/>
            <p:cNvGrpSpPr>
              <a:grpSpLocks/>
            </p:cNvGrpSpPr>
            <p:nvPr/>
          </p:nvGrpSpPr>
          <p:grpSpPr bwMode="auto">
            <a:xfrm>
              <a:off x="1214414" y="2000240"/>
              <a:ext cx="5153060" cy="652466"/>
              <a:chOff x="1214414" y="2000240"/>
              <a:chExt cx="5153060" cy="652466"/>
            </a:xfrm>
          </p:grpSpPr>
          <p:cxnSp>
            <p:nvCxnSpPr>
              <p:cNvPr id="197" name="Прямая соединительная линия 196"/>
              <p:cNvCxnSpPr/>
              <p:nvPr/>
            </p:nvCxnSpPr>
            <p:spPr>
              <a:xfrm>
                <a:off x="1214414" y="2643181"/>
                <a:ext cx="51435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Прямая соединительная линия 197"/>
              <p:cNvCxnSpPr/>
              <p:nvPr/>
            </p:nvCxnSpPr>
            <p:spPr>
              <a:xfrm rot="16200000" flipH="1">
                <a:off x="6215073" y="2500305"/>
                <a:ext cx="295276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Прямая соединительная линия 198"/>
              <p:cNvCxnSpPr/>
              <p:nvPr/>
            </p:nvCxnSpPr>
            <p:spPr>
              <a:xfrm rot="16200000" flipH="1">
                <a:off x="1071538" y="2500305"/>
                <a:ext cx="295276" cy="95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Прямая соединительная линия 199"/>
              <p:cNvCxnSpPr/>
              <p:nvPr/>
            </p:nvCxnSpPr>
            <p:spPr>
              <a:xfrm flipV="1">
                <a:off x="1214414" y="2000240"/>
                <a:ext cx="2571767" cy="35719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Прямая соединительная линия 200"/>
              <p:cNvCxnSpPr/>
              <p:nvPr/>
            </p:nvCxnSpPr>
            <p:spPr>
              <a:xfrm rot="16200000" flipH="1">
                <a:off x="4893470" y="892951"/>
                <a:ext cx="357190" cy="257176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Прямая соединительная линия 201"/>
              <p:cNvCxnSpPr/>
              <p:nvPr/>
            </p:nvCxnSpPr>
            <p:spPr>
              <a:xfrm rot="5400000" flipH="1" flipV="1">
                <a:off x="6143635" y="2500305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Прямая соединительная линия 202"/>
              <p:cNvCxnSpPr/>
              <p:nvPr/>
            </p:nvCxnSpPr>
            <p:spPr>
              <a:xfrm rot="5400000" flipH="1" flipV="1">
                <a:off x="1285852" y="2500305"/>
                <a:ext cx="14287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Прямая соединительная линия 203"/>
              <p:cNvCxnSpPr/>
              <p:nvPr/>
            </p:nvCxnSpPr>
            <p:spPr>
              <a:xfrm rot="10800000">
                <a:off x="3786181" y="2143116"/>
                <a:ext cx="2428891" cy="28575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Прямая соединительная линия 204"/>
              <p:cNvCxnSpPr/>
              <p:nvPr/>
            </p:nvCxnSpPr>
            <p:spPr>
              <a:xfrm rot="10800000" flipV="1">
                <a:off x="1357290" y="2152641"/>
                <a:ext cx="2428891" cy="28575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1" name="Полилиния 220"/>
          <p:cNvSpPr/>
          <p:nvPr/>
        </p:nvSpPr>
        <p:spPr>
          <a:xfrm>
            <a:off x="1852613" y="3609975"/>
            <a:ext cx="304800" cy="1620838"/>
          </a:xfrm>
          <a:custGeom>
            <a:avLst/>
            <a:gdLst>
              <a:gd name="connsiteX0" fmla="*/ 0 w 304800"/>
              <a:gd name="connsiteY0" fmla="*/ 0 h 1620253"/>
              <a:gd name="connsiteX1" fmla="*/ 32085 w 304800"/>
              <a:gd name="connsiteY1" fmla="*/ 96253 h 1620253"/>
              <a:gd name="connsiteX2" fmla="*/ 96253 w 304800"/>
              <a:gd name="connsiteY2" fmla="*/ 176463 h 1620253"/>
              <a:gd name="connsiteX3" fmla="*/ 144379 w 304800"/>
              <a:gd name="connsiteY3" fmla="*/ 192506 h 1620253"/>
              <a:gd name="connsiteX4" fmla="*/ 176464 w 304800"/>
              <a:gd name="connsiteY4" fmla="*/ 224590 h 1620253"/>
              <a:gd name="connsiteX5" fmla="*/ 240632 w 304800"/>
              <a:gd name="connsiteY5" fmla="*/ 256674 h 1620253"/>
              <a:gd name="connsiteX6" fmla="*/ 288758 w 304800"/>
              <a:gd name="connsiteY6" fmla="*/ 288758 h 1620253"/>
              <a:gd name="connsiteX7" fmla="*/ 304800 w 304800"/>
              <a:gd name="connsiteY7" fmla="*/ 336885 h 1620253"/>
              <a:gd name="connsiteX8" fmla="*/ 256674 w 304800"/>
              <a:gd name="connsiteY8" fmla="*/ 657727 h 1620253"/>
              <a:gd name="connsiteX9" fmla="*/ 240632 w 304800"/>
              <a:gd name="connsiteY9" fmla="*/ 705853 h 1620253"/>
              <a:gd name="connsiteX10" fmla="*/ 208548 w 304800"/>
              <a:gd name="connsiteY10" fmla="*/ 753979 h 1620253"/>
              <a:gd name="connsiteX11" fmla="*/ 176464 w 304800"/>
              <a:gd name="connsiteY11" fmla="*/ 866274 h 1620253"/>
              <a:gd name="connsiteX12" fmla="*/ 144379 w 304800"/>
              <a:gd name="connsiteY12" fmla="*/ 1058779 h 1620253"/>
              <a:gd name="connsiteX13" fmla="*/ 144379 w 304800"/>
              <a:gd name="connsiteY13" fmla="*/ 1427748 h 1620253"/>
              <a:gd name="connsiteX14" fmla="*/ 160422 w 304800"/>
              <a:gd name="connsiteY14" fmla="*/ 1491916 h 1620253"/>
              <a:gd name="connsiteX15" fmla="*/ 224590 w 304800"/>
              <a:gd name="connsiteY15" fmla="*/ 1572127 h 1620253"/>
              <a:gd name="connsiteX16" fmla="*/ 240632 w 304800"/>
              <a:gd name="connsiteY16" fmla="*/ 1620253 h 1620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4800" h="1620253">
                <a:moveTo>
                  <a:pt x="0" y="0"/>
                </a:moveTo>
                <a:lnTo>
                  <a:pt x="32085" y="96253"/>
                </a:lnTo>
                <a:cubicBezTo>
                  <a:pt x="50588" y="151761"/>
                  <a:pt x="38203" y="147437"/>
                  <a:pt x="96253" y="176463"/>
                </a:cubicBezTo>
                <a:cubicBezTo>
                  <a:pt x="111378" y="184025"/>
                  <a:pt x="128337" y="187158"/>
                  <a:pt x="144379" y="192506"/>
                </a:cubicBezTo>
                <a:cubicBezTo>
                  <a:pt x="155074" y="203201"/>
                  <a:pt x="163879" y="216200"/>
                  <a:pt x="176464" y="224590"/>
                </a:cubicBezTo>
                <a:cubicBezTo>
                  <a:pt x="196362" y="237855"/>
                  <a:pt x="219869" y="244809"/>
                  <a:pt x="240632" y="256674"/>
                </a:cubicBezTo>
                <a:cubicBezTo>
                  <a:pt x="257372" y="266240"/>
                  <a:pt x="272716" y="278063"/>
                  <a:pt x="288758" y="288758"/>
                </a:cubicBezTo>
                <a:cubicBezTo>
                  <a:pt x="294105" y="304800"/>
                  <a:pt x="304800" y="319975"/>
                  <a:pt x="304800" y="336885"/>
                </a:cubicBezTo>
                <a:cubicBezTo>
                  <a:pt x="304800" y="539852"/>
                  <a:pt x="304177" y="515216"/>
                  <a:pt x="256674" y="657727"/>
                </a:cubicBezTo>
                <a:cubicBezTo>
                  <a:pt x="251327" y="673769"/>
                  <a:pt x="250012" y="691783"/>
                  <a:pt x="240632" y="705853"/>
                </a:cubicBezTo>
                <a:lnTo>
                  <a:pt x="208548" y="753979"/>
                </a:lnTo>
                <a:cubicBezTo>
                  <a:pt x="194362" y="796537"/>
                  <a:pt x="185097" y="820233"/>
                  <a:pt x="176464" y="866274"/>
                </a:cubicBezTo>
                <a:cubicBezTo>
                  <a:pt x="164475" y="930213"/>
                  <a:pt x="144379" y="1058779"/>
                  <a:pt x="144379" y="1058779"/>
                </a:cubicBezTo>
                <a:cubicBezTo>
                  <a:pt x="128688" y="1262768"/>
                  <a:pt x="117952" y="1242766"/>
                  <a:pt x="144379" y="1427748"/>
                </a:cubicBezTo>
                <a:cubicBezTo>
                  <a:pt x="147497" y="1449574"/>
                  <a:pt x="151737" y="1471651"/>
                  <a:pt x="160422" y="1491916"/>
                </a:cubicBezTo>
                <a:cubicBezTo>
                  <a:pt x="175600" y="1527330"/>
                  <a:pt x="198717" y="1546254"/>
                  <a:pt x="224590" y="1572127"/>
                </a:cubicBezTo>
                <a:lnTo>
                  <a:pt x="240632" y="1620253"/>
                </a:lnTo>
              </a:path>
            </a:pathLst>
          </a:cu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2" name="Полилиния 221"/>
          <p:cNvSpPr/>
          <p:nvPr/>
        </p:nvSpPr>
        <p:spPr>
          <a:xfrm flipH="1">
            <a:off x="6929438" y="3571875"/>
            <a:ext cx="214312" cy="1571625"/>
          </a:xfrm>
          <a:custGeom>
            <a:avLst/>
            <a:gdLst>
              <a:gd name="connsiteX0" fmla="*/ 0 w 304800"/>
              <a:gd name="connsiteY0" fmla="*/ 0 h 1620253"/>
              <a:gd name="connsiteX1" fmla="*/ 32085 w 304800"/>
              <a:gd name="connsiteY1" fmla="*/ 96253 h 1620253"/>
              <a:gd name="connsiteX2" fmla="*/ 96253 w 304800"/>
              <a:gd name="connsiteY2" fmla="*/ 176463 h 1620253"/>
              <a:gd name="connsiteX3" fmla="*/ 144379 w 304800"/>
              <a:gd name="connsiteY3" fmla="*/ 192506 h 1620253"/>
              <a:gd name="connsiteX4" fmla="*/ 176464 w 304800"/>
              <a:gd name="connsiteY4" fmla="*/ 224590 h 1620253"/>
              <a:gd name="connsiteX5" fmla="*/ 240632 w 304800"/>
              <a:gd name="connsiteY5" fmla="*/ 256674 h 1620253"/>
              <a:gd name="connsiteX6" fmla="*/ 288758 w 304800"/>
              <a:gd name="connsiteY6" fmla="*/ 288758 h 1620253"/>
              <a:gd name="connsiteX7" fmla="*/ 304800 w 304800"/>
              <a:gd name="connsiteY7" fmla="*/ 336885 h 1620253"/>
              <a:gd name="connsiteX8" fmla="*/ 256674 w 304800"/>
              <a:gd name="connsiteY8" fmla="*/ 657727 h 1620253"/>
              <a:gd name="connsiteX9" fmla="*/ 240632 w 304800"/>
              <a:gd name="connsiteY9" fmla="*/ 705853 h 1620253"/>
              <a:gd name="connsiteX10" fmla="*/ 208548 w 304800"/>
              <a:gd name="connsiteY10" fmla="*/ 753979 h 1620253"/>
              <a:gd name="connsiteX11" fmla="*/ 176464 w 304800"/>
              <a:gd name="connsiteY11" fmla="*/ 866274 h 1620253"/>
              <a:gd name="connsiteX12" fmla="*/ 144379 w 304800"/>
              <a:gd name="connsiteY12" fmla="*/ 1058779 h 1620253"/>
              <a:gd name="connsiteX13" fmla="*/ 144379 w 304800"/>
              <a:gd name="connsiteY13" fmla="*/ 1427748 h 1620253"/>
              <a:gd name="connsiteX14" fmla="*/ 160422 w 304800"/>
              <a:gd name="connsiteY14" fmla="*/ 1491916 h 1620253"/>
              <a:gd name="connsiteX15" fmla="*/ 224590 w 304800"/>
              <a:gd name="connsiteY15" fmla="*/ 1572127 h 1620253"/>
              <a:gd name="connsiteX16" fmla="*/ 240632 w 304800"/>
              <a:gd name="connsiteY16" fmla="*/ 1620253 h 1620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4800" h="1620253">
                <a:moveTo>
                  <a:pt x="0" y="0"/>
                </a:moveTo>
                <a:lnTo>
                  <a:pt x="32085" y="96253"/>
                </a:lnTo>
                <a:cubicBezTo>
                  <a:pt x="50588" y="151761"/>
                  <a:pt x="38203" y="147437"/>
                  <a:pt x="96253" y="176463"/>
                </a:cubicBezTo>
                <a:cubicBezTo>
                  <a:pt x="111378" y="184025"/>
                  <a:pt x="128337" y="187158"/>
                  <a:pt x="144379" y="192506"/>
                </a:cubicBezTo>
                <a:cubicBezTo>
                  <a:pt x="155074" y="203201"/>
                  <a:pt x="163879" y="216200"/>
                  <a:pt x="176464" y="224590"/>
                </a:cubicBezTo>
                <a:cubicBezTo>
                  <a:pt x="196362" y="237855"/>
                  <a:pt x="219869" y="244809"/>
                  <a:pt x="240632" y="256674"/>
                </a:cubicBezTo>
                <a:cubicBezTo>
                  <a:pt x="257372" y="266240"/>
                  <a:pt x="272716" y="278063"/>
                  <a:pt x="288758" y="288758"/>
                </a:cubicBezTo>
                <a:cubicBezTo>
                  <a:pt x="294105" y="304800"/>
                  <a:pt x="304800" y="319975"/>
                  <a:pt x="304800" y="336885"/>
                </a:cubicBezTo>
                <a:cubicBezTo>
                  <a:pt x="304800" y="539852"/>
                  <a:pt x="304177" y="515216"/>
                  <a:pt x="256674" y="657727"/>
                </a:cubicBezTo>
                <a:cubicBezTo>
                  <a:pt x="251327" y="673769"/>
                  <a:pt x="250012" y="691783"/>
                  <a:pt x="240632" y="705853"/>
                </a:cubicBezTo>
                <a:lnTo>
                  <a:pt x="208548" y="753979"/>
                </a:lnTo>
                <a:cubicBezTo>
                  <a:pt x="194362" y="796537"/>
                  <a:pt x="185097" y="820233"/>
                  <a:pt x="176464" y="866274"/>
                </a:cubicBezTo>
                <a:cubicBezTo>
                  <a:pt x="164475" y="930213"/>
                  <a:pt x="144379" y="1058779"/>
                  <a:pt x="144379" y="1058779"/>
                </a:cubicBezTo>
                <a:cubicBezTo>
                  <a:pt x="128688" y="1262768"/>
                  <a:pt x="117952" y="1242766"/>
                  <a:pt x="144379" y="1427748"/>
                </a:cubicBezTo>
                <a:cubicBezTo>
                  <a:pt x="147497" y="1449574"/>
                  <a:pt x="151737" y="1471651"/>
                  <a:pt x="160422" y="1491916"/>
                </a:cubicBezTo>
                <a:cubicBezTo>
                  <a:pt x="175600" y="1527330"/>
                  <a:pt x="198717" y="1546254"/>
                  <a:pt x="224590" y="1572127"/>
                </a:cubicBezTo>
                <a:lnTo>
                  <a:pt x="240632" y="1620253"/>
                </a:lnTo>
              </a:path>
            </a:pathLst>
          </a:custGeom>
          <a:ln w="412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23" name="Прямая соединительная линия 222"/>
          <p:cNvCxnSpPr/>
          <p:nvPr/>
        </p:nvCxnSpPr>
        <p:spPr>
          <a:xfrm rot="10800000">
            <a:off x="571500" y="3071813"/>
            <a:ext cx="77866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Прямая соединительная линия 224"/>
          <p:cNvCxnSpPr/>
          <p:nvPr/>
        </p:nvCxnSpPr>
        <p:spPr>
          <a:xfrm rot="10800000">
            <a:off x="857250" y="5857875"/>
            <a:ext cx="77866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 nodeType="clickPar">
                      <p:stCondLst>
                        <p:cond delay="indefinite"/>
                      </p:stCondLst>
                      <p:childTnLst>
                        <p:par>
                          <p:cTn id="2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 nodeType="clickPar">
                      <p:stCondLst>
                        <p:cond delay="indefinite"/>
                      </p:stCondLst>
                      <p:childTnLst>
                        <p:par>
                          <p:cTn id="2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5" name="TextBox 16"/>
          <p:cNvSpPr txBox="1"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ПРИМЕР  3</a:t>
            </a:r>
          </a:p>
        </p:txBody>
      </p:sp>
      <p:grpSp>
        <p:nvGrpSpPr>
          <p:cNvPr id="2" name="Группа 131"/>
          <p:cNvGrpSpPr>
            <a:grpSpLocks/>
          </p:cNvGrpSpPr>
          <p:nvPr/>
        </p:nvGrpSpPr>
        <p:grpSpPr bwMode="auto">
          <a:xfrm>
            <a:off x="3929063" y="2214563"/>
            <a:ext cx="4071937" cy="3714750"/>
            <a:chOff x="3929058" y="2214554"/>
            <a:chExt cx="4071966" cy="3714776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3929058" y="2214554"/>
              <a:ext cx="357190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4143372" y="2357430"/>
              <a:ext cx="285752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4286248" y="2500306"/>
              <a:ext cx="1428760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7786710" y="4857759"/>
              <a:ext cx="214314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4000496" y="4214818"/>
              <a:ext cx="3429024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7500957" y="5357826"/>
              <a:ext cx="1000132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Прямая соединительная линия 33"/>
          <p:cNvCxnSpPr/>
          <p:nvPr/>
        </p:nvCxnSpPr>
        <p:spPr>
          <a:xfrm>
            <a:off x="7858125" y="5857875"/>
            <a:ext cx="14287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715000" y="5929313"/>
            <a:ext cx="14287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286625" y="3857625"/>
            <a:ext cx="285750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30"/>
          <p:cNvGrpSpPr>
            <a:grpSpLocks/>
          </p:cNvGrpSpPr>
          <p:nvPr/>
        </p:nvGrpSpPr>
        <p:grpSpPr bwMode="auto">
          <a:xfrm>
            <a:off x="2286000" y="1785938"/>
            <a:ext cx="5143500" cy="3857625"/>
            <a:chOff x="2285984" y="1785926"/>
            <a:chExt cx="5143536" cy="3857652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3357553" y="3714753"/>
              <a:ext cx="3857652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1464446" y="4822041"/>
              <a:ext cx="1643075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3643307" y="3714751"/>
              <a:ext cx="3786213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3500431" y="3857627"/>
              <a:ext cx="285752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285984" y="5643578"/>
              <a:ext cx="3000396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285984" y="4000503"/>
              <a:ext cx="1357323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65"/>
          <p:cNvGrpSpPr>
            <a:grpSpLocks/>
          </p:cNvGrpSpPr>
          <p:nvPr/>
        </p:nvGrpSpPr>
        <p:grpSpPr bwMode="auto">
          <a:xfrm>
            <a:off x="4000500" y="3286125"/>
            <a:ext cx="285750" cy="285750"/>
            <a:chOff x="3214678" y="785794"/>
            <a:chExt cx="285752" cy="28575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9" name="Прямая соединительная линия 58"/>
            <p:cNvCxnSpPr>
              <a:stCxn id="5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3286125" y="2000250"/>
            <a:ext cx="642938" cy="3571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6203" name="TextBox 67"/>
          <p:cNvSpPr txBox="1">
            <a:spLocks noChangeArrowheads="1"/>
          </p:cNvSpPr>
          <p:nvPr/>
        </p:nvSpPr>
        <p:spPr bwMode="auto">
          <a:xfrm>
            <a:off x="3429000" y="2071688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9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4500563" y="2000250"/>
            <a:ext cx="64293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2428875" y="3429000"/>
            <a:ext cx="71437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4071938" y="4357688"/>
            <a:ext cx="1143000" cy="500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071938" y="5000625"/>
            <a:ext cx="1143000" cy="500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1643063" y="3429000"/>
            <a:ext cx="500062" cy="7858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5857875" y="4000500"/>
            <a:ext cx="642938" cy="1000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7143750" y="4000500"/>
            <a:ext cx="642938" cy="1000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5857875" y="5643563"/>
            <a:ext cx="2000250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5857875" y="3500438"/>
            <a:ext cx="157162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149"/>
          <p:cNvGrpSpPr>
            <a:grpSpLocks/>
          </p:cNvGrpSpPr>
          <p:nvPr/>
        </p:nvGrpSpPr>
        <p:grpSpPr bwMode="auto">
          <a:xfrm>
            <a:off x="5857875" y="2071688"/>
            <a:ext cx="1571625" cy="1428750"/>
            <a:chOff x="5857884" y="2071678"/>
            <a:chExt cx="1571636" cy="1428760"/>
          </a:xfrm>
        </p:grpSpPr>
        <p:cxnSp>
          <p:nvCxnSpPr>
            <p:cNvPr id="89" name="Прямая соединительная линия 88"/>
            <p:cNvCxnSpPr/>
            <p:nvPr/>
          </p:nvCxnSpPr>
          <p:spPr>
            <a:xfrm>
              <a:off x="5857884" y="2071678"/>
              <a:ext cx="157163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rot="5400000" flipH="1" flipV="1">
              <a:off x="5143504" y="2786058"/>
              <a:ext cx="14287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 rot="5400000" flipH="1" flipV="1">
              <a:off x="7215205" y="2285993"/>
              <a:ext cx="4286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rot="5400000" flipH="1" flipV="1">
              <a:off x="7250925" y="3321843"/>
              <a:ext cx="35719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rot="5400000" flipH="1" flipV="1">
              <a:off x="6393669" y="2821777"/>
              <a:ext cx="64294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6715140" y="2500306"/>
              <a:ext cx="71438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6715140" y="3143247"/>
              <a:ext cx="71438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112"/>
          <p:cNvGrpSpPr>
            <a:grpSpLocks/>
          </p:cNvGrpSpPr>
          <p:nvPr/>
        </p:nvGrpSpPr>
        <p:grpSpPr bwMode="auto">
          <a:xfrm>
            <a:off x="3643313" y="2643188"/>
            <a:ext cx="1428750" cy="1000125"/>
            <a:chOff x="3643306" y="2643182"/>
            <a:chExt cx="1428760" cy="1000132"/>
          </a:xfrm>
        </p:grpSpPr>
        <p:cxnSp>
          <p:nvCxnSpPr>
            <p:cNvPr id="84" name="Прямая соединительная линия 83"/>
            <p:cNvCxnSpPr/>
            <p:nvPr/>
          </p:nvCxnSpPr>
          <p:spPr>
            <a:xfrm>
              <a:off x="4500562" y="2643182"/>
              <a:ext cx="571504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Группа 111"/>
            <p:cNvGrpSpPr>
              <a:grpSpLocks/>
            </p:cNvGrpSpPr>
            <p:nvPr/>
          </p:nvGrpSpPr>
          <p:grpSpPr bwMode="auto">
            <a:xfrm>
              <a:off x="3643306" y="2643182"/>
              <a:ext cx="1428760" cy="1000132"/>
              <a:chOff x="3643306" y="2643182"/>
              <a:chExt cx="1428760" cy="1000132"/>
            </a:xfrm>
          </p:grpSpPr>
          <p:cxnSp>
            <p:nvCxnSpPr>
              <p:cNvPr id="79" name="Прямая соединительная линия 78"/>
              <p:cNvCxnSpPr/>
              <p:nvPr/>
            </p:nvCxnSpPr>
            <p:spPr>
              <a:xfrm rot="5400000" flipH="1" flipV="1">
                <a:off x="3393272" y="3393281"/>
                <a:ext cx="50006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rot="5400000" flipH="1" flipV="1">
                <a:off x="4571999" y="3143249"/>
                <a:ext cx="100013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Прямая соединительная линия 82"/>
              <p:cNvCxnSpPr/>
              <p:nvPr/>
            </p:nvCxnSpPr>
            <p:spPr>
              <a:xfrm rot="5400000" flipH="1" flipV="1">
                <a:off x="4250529" y="2893215"/>
                <a:ext cx="500065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/>
              <p:cNvCxnSpPr/>
              <p:nvPr/>
            </p:nvCxnSpPr>
            <p:spPr>
              <a:xfrm>
                <a:off x="3643306" y="3143247"/>
                <a:ext cx="85725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/>
              <p:cNvCxnSpPr/>
              <p:nvPr/>
            </p:nvCxnSpPr>
            <p:spPr>
              <a:xfrm rot="10800000">
                <a:off x="3643306" y="3643314"/>
                <a:ext cx="142876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Группа 113"/>
          <p:cNvGrpSpPr>
            <a:grpSpLocks/>
          </p:cNvGrpSpPr>
          <p:nvPr/>
        </p:nvGrpSpPr>
        <p:grpSpPr bwMode="auto">
          <a:xfrm rot="5400000">
            <a:off x="1357313" y="5072062"/>
            <a:ext cx="1428750" cy="1000125"/>
            <a:chOff x="3643306" y="2643182"/>
            <a:chExt cx="1428760" cy="1000132"/>
          </a:xfrm>
        </p:grpSpPr>
        <p:cxnSp>
          <p:nvCxnSpPr>
            <p:cNvPr id="115" name="Прямая соединительная линия 114"/>
            <p:cNvCxnSpPr/>
            <p:nvPr/>
          </p:nvCxnSpPr>
          <p:spPr>
            <a:xfrm>
              <a:off x="4500563" y="2643183"/>
              <a:ext cx="571504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Группа 111"/>
            <p:cNvGrpSpPr>
              <a:grpSpLocks/>
            </p:cNvGrpSpPr>
            <p:nvPr/>
          </p:nvGrpSpPr>
          <p:grpSpPr bwMode="auto">
            <a:xfrm>
              <a:off x="3643306" y="2643182"/>
              <a:ext cx="1428760" cy="1000132"/>
              <a:chOff x="3643306" y="2643182"/>
              <a:chExt cx="1428760" cy="1000132"/>
            </a:xfrm>
          </p:grpSpPr>
          <p:cxnSp>
            <p:nvCxnSpPr>
              <p:cNvPr id="117" name="Прямая соединительная линия 116"/>
              <p:cNvCxnSpPr/>
              <p:nvPr/>
            </p:nvCxnSpPr>
            <p:spPr>
              <a:xfrm rot="5400000" flipH="1" flipV="1">
                <a:off x="3393273" y="3415506"/>
                <a:ext cx="50006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Прямая соединительная линия 117"/>
              <p:cNvCxnSpPr/>
              <p:nvPr/>
            </p:nvCxnSpPr>
            <p:spPr>
              <a:xfrm rot="5400000" flipH="1" flipV="1">
                <a:off x="4572001" y="3143249"/>
                <a:ext cx="100013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Прямая соединительная линия 118"/>
              <p:cNvCxnSpPr/>
              <p:nvPr/>
            </p:nvCxnSpPr>
            <p:spPr>
              <a:xfrm rot="5400000" flipH="1" flipV="1">
                <a:off x="4250530" y="2915440"/>
                <a:ext cx="500065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Прямая соединительная линия 119"/>
              <p:cNvCxnSpPr/>
              <p:nvPr/>
            </p:nvCxnSpPr>
            <p:spPr>
              <a:xfrm>
                <a:off x="3643307" y="3143248"/>
                <a:ext cx="85725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Прямая соединительная линия 120"/>
              <p:cNvCxnSpPr/>
              <p:nvPr/>
            </p:nvCxnSpPr>
            <p:spPr>
              <a:xfrm rot="10800000">
                <a:off x="3643307" y="3643315"/>
                <a:ext cx="142876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" name="Прямоугольник 121"/>
          <p:cNvSpPr/>
          <p:nvPr/>
        </p:nvSpPr>
        <p:spPr>
          <a:xfrm>
            <a:off x="3214688" y="5786438"/>
            <a:ext cx="571500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4643438" y="5786438"/>
            <a:ext cx="571500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6218" name="TextBox 134"/>
          <p:cNvSpPr txBox="1">
            <a:spLocks noChangeArrowheads="1"/>
          </p:cNvSpPr>
          <p:nvPr/>
        </p:nvSpPr>
        <p:spPr bwMode="auto">
          <a:xfrm>
            <a:off x="1714500" y="5286375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</a:t>
            </a:r>
          </a:p>
        </p:txBody>
      </p:sp>
      <p:sp>
        <p:nvSpPr>
          <p:cNvPr id="136219" name="TextBox 135"/>
          <p:cNvSpPr txBox="1">
            <a:spLocks noChangeArrowheads="1"/>
          </p:cNvSpPr>
          <p:nvPr/>
        </p:nvSpPr>
        <p:spPr bwMode="auto">
          <a:xfrm>
            <a:off x="1785938" y="3643313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2</a:t>
            </a:r>
          </a:p>
        </p:txBody>
      </p:sp>
      <p:sp>
        <p:nvSpPr>
          <p:cNvPr id="136220" name="TextBox 136"/>
          <p:cNvSpPr txBox="1">
            <a:spLocks noChangeArrowheads="1"/>
          </p:cNvSpPr>
          <p:nvPr/>
        </p:nvSpPr>
        <p:spPr bwMode="auto">
          <a:xfrm>
            <a:off x="2643188" y="3429000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3</a:t>
            </a:r>
          </a:p>
        </p:txBody>
      </p:sp>
      <p:sp>
        <p:nvSpPr>
          <p:cNvPr id="136221" name="TextBox 138"/>
          <p:cNvSpPr txBox="1">
            <a:spLocks noChangeArrowheads="1"/>
          </p:cNvSpPr>
          <p:nvPr/>
        </p:nvSpPr>
        <p:spPr bwMode="auto">
          <a:xfrm>
            <a:off x="3286125" y="5786438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4</a:t>
            </a:r>
          </a:p>
        </p:txBody>
      </p:sp>
      <p:sp>
        <p:nvSpPr>
          <p:cNvPr id="136222" name="TextBox 140"/>
          <p:cNvSpPr txBox="1">
            <a:spLocks noChangeArrowheads="1"/>
          </p:cNvSpPr>
          <p:nvPr/>
        </p:nvSpPr>
        <p:spPr bwMode="auto">
          <a:xfrm>
            <a:off x="4643438" y="5072063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6</a:t>
            </a:r>
          </a:p>
        </p:txBody>
      </p:sp>
      <p:sp>
        <p:nvSpPr>
          <p:cNvPr id="136223" name="TextBox 141"/>
          <p:cNvSpPr txBox="1">
            <a:spLocks noChangeArrowheads="1"/>
          </p:cNvSpPr>
          <p:nvPr/>
        </p:nvSpPr>
        <p:spPr bwMode="auto">
          <a:xfrm>
            <a:off x="4500563" y="4429125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7</a:t>
            </a:r>
          </a:p>
        </p:txBody>
      </p:sp>
      <p:sp>
        <p:nvSpPr>
          <p:cNvPr id="136224" name="TextBox 143"/>
          <p:cNvSpPr txBox="1">
            <a:spLocks noChangeArrowheads="1"/>
          </p:cNvSpPr>
          <p:nvPr/>
        </p:nvSpPr>
        <p:spPr bwMode="auto">
          <a:xfrm>
            <a:off x="4786313" y="5786438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5</a:t>
            </a:r>
          </a:p>
        </p:txBody>
      </p:sp>
      <p:sp>
        <p:nvSpPr>
          <p:cNvPr id="136225" name="TextBox 144"/>
          <p:cNvSpPr txBox="1">
            <a:spLocks noChangeArrowheads="1"/>
          </p:cNvSpPr>
          <p:nvPr/>
        </p:nvSpPr>
        <p:spPr bwMode="auto">
          <a:xfrm>
            <a:off x="6072188" y="3000375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11</a:t>
            </a:r>
          </a:p>
        </p:txBody>
      </p:sp>
      <p:sp>
        <p:nvSpPr>
          <p:cNvPr id="136226" name="TextBox 145"/>
          <p:cNvSpPr txBox="1">
            <a:spLocks noChangeArrowheads="1"/>
          </p:cNvSpPr>
          <p:nvPr/>
        </p:nvSpPr>
        <p:spPr bwMode="auto">
          <a:xfrm>
            <a:off x="5929313" y="4572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12</a:t>
            </a:r>
          </a:p>
        </p:txBody>
      </p:sp>
      <p:sp>
        <p:nvSpPr>
          <p:cNvPr id="136227" name="TextBox 146"/>
          <p:cNvSpPr txBox="1">
            <a:spLocks noChangeArrowheads="1"/>
          </p:cNvSpPr>
          <p:nvPr/>
        </p:nvSpPr>
        <p:spPr bwMode="auto">
          <a:xfrm>
            <a:off x="7215188" y="4572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13</a:t>
            </a:r>
          </a:p>
        </p:txBody>
      </p:sp>
      <p:sp>
        <p:nvSpPr>
          <p:cNvPr id="136228" name="TextBox 147"/>
          <p:cNvSpPr txBox="1">
            <a:spLocks noChangeArrowheads="1"/>
          </p:cNvSpPr>
          <p:nvPr/>
        </p:nvSpPr>
        <p:spPr bwMode="auto">
          <a:xfrm>
            <a:off x="6929438" y="5715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14</a:t>
            </a:r>
          </a:p>
        </p:txBody>
      </p:sp>
      <p:sp>
        <p:nvSpPr>
          <p:cNvPr id="136229" name="TextBox 148"/>
          <p:cNvSpPr txBox="1">
            <a:spLocks noChangeArrowheads="1"/>
          </p:cNvSpPr>
          <p:nvPr/>
        </p:nvSpPr>
        <p:spPr bwMode="auto">
          <a:xfrm>
            <a:off x="4572000" y="207168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10</a:t>
            </a:r>
          </a:p>
        </p:txBody>
      </p:sp>
      <p:grpSp>
        <p:nvGrpSpPr>
          <p:cNvPr id="10" name="Группа 150"/>
          <p:cNvGrpSpPr>
            <a:grpSpLocks/>
          </p:cNvGrpSpPr>
          <p:nvPr/>
        </p:nvGrpSpPr>
        <p:grpSpPr bwMode="auto">
          <a:xfrm>
            <a:off x="6000750" y="2357438"/>
            <a:ext cx="285750" cy="285750"/>
            <a:chOff x="3214678" y="785794"/>
            <a:chExt cx="285752" cy="285752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3" name="Прямая соединительная линия 152"/>
            <p:cNvCxnSpPr>
              <a:stCxn id="152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 rot="5400000">
              <a:off x="3393273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 rot="10800000">
              <a:off x="3357554" y="100010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55"/>
          <p:cNvGrpSpPr>
            <a:grpSpLocks/>
          </p:cNvGrpSpPr>
          <p:nvPr/>
        </p:nvGrpSpPr>
        <p:grpSpPr bwMode="auto">
          <a:xfrm>
            <a:off x="2643188" y="4143375"/>
            <a:ext cx="285750" cy="285750"/>
            <a:chOff x="3214678" y="785794"/>
            <a:chExt cx="285752" cy="285752"/>
          </a:xfrm>
        </p:grpSpPr>
        <p:sp>
          <p:nvSpPr>
            <p:cNvPr id="157" name="Прямоугольник 15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8" name="Прямая соединительная линия 157"/>
            <p:cNvCxnSpPr>
              <a:stCxn id="15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 rot="5400000">
              <a:off x="3393272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 rot="10800000">
              <a:off x="3357554" y="100010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60"/>
          <p:cNvGrpSpPr>
            <a:grpSpLocks/>
          </p:cNvGrpSpPr>
          <p:nvPr/>
        </p:nvGrpSpPr>
        <p:grpSpPr bwMode="auto">
          <a:xfrm>
            <a:off x="7286625" y="4286250"/>
            <a:ext cx="285750" cy="285750"/>
            <a:chOff x="3214678" y="785794"/>
            <a:chExt cx="285752" cy="285752"/>
          </a:xfrm>
        </p:grpSpPr>
        <p:sp>
          <p:nvSpPr>
            <p:cNvPr id="162" name="Прямоугольник 16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63" name="Прямая соединительная линия 162"/>
            <p:cNvCxnSpPr>
              <a:stCxn id="162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Прямая соединительная линия 163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Прямая соединительная линия 164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65"/>
          <p:cNvGrpSpPr>
            <a:grpSpLocks/>
          </p:cNvGrpSpPr>
          <p:nvPr/>
        </p:nvGrpSpPr>
        <p:grpSpPr bwMode="auto">
          <a:xfrm>
            <a:off x="6000750" y="4286250"/>
            <a:ext cx="285750" cy="285750"/>
            <a:chOff x="3214678" y="785794"/>
            <a:chExt cx="285752" cy="285752"/>
          </a:xfrm>
        </p:grpSpPr>
        <p:sp>
          <p:nvSpPr>
            <p:cNvPr id="167" name="Прямоугольник 16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68" name="Прямая соединительная линия 167"/>
            <p:cNvCxnSpPr>
              <a:stCxn id="16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70"/>
          <p:cNvGrpSpPr>
            <a:grpSpLocks/>
          </p:cNvGrpSpPr>
          <p:nvPr/>
        </p:nvGrpSpPr>
        <p:grpSpPr bwMode="auto">
          <a:xfrm>
            <a:off x="6357938" y="5786438"/>
            <a:ext cx="285750" cy="285750"/>
            <a:chOff x="3214678" y="785794"/>
            <a:chExt cx="285752" cy="285752"/>
          </a:xfrm>
        </p:grpSpPr>
        <p:sp>
          <p:nvSpPr>
            <p:cNvPr id="172" name="Прямоугольник 17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73" name="Прямая соединительная линия 172"/>
            <p:cNvCxnSpPr>
              <a:stCxn id="172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Прямая соединительная линия 173"/>
            <p:cNvCxnSpPr/>
            <p:nvPr/>
          </p:nvCxnSpPr>
          <p:spPr>
            <a:xfrm rot="5400000">
              <a:off x="3393272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Прямая соединительная линия 174"/>
            <p:cNvCxnSpPr/>
            <p:nvPr/>
          </p:nvCxnSpPr>
          <p:spPr>
            <a:xfrm rot="10800000">
              <a:off x="3357554" y="100010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6" name="TextBox 175"/>
          <p:cNvSpPr txBox="1">
            <a:spLocks noChangeArrowheads="1"/>
          </p:cNvSpPr>
          <p:nvPr/>
        </p:nvSpPr>
        <p:spPr bwMode="auto">
          <a:xfrm>
            <a:off x="6429375" y="2214563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1/300</a:t>
            </a:r>
          </a:p>
        </p:txBody>
      </p:sp>
      <p:sp>
        <p:nvSpPr>
          <p:cNvPr id="177" name="TextBox 176"/>
          <p:cNvSpPr txBox="1">
            <a:spLocks noChangeArrowheads="1"/>
          </p:cNvSpPr>
          <p:nvPr/>
        </p:nvSpPr>
        <p:spPr bwMode="auto">
          <a:xfrm>
            <a:off x="5857875" y="57150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78" name="TextBox 177"/>
          <p:cNvSpPr txBox="1">
            <a:spLocks noChangeArrowheads="1"/>
          </p:cNvSpPr>
          <p:nvPr/>
        </p:nvSpPr>
        <p:spPr bwMode="auto">
          <a:xfrm>
            <a:off x="4500563" y="3071813"/>
            <a:ext cx="5000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79" name="TextBox 178"/>
          <p:cNvSpPr txBox="1">
            <a:spLocks noChangeArrowheads="1"/>
          </p:cNvSpPr>
          <p:nvPr/>
        </p:nvSpPr>
        <p:spPr bwMode="auto">
          <a:xfrm>
            <a:off x="3000375" y="4071938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80" name="TextBox 179"/>
          <p:cNvSpPr txBox="1">
            <a:spLocks noChangeArrowheads="1"/>
          </p:cNvSpPr>
          <p:nvPr/>
        </p:nvSpPr>
        <p:spPr bwMode="auto">
          <a:xfrm>
            <a:off x="5929313" y="4000500"/>
            <a:ext cx="5000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81" name="TextBox 180"/>
          <p:cNvSpPr txBox="1">
            <a:spLocks noChangeArrowheads="1"/>
          </p:cNvSpPr>
          <p:nvPr/>
        </p:nvSpPr>
        <p:spPr bwMode="auto">
          <a:xfrm>
            <a:off x="7143750" y="40005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82" name="Прямоугольник 181"/>
          <p:cNvSpPr/>
          <p:nvPr/>
        </p:nvSpPr>
        <p:spPr>
          <a:xfrm>
            <a:off x="1357313" y="1785938"/>
            <a:ext cx="7072312" cy="4786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6242" name="TextBox 188"/>
          <p:cNvSpPr txBox="1">
            <a:spLocks noChangeArrowheads="1"/>
          </p:cNvSpPr>
          <p:nvPr/>
        </p:nvSpPr>
        <p:spPr bwMode="auto">
          <a:xfrm>
            <a:off x="1500188" y="2000250"/>
            <a:ext cx="1785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      газопровод</a:t>
            </a: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      водопровод</a:t>
            </a:r>
          </a:p>
        </p:txBody>
      </p:sp>
      <p:cxnSp>
        <p:nvCxnSpPr>
          <p:cNvPr id="190" name="Прямая соединительная линия 189"/>
          <p:cNvCxnSpPr/>
          <p:nvPr/>
        </p:nvCxnSpPr>
        <p:spPr>
          <a:xfrm>
            <a:off x="1500188" y="2357438"/>
            <a:ext cx="42862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Прямая соединительная линия 191"/>
          <p:cNvCxnSpPr/>
          <p:nvPr/>
        </p:nvCxnSpPr>
        <p:spPr>
          <a:xfrm>
            <a:off x="1500188" y="2143125"/>
            <a:ext cx="428625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245" name="TextBox 150"/>
          <p:cNvSpPr txBox="1">
            <a:spLocks noChangeArrowheads="1"/>
          </p:cNvSpPr>
          <p:nvPr/>
        </p:nvSpPr>
        <p:spPr bwMode="auto">
          <a:xfrm>
            <a:off x="357188" y="428625"/>
            <a:ext cx="8429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Площадь машиностроительного  завода – 45000 м</a:t>
            </a:r>
            <a:r>
              <a:rPr lang="ru-RU" altLang="ru-RU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, плотность застройки - 30 %,  Численность рабочей смены на заводе - 3000 чел.</a:t>
            </a:r>
          </a:p>
        </p:txBody>
      </p:sp>
      <p:sp>
        <p:nvSpPr>
          <p:cNvPr id="161" name="TextBox 160"/>
          <p:cNvSpPr txBox="1">
            <a:spLocks noChangeArrowheads="1"/>
          </p:cNvSpPr>
          <p:nvPr/>
        </p:nvSpPr>
        <p:spPr bwMode="auto">
          <a:xfrm>
            <a:off x="428625" y="10001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Количество убежищ -  6,  вместимостью 1400 чел.</a:t>
            </a:r>
          </a:p>
        </p:txBody>
      </p:sp>
      <p:sp>
        <p:nvSpPr>
          <p:cNvPr id="166" name="TextBox 165"/>
          <p:cNvSpPr txBox="1">
            <a:spLocks noChangeArrowheads="1"/>
          </p:cNvSpPr>
          <p:nvPr/>
        </p:nvSpPr>
        <p:spPr bwMode="auto">
          <a:xfrm>
            <a:off x="428625" y="1357313"/>
            <a:ext cx="8429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Times New Roman" pitchFamily="18" charset="0"/>
                <a:cs typeface="Times New Roman" pitchFamily="18" charset="0"/>
              </a:rPr>
              <a:t>Количество подвалов  -  3,  вместимостью 600 чел.</a:t>
            </a:r>
          </a:p>
        </p:txBody>
      </p:sp>
      <p:grpSp>
        <p:nvGrpSpPr>
          <p:cNvPr id="15" name="Группа 220"/>
          <p:cNvGrpSpPr>
            <a:grpSpLocks/>
          </p:cNvGrpSpPr>
          <p:nvPr/>
        </p:nvGrpSpPr>
        <p:grpSpPr bwMode="auto">
          <a:xfrm>
            <a:off x="4214813" y="5143500"/>
            <a:ext cx="214312" cy="285750"/>
            <a:chOff x="428596" y="2428868"/>
            <a:chExt cx="285752" cy="490542"/>
          </a:xfrm>
        </p:grpSpPr>
        <p:sp>
          <p:nvSpPr>
            <p:cNvPr id="171" name="Равнобедренный треугольник 170"/>
            <p:cNvSpPr/>
            <p:nvPr/>
          </p:nvSpPr>
          <p:spPr>
            <a:xfrm>
              <a:off x="428596" y="2428868"/>
              <a:ext cx="285752" cy="21529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14" name="Прямая соединительная линия 213"/>
            <p:cNvCxnSpPr/>
            <p:nvPr/>
          </p:nvCxnSpPr>
          <p:spPr>
            <a:xfrm rot="5400000">
              <a:off x="501675" y="2715018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Прямая соединительная линия 215"/>
            <p:cNvCxnSpPr/>
            <p:nvPr/>
          </p:nvCxnSpPr>
          <p:spPr>
            <a:xfrm>
              <a:off x="572531" y="2785874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Прямая соединительная линия 218"/>
            <p:cNvCxnSpPr/>
            <p:nvPr/>
          </p:nvCxnSpPr>
          <p:spPr>
            <a:xfrm rot="5400000" flipH="1" flipV="1">
              <a:off x="647580" y="2852643"/>
              <a:ext cx="1335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249" name="TextBox 221"/>
          <p:cNvSpPr txBox="1">
            <a:spLocks noChangeArrowheads="1"/>
          </p:cNvSpPr>
          <p:nvPr/>
        </p:nvSpPr>
        <p:spPr bwMode="auto">
          <a:xfrm>
            <a:off x="6010275" y="58674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1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222"/>
          <p:cNvSpPr txBox="1">
            <a:spLocks noChangeArrowheads="1"/>
          </p:cNvSpPr>
          <p:nvPr/>
        </p:nvSpPr>
        <p:spPr bwMode="auto">
          <a:xfrm>
            <a:off x="2000250" y="5929313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224" name="TextBox 223"/>
          <p:cNvSpPr txBox="1">
            <a:spLocks noChangeArrowheads="1"/>
          </p:cNvSpPr>
          <p:nvPr/>
        </p:nvSpPr>
        <p:spPr bwMode="auto">
          <a:xfrm>
            <a:off x="3429000" y="5072063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grpSp>
        <p:nvGrpSpPr>
          <p:cNvPr id="16" name="Группа 224"/>
          <p:cNvGrpSpPr>
            <a:grpSpLocks/>
          </p:cNvGrpSpPr>
          <p:nvPr/>
        </p:nvGrpSpPr>
        <p:grpSpPr bwMode="auto">
          <a:xfrm>
            <a:off x="1714500" y="5929313"/>
            <a:ext cx="214313" cy="285750"/>
            <a:chOff x="428596" y="2428868"/>
            <a:chExt cx="285752" cy="490542"/>
          </a:xfrm>
        </p:grpSpPr>
        <p:sp>
          <p:nvSpPr>
            <p:cNvPr id="226" name="Равнобедренный треугольник 225"/>
            <p:cNvSpPr/>
            <p:nvPr/>
          </p:nvSpPr>
          <p:spPr>
            <a:xfrm>
              <a:off x="428596" y="2428868"/>
              <a:ext cx="285752" cy="215293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 rot="5400000">
              <a:off x="501674" y="2715017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572530" y="2785873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 rot="5400000" flipH="1" flipV="1">
              <a:off x="647579" y="2852641"/>
              <a:ext cx="13353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229"/>
          <p:cNvGrpSpPr>
            <a:grpSpLocks/>
          </p:cNvGrpSpPr>
          <p:nvPr/>
        </p:nvGrpSpPr>
        <p:grpSpPr bwMode="auto">
          <a:xfrm>
            <a:off x="1714500" y="3857625"/>
            <a:ext cx="214313" cy="285750"/>
            <a:chOff x="428596" y="2428868"/>
            <a:chExt cx="285752" cy="490542"/>
          </a:xfrm>
        </p:grpSpPr>
        <p:sp>
          <p:nvSpPr>
            <p:cNvPr id="231" name="Равнобедренный треугольник 230"/>
            <p:cNvSpPr/>
            <p:nvPr/>
          </p:nvSpPr>
          <p:spPr>
            <a:xfrm>
              <a:off x="428596" y="2428868"/>
              <a:ext cx="285752" cy="21529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32" name="Прямая соединительная линия 231"/>
            <p:cNvCxnSpPr/>
            <p:nvPr/>
          </p:nvCxnSpPr>
          <p:spPr>
            <a:xfrm rot="5400000">
              <a:off x="501674" y="2715018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Прямая соединительная линия 232"/>
            <p:cNvCxnSpPr/>
            <p:nvPr/>
          </p:nvCxnSpPr>
          <p:spPr>
            <a:xfrm>
              <a:off x="572530" y="2785874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Прямая соединительная линия 233"/>
            <p:cNvCxnSpPr/>
            <p:nvPr/>
          </p:nvCxnSpPr>
          <p:spPr>
            <a:xfrm rot="5400000" flipH="1" flipV="1">
              <a:off x="647580" y="2852643"/>
              <a:ext cx="1335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" name="TextBox 234"/>
          <p:cNvSpPr txBox="1">
            <a:spLocks noChangeArrowheads="1"/>
          </p:cNvSpPr>
          <p:nvPr/>
        </p:nvSpPr>
        <p:spPr bwMode="auto">
          <a:xfrm>
            <a:off x="1571625" y="428625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  <p:bldP spid="178" grpId="0"/>
      <p:bldP spid="179" grpId="0"/>
      <p:bldP spid="180" grpId="0"/>
      <p:bldP spid="181" grpId="0"/>
      <p:bldP spid="161" grpId="0"/>
      <p:bldP spid="166" grpId="0"/>
      <p:bldP spid="223" grpId="0"/>
      <p:bldP spid="224" grpId="0"/>
      <p:bldP spid="235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ятно 2 187"/>
          <p:cNvSpPr/>
          <p:nvPr/>
        </p:nvSpPr>
        <p:spPr>
          <a:xfrm>
            <a:off x="6643688" y="2357438"/>
            <a:ext cx="714375" cy="642937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1" name="Пятно 2 190"/>
          <p:cNvSpPr/>
          <p:nvPr/>
        </p:nvSpPr>
        <p:spPr>
          <a:xfrm>
            <a:off x="4857750" y="4572000"/>
            <a:ext cx="714375" cy="64293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3" name="Пятно 2 192"/>
          <p:cNvSpPr/>
          <p:nvPr/>
        </p:nvSpPr>
        <p:spPr>
          <a:xfrm>
            <a:off x="3357563" y="5715000"/>
            <a:ext cx="714375" cy="64293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" name="Пятно 2 193"/>
          <p:cNvSpPr/>
          <p:nvPr/>
        </p:nvSpPr>
        <p:spPr>
          <a:xfrm>
            <a:off x="3429000" y="4357688"/>
            <a:ext cx="714375" cy="642937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5" name="Пятно 2 194"/>
          <p:cNvSpPr/>
          <p:nvPr/>
        </p:nvSpPr>
        <p:spPr>
          <a:xfrm>
            <a:off x="2071688" y="4286250"/>
            <a:ext cx="714375" cy="64293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7" name="Пятно 2 196"/>
          <p:cNvSpPr/>
          <p:nvPr/>
        </p:nvSpPr>
        <p:spPr>
          <a:xfrm>
            <a:off x="3786188" y="3357563"/>
            <a:ext cx="714375" cy="642937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9" name="Пятно 2 198"/>
          <p:cNvSpPr/>
          <p:nvPr/>
        </p:nvSpPr>
        <p:spPr>
          <a:xfrm>
            <a:off x="7358063" y="3286125"/>
            <a:ext cx="714375" cy="64293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1" name="Пятно 2 200"/>
          <p:cNvSpPr/>
          <p:nvPr/>
        </p:nvSpPr>
        <p:spPr>
          <a:xfrm>
            <a:off x="5857875" y="4071938"/>
            <a:ext cx="714375" cy="642937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" name="Пятно 2 204"/>
          <p:cNvSpPr/>
          <p:nvPr/>
        </p:nvSpPr>
        <p:spPr>
          <a:xfrm>
            <a:off x="5857875" y="5357813"/>
            <a:ext cx="714375" cy="642937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8" name="Пятно 2 207"/>
          <p:cNvSpPr/>
          <p:nvPr/>
        </p:nvSpPr>
        <p:spPr>
          <a:xfrm>
            <a:off x="4429125" y="2000250"/>
            <a:ext cx="714375" cy="64293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7228" name="Picture 2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9" name="TextBox 16"/>
          <p:cNvSpPr txBox="1"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ПРИМЕР  3</a:t>
            </a:r>
          </a:p>
        </p:txBody>
      </p:sp>
      <p:grpSp>
        <p:nvGrpSpPr>
          <p:cNvPr id="2" name="Группа 131"/>
          <p:cNvGrpSpPr>
            <a:grpSpLocks/>
          </p:cNvGrpSpPr>
          <p:nvPr/>
        </p:nvGrpSpPr>
        <p:grpSpPr bwMode="auto">
          <a:xfrm>
            <a:off x="3929063" y="2214563"/>
            <a:ext cx="4071937" cy="3714750"/>
            <a:chOff x="3929058" y="2214554"/>
            <a:chExt cx="4071966" cy="3714776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3929058" y="2214554"/>
              <a:ext cx="357190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4143372" y="2357430"/>
              <a:ext cx="285752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4286248" y="2500306"/>
              <a:ext cx="1428760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7786710" y="4857759"/>
              <a:ext cx="214314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4000496" y="4214818"/>
              <a:ext cx="3429024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7500957" y="5357826"/>
              <a:ext cx="1000132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Прямая соединительная линия 33"/>
          <p:cNvCxnSpPr/>
          <p:nvPr/>
        </p:nvCxnSpPr>
        <p:spPr>
          <a:xfrm>
            <a:off x="7858125" y="5857875"/>
            <a:ext cx="14287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715000" y="5929313"/>
            <a:ext cx="14287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286625" y="3857625"/>
            <a:ext cx="285750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30"/>
          <p:cNvGrpSpPr>
            <a:grpSpLocks/>
          </p:cNvGrpSpPr>
          <p:nvPr/>
        </p:nvGrpSpPr>
        <p:grpSpPr bwMode="auto">
          <a:xfrm>
            <a:off x="2286000" y="1785938"/>
            <a:ext cx="5143500" cy="3857625"/>
            <a:chOff x="2285984" y="1785926"/>
            <a:chExt cx="5143536" cy="3857652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3357553" y="3714753"/>
              <a:ext cx="3857652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1464446" y="4822041"/>
              <a:ext cx="1643075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3643307" y="3714751"/>
              <a:ext cx="3786213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3500431" y="3857627"/>
              <a:ext cx="285752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285984" y="5643578"/>
              <a:ext cx="3000396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285984" y="4000503"/>
              <a:ext cx="1357323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65"/>
          <p:cNvGrpSpPr>
            <a:grpSpLocks/>
          </p:cNvGrpSpPr>
          <p:nvPr/>
        </p:nvGrpSpPr>
        <p:grpSpPr bwMode="auto">
          <a:xfrm>
            <a:off x="4000500" y="3286125"/>
            <a:ext cx="285750" cy="285750"/>
            <a:chOff x="3214678" y="785794"/>
            <a:chExt cx="285752" cy="28575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9" name="Прямая соединительная линия 58"/>
            <p:cNvCxnSpPr>
              <a:stCxn id="5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3286125" y="2000250"/>
            <a:ext cx="642938" cy="3571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7237" name="TextBox 67"/>
          <p:cNvSpPr txBox="1">
            <a:spLocks noChangeArrowheads="1"/>
          </p:cNvSpPr>
          <p:nvPr/>
        </p:nvSpPr>
        <p:spPr bwMode="auto">
          <a:xfrm>
            <a:off x="3429000" y="2071688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9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4500563" y="2000250"/>
            <a:ext cx="64293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2428875" y="3429000"/>
            <a:ext cx="71437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4071938" y="4357688"/>
            <a:ext cx="1143000" cy="500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071938" y="5000625"/>
            <a:ext cx="1143000" cy="500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1643063" y="3429000"/>
            <a:ext cx="500062" cy="7858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5857875" y="4000500"/>
            <a:ext cx="642938" cy="1000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7143750" y="4000500"/>
            <a:ext cx="642938" cy="1000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5857875" y="5643563"/>
            <a:ext cx="2000250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5857875" y="3500438"/>
            <a:ext cx="157162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149"/>
          <p:cNvGrpSpPr>
            <a:grpSpLocks/>
          </p:cNvGrpSpPr>
          <p:nvPr/>
        </p:nvGrpSpPr>
        <p:grpSpPr bwMode="auto">
          <a:xfrm>
            <a:off x="5857875" y="2071688"/>
            <a:ext cx="1571625" cy="1428750"/>
            <a:chOff x="5857884" y="2071678"/>
            <a:chExt cx="1571636" cy="1428760"/>
          </a:xfrm>
        </p:grpSpPr>
        <p:cxnSp>
          <p:nvCxnSpPr>
            <p:cNvPr id="89" name="Прямая соединительная линия 88"/>
            <p:cNvCxnSpPr/>
            <p:nvPr/>
          </p:nvCxnSpPr>
          <p:spPr>
            <a:xfrm>
              <a:off x="5857884" y="2071678"/>
              <a:ext cx="157163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rot="5400000" flipH="1" flipV="1">
              <a:off x="5143504" y="2786058"/>
              <a:ext cx="14287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 rot="5400000" flipH="1" flipV="1">
              <a:off x="7215205" y="2285993"/>
              <a:ext cx="4286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rot="5400000" flipH="1" flipV="1">
              <a:off x="7250925" y="3321843"/>
              <a:ext cx="35719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rot="5400000" flipH="1" flipV="1">
              <a:off x="6393669" y="2821777"/>
              <a:ext cx="64294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6715140" y="2500306"/>
              <a:ext cx="71438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6715140" y="3143247"/>
              <a:ext cx="71438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112"/>
          <p:cNvGrpSpPr>
            <a:grpSpLocks/>
          </p:cNvGrpSpPr>
          <p:nvPr/>
        </p:nvGrpSpPr>
        <p:grpSpPr bwMode="auto">
          <a:xfrm>
            <a:off x="3643313" y="2643188"/>
            <a:ext cx="1428750" cy="1000125"/>
            <a:chOff x="3643306" y="2643182"/>
            <a:chExt cx="1428760" cy="1000132"/>
          </a:xfrm>
        </p:grpSpPr>
        <p:cxnSp>
          <p:nvCxnSpPr>
            <p:cNvPr id="84" name="Прямая соединительная линия 83"/>
            <p:cNvCxnSpPr/>
            <p:nvPr/>
          </p:nvCxnSpPr>
          <p:spPr>
            <a:xfrm>
              <a:off x="4500562" y="2643182"/>
              <a:ext cx="571504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Группа 111"/>
            <p:cNvGrpSpPr>
              <a:grpSpLocks/>
            </p:cNvGrpSpPr>
            <p:nvPr/>
          </p:nvGrpSpPr>
          <p:grpSpPr bwMode="auto">
            <a:xfrm>
              <a:off x="3643306" y="2643182"/>
              <a:ext cx="1428760" cy="1000132"/>
              <a:chOff x="3643306" y="2643182"/>
              <a:chExt cx="1428760" cy="1000132"/>
            </a:xfrm>
          </p:grpSpPr>
          <p:cxnSp>
            <p:nvCxnSpPr>
              <p:cNvPr id="79" name="Прямая соединительная линия 78"/>
              <p:cNvCxnSpPr/>
              <p:nvPr/>
            </p:nvCxnSpPr>
            <p:spPr>
              <a:xfrm rot="5400000" flipH="1" flipV="1">
                <a:off x="3393272" y="3393281"/>
                <a:ext cx="50006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rot="5400000" flipH="1" flipV="1">
                <a:off x="4571999" y="3143249"/>
                <a:ext cx="100013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Прямая соединительная линия 82"/>
              <p:cNvCxnSpPr/>
              <p:nvPr/>
            </p:nvCxnSpPr>
            <p:spPr>
              <a:xfrm rot="5400000" flipH="1" flipV="1">
                <a:off x="4250529" y="2893215"/>
                <a:ext cx="500065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/>
              <p:cNvCxnSpPr/>
              <p:nvPr/>
            </p:nvCxnSpPr>
            <p:spPr>
              <a:xfrm>
                <a:off x="3643306" y="3143247"/>
                <a:ext cx="85725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/>
              <p:cNvCxnSpPr/>
              <p:nvPr/>
            </p:nvCxnSpPr>
            <p:spPr>
              <a:xfrm rot="10800000">
                <a:off x="3643306" y="3643314"/>
                <a:ext cx="142876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Группа 113"/>
          <p:cNvGrpSpPr>
            <a:grpSpLocks/>
          </p:cNvGrpSpPr>
          <p:nvPr/>
        </p:nvGrpSpPr>
        <p:grpSpPr bwMode="auto">
          <a:xfrm rot="5400000">
            <a:off x="1357313" y="5072062"/>
            <a:ext cx="1428750" cy="1000125"/>
            <a:chOff x="3643306" y="2643182"/>
            <a:chExt cx="1428760" cy="1000132"/>
          </a:xfrm>
        </p:grpSpPr>
        <p:cxnSp>
          <p:nvCxnSpPr>
            <p:cNvPr id="115" name="Прямая соединительная линия 114"/>
            <p:cNvCxnSpPr/>
            <p:nvPr/>
          </p:nvCxnSpPr>
          <p:spPr>
            <a:xfrm>
              <a:off x="4500563" y="2643183"/>
              <a:ext cx="571504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Группа 111"/>
            <p:cNvGrpSpPr>
              <a:grpSpLocks/>
            </p:cNvGrpSpPr>
            <p:nvPr/>
          </p:nvGrpSpPr>
          <p:grpSpPr bwMode="auto">
            <a:xfrm>
              <a:off x="3643306" y="2643182"/>
              <a:ext cx="1428760" cy="1000132"/>
              <a:chOff x="3643306" y="2643182"/>
              <a:chExt cx="1428760" cy="1000132"/>
            </a:xfrm>
          </p:grpSpPr>
          <p:cxnSp>
            <p:nvCxnSpPr>
              <p:cNvPr id="117" name="Прямая соединительная линия 116"/>
              <p:cNvCxnSpPr/>
              <p:nvPr/>
            </p:nvCxnSpPr>
            <p:spPr>
              <a:xfrm rot="5400000" flipH="1" flipV="1">
                <a:off x="3393273" y="3415506"/>
                <a:ext cx="50006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Прямая соединительная линия 117"/>
              <p:cNvCxnSpPr/>
              <p:nvPr/>
            </p:nvCxnSpPr>
            <p:spPr>
              <a:xfrm rot="5400000" flipH="1" flipV="1">
                <a:off x="4572001" y="3143249"/>
                <a:ext cx="100013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Прямая соединительная линия 118"/>
              <p:cNvCxnSpPr/>
              <p:nvPr/>
            </p:nvCxnSpPr>
            <p:spPr>
              <a:xfrm rot="5400000" flipH="1" flipV="1">
                <a:off x="4250530" y="2915440"/>
                <a:ext cx="500065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Прямая соединительная линия 119"/>
              <p:cNvCxnSpPr/>
              <p:nvPr/>
            </p:nvCxnSpPr>
            <p:spPr>
              <a:xfrm>
                <a:off x="3643307" y="3143248"/>
                <a:ext cx="85725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Прямая соединительная линия 120"/>
              <p:cNvCxnSpPr/>
              <p:nvPr/>
            </p:nvCxnSpPr>
            <p:spPr>
              <a:xfrm rot="10800000">
                <a:off x="3643307" y="3643315"/>
                <a:ext cx="142876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" name="Прямоугольник 121"/>
          <p:cNvSpPr/>
          <p:nvPr/>
        </p:nvSpPr>
        <p:spPr>
          <a:xfrm>
            <a:off x="3214688" y="5786438"/>
            <a:ext cx="571500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4643438" y="5786438"/>
            <a:ext cx="571500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7252" name="TextBox 134"/>
          <p:cNvSpPr txBox="1">
            <a:spLocks noChangeArrowheads="1"/>
          </p:cNvSpPr>
          <p:nvPr/>
        </p:nvSpPr>
        <p:spPr bwMode="auto">
          <a:xfrm>
            <a:off x="1714500" y="5286375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</a:t>
            </a:r>
          </a:p>
        </p:txBody>
      </p:sp>
      <p:sp>
        <p:nvSpPr>
          <p:cNvPr id="137253" name="TextBox 135"/>
          <p:cNvSpPr txBox="1">
            <a:spLocks noChangeArrowheads="1"/>
          </p:cNvSpPr>
          <p:nvPr/>
        </p:nvSpPr>
        <p:spPr bwMode="auto">
          <a:xfrm>
            <a:off x="1785938" y="3643313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2</a:t>
            </a:r>
          </a:p>
        </p:txBody>
      </p:sp>
      <p:sp>
        <p:nvSpPr>
          <p:cNvPr id="137254" name="TextBox 136"/>
          <p:cNvSpPr txBox="1">
            <a:spLocks noChangeArrowheads="1"/>
          </p:cNvSpPr>
          <p:nvPr/>
        </p:nvSpPr>
        <p:spPr bwMode="auto">
          <a:xfrm>
            <a:off x="2643188" y="3429000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3</a:t>
            </a:r>
          </a:p>
        </p:txBody>
      </p:sp>
      <p:sp>
        <p:nvSpPr>
          <p:cNvPr id="137255" name="TextBox 138"/>
          <p:cNvSpPr txBox="1">
            <a:spLocks noChangeArrowheads="1"/>
          </p:cNvSpPr>
          <p:nvPr/>
        </p:nvSpPr>
        <p:spPr bwMode="auto">
          <a:xfrm>
            <a:off x="3286125" y="5786438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4</a:t>
            </a:r>
          </a:p>
        </p:txBody>
      </p:sp>
      <p:sp>
        <p:nvSpPr>
          <p:cNvPr id="137256" name="TextBox 140"/>
          <p:cNvSpPr txBox="1">
            <a:spLocks noChangeArrowheads="1"/>
          </p:cNvSpPr>
          <p:nvPr/>
        </p:nvSpPr>
        <p:spPr bwMode="auto">
          <a:xfrm>
            <a:off x="4643438" y="5072063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6</a:t>
            </a:r>
          </a:p>
        </p:txBody>
      </p:sp>
      <p:sp>
        <p:nvSpPr>
          <p:cNvPr id="137257" name="TextBox 141"/>
          <p:cNvSpPr txBox="1">
            <a:spLocks noChangeArrowheads="1"/>
          </p:cNvSpPr>
          <p:nvPr/>
        </p:nvSpPr>
        <p:spPr bwMode="auto">
          <a:xfrm>
            <a:off x="4500563" y="4429125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7</a:t>
            </a:r>
          </a:p>
        </p:txBody>
      </p:sp>
      <p:sp>
        <p:nvSpPr>
          <p:cNvPr id="137258" name="TextBox 143"/>
          <p:cNvSpPr txBox="1">
            <a:spLocks noChangeArrowheads="1"/>
          </p:cNvSpPr>
          <p:nvPr/>
        </p:nvSpPr>
        <p:spPr bwMode="auto">
          <a:xfrm>
            <a:off x="4786313" y="5786438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5</a:t>
            </a:r>
          </a:p>
        </p:txBody>
      </p:sp>
      <p:sp>
        <p:nvSpPr>
          <p:cNvPr id="137259" name="TextBox 144"/>
          <p:cNvSpPr txBox="1">
            <a:spLocks noChangeArrowheads="1"/>
          </p:cNvSpPr>
          <p:nvPr/>
        </p:nvSpPr>
        <p:spPr bwMode="auto">
          <a:xfrm>
            <a:off x="6072188" y="3000375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11</a:t>
            </a:r>
          </a:p>
        </p:txBody>
      </p:sp>
      <p:sp>
        <p:nvSpPr>
          <p:cNvPr id="137260" name="TextBox 145"/>
          <p:cNvSpPr txBox="1">
            <a:spLocks noChangeArrowheads="1"/>
          </p:cNvSpPr>
          <p:nvPr/>
        </p:nvSpPr>
        <p:spPr bwMode="auto">
          <a:xfrm>
            <a:off x="5929313" y="4572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12</a:t>
            </a:r>
          </a:p>
        </p:txBody>
      </p:sp>
      <p:sp>
        <p:nvSpPr>
          <p:cNvPr id="137261" name="TextBox 146"/>
          <p:cNvSpPr txBox="1">
            <a:spLocks noChangeArrowheads="1"/>
          </p:cNvSpPr>
          <p:nvPr/>
        </p:nvSpPr>
        <p:spPr bwMode="auto">
          <a:xfrm>
            <a:off x="7215188" y="4572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13</a:t>
            </a:r>
          </a:p>
        </p:txBody>
      </p:sp>
      <p:sp>
        <p:nvSpPr>
          <p:cNvPr id="137262" name="TextBox 147"/>
          <p:cNvSpPr txBox="1">
            <a:spLocks noChangeArrowheads="1"/>
          </p:cNvSpPr>
          <p:nvPr/>
        </p:nvSpPr>
        <p:spPr bwMode="auto">
          <a:xfrm>
            <a:off x="6929438" y="5715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14</a:t>
            </a:r>
          </a:p>
        </p:txBody>
      </p:sp>
      <p:sp>
        <p:nvSpPr>
          <p:cNvPr id="137263" name="TextBox 148"/>
          <p:cNvSpPr txBox="1">
            <a:spLocks noChangeArrowheads="1"/>
          </p:cNvSpPr>
          <p:nvPr/>
        </p:nvSpPr>
        <p:spPr bwMode="auto">
          <a:xfrm>
            <a:off x="4572000" y="207168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10</a:t>
            </a:r>
          </a:p>
        </p:txBody>
      </p:sp>
      <p:grpSp>
        <p:nvGrpSpPr>
          <p:cNvPr id="10" name="Группа 150"/>
          <p:cNvGrpSpPr>
            <a:grpSpLocks/>
          </p:cNvGrpSpPr>
          <p:nvPr/>
        </p:nvGrpSpPr>
        <p:grpSpPr bwMode="auto">
          <a:xfrm>
            <a:off x="6000750" y="2357438"/>
            <a:ext cx="285750" cy="285750"/>
            <a:chOff x="3214678" y="785794"/>
            <a:chExt cx="285752" cy="285752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3" name="Прямая соединительная линия 152"/>
            <p:cNvCxnSpPr>
              <a:stCxn id="152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 rot="5400000">
              <a:off x="3393273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 rot="10800000">
              <a:off x="3357554" y="100010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55"/>
          <p:cNvGrpSpPr>
            <a:grpSpLocks/>
          </p:cNvGrpSpPr>
          <p:nvPr/>
        </p:nvGrpSpPr>
        <p:grpSpPr bwMode="auto">
          <a:xfrm>
            <a:off x="2643188" y="4143375"/>
            <a:ext cx="285750" cy="285750"/>
            <a:chOff x="3214678" y="785794"/>
            <a:chExt cx="285752" cy="285752"/>
          </a:xfrm>
        </p:grpSpPr>
        <p:sp>
          <p:nvSpPr>
            <p:cNvPr id="157" name="Прямоугольник 15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8" name="Прямая соединительная линия 157"/>
            <p:cNvCxnSpPr>
              <a:stCxn id="15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 rot="5400000">
              <a:off x="3393272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 rot="10800000">
              <a:off x="3357554" y="100010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60"/>
          <p:cNvGrpSpPr>
            <a:grpSpLocks/>
          </p:cNvGrpSpPr>
          <p:nvPr/>
        </p:nvGrpSpPr>
        <p:grpSpPr bwMode="auto">
          <a:xfrm>
            <a:off x="7286625" y="4286250"/>
            <a:ext cx="285750" cy="285750"/>
            <a:chOff x="3214678" y="785794"/>
            <a:chExt cx="285752" cy="285752"/>
          </a:xfrm>
        </p:grpSpPr>
        <p:sp>
          <p:nvSpPr>
            <p:cNvPr id="162" name="Прямоугольник 16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63" name="Прямая соединительная линия 162"/>
            <p:cNvCxnSpPr>
              <a:stCxn id="162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Прямая соединительная линия 163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Прямая соединительная линия 164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65"/>
          <p:cNvGrpSpPr>
            <a:grpSpLocks/>
          </p:cNvGrpSpPr>
          <p:nvPr/>
        </p:nvGrpSpPr>
        <p:grpSpPr bwMode="auto">
          <a:xfrm>
            <a:off x="6000750" y="4286250"/>
            <a:ext cx="285750" cy="285750"/>
            <a:chOff x="3214678" y="785794"/>
            <a:chExt cx="285752" cy="285752"/>
          </a:xfrm>
        </p:grpSpPr>
        <p:sp>
          <p:nvSpPr>
            <p:cNvPr id="167" name="Прямоугольник 16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68" name="Прямая соединительная линия 167"/>
            <p:cNvCxnSpPr>
              <a:stCxn id="16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70"/>
          <p:cNvGrpSpPr>
            <a:grpSpLocks/>
          </p:cNvGrpSpPr>
          <p:nvPr/>
        </p:nvGrpSpPr>
        <p:grpSpPr bwMode="auto">
          <a:xfrm>
            <a:off x="6357938" y="5786438"/>
            <a:ext cx="285750" cy="285750"/>
            <a:chOff x="3214678" y="785794"/>
            <a:chExt cx="285752" cy="285752"/>
          </a:xfrm>
        </p:grpSpPr>
        <p:sp>
          <p:nvSpPr>
            <p:cNvPr id="172" name="Прямоугольник 17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73" name="Прямая соединительная линия 172"/>
            <p:cNvCxnSpPr>
              <a:stCxn id="172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Прямая соединительная линия 173"/>
            <p:cNvCxnSpPr/>
            <p:nvPr/>
          </p:nvCxnSpPr>
          <p:spPr>
            <a:xfrm rot="5400000">
              <a:off x="3393272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Прямая соединительная линия 174"/>
            <p:cNvCxnSpPr/>
            <p:nvPr/>
          </p:nvCxnSpPr>
          <p:spPr>
            <a:xfrm rot="10800000">
              <a:off x="3357554" y="100010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269" name="TextBox 175"/>
          <p:cNvSpPr txBox="1">
            <a:spLocks noChangeArrowheads="1"/>
          </p:cNvSpPr>
          <p:nvPr/>
        </p:nvSpPr>
        <p:spPr bwMode="auto">
          <a:xfrm>
            <a:off x="6429375" y="2214563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1/300</a:t>
            </a:r>
          </a:p>
        </p:txBody>
      </p:sp>
      <p:sp>
        <p:nvSpPr>
          <p:cNvPr id="137270" name="TextBox 176"/>
          <p:cNvSpPr txBox="1">
            <a:spLocks noChangeArrowheads="1"/>
          </p:cNvSpPr>
          <p:nvPr/>
        </p:nvSpPr>
        <p:spPr bwMode="auto">
          <a:xfrm>
            <a:off x="5857875" y="57150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37271" name="TextBox 177"/>
          <p:cNvSpPr txBox="1">
            <a:spLocks noChangeArrowheads="1"/>
          </p:cNvSpPr>
          <p:nvPr/>
        </p:nvSpPr>
        <p:spPr bwMode="auto">
          <a:xfrm>
            <a:off x="4500563" y="3071813"/>
            <a:ext cx="5000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37272" name="TextBox 178"/>
          <p:cNvSpPr txBox="1">
            <a:spLocks noChangeArrowheads="1"/>
          </p:cNvSpPr>
          <p:nvPr/>
        </p:nvSpPr>
        <p:spPr bwMode="auto">
          <a:xfrm>
            <a:off x="3000375" y="4071938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37273" name="TextBox 179"/>
          <p:cNvSpPr txBox="1">
            <a:spLocks noChangeArrowheads="1"/>
          </p:cNvSpPr>
          <p:nvPr/>
        </p:nvSpPr>
        <p:spPr bwMode="auto">
          <a:xfrm>
            <a:off x="5929313" y="4000500"/>
            <a:ext cx="5000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37274" name="TextBox 180"/>
          <p:cNvSpPr txBox="1">
            <a:spLocks noChangeArrowheads="1"/>
          </p:cNvSpPr>
          <p:nvPr/>
        </p:nvSpPr>
        <p:spPr bwMode="auto">
          <a:xfrm>
            <a:off x="7143750" y="40005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82" name="Прямоугольник 181"/>
          <p:cNvSpPr/>
          <p:nvPr/>
        </p:nvSpPr>
        <p:spPr>
          <a:xfrm>
            <a:off x="1357313" y="1785938"/>
            <a:ext cx="7072312" cy="4786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7276" name="TextBox 188"/>
          <p:cNvSpPr txBox="1">
            <a:spLocks noChangeArrowheads="1"/>
          </p:cNvSpPr>
          <p:nvPr/>
        </p:nvSpPr>
        <p:spPr bwMode="auto">
          <a:xfrm>
            <a:off x="1500188" y="2000250"/>
            <a:ext cx="1785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      газопровод</a:t>
            </a: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      водопровод</a:t>
            </a:r>
          </a:p>
        </p:txBody>
      </p:sp>
      <p:cxnSp>
        <p:nvCxnSpPr>
          <p:cNvPr id="190" name="Прямая соединительная линия 189"/>
          <p:cNvCxnSpPr/>
          <p:nvPr/>
        </p:nvCxnSpPr>
        <p:spPr>
          <a:xfrm>
            <a:off x="1500188" y="2357438"/>
            <a:ext cx="42862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Прямая соединительная линия 191"/>
          <p:cNvCxnSpPr/>
          <p:nvPr/>
        </p:nvCxnSpPr>
        <p:spPr>
          <a:xfrm>
            <a:off x="1500188" y="2143125"/>
            <a:ext cx="428625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ВВС Сирии нанесли удары по целям на территории Лива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2714625"/>
            <a:ext cx="15716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4556125" y="2247900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3913188" y="3676650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6789738" y="2665413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3556000" y="4676775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2198688" y="4533900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3503613" y="5962650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5946775" y="4424363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4984750" y="4819650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7556500" y="3533775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6075363" y="5605463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" name="Пятно 2 205"/>
          <p:cNvSpPr/>
          <p:nvPr/>
        </p:nvSpPr>
        <p:spPr>
          <a:xfrm>
            <a:off x="6929438" y="5857875"/>
            <a:ext cx="714375" cy="64293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7" name="Пятно 2 206"/>
          <p:cNvSpPr/>
          <p:nvPr/>
        </p:nvSpPr>
        <p:spPr>
          <a:xfrm>
            <a:off x="1785938" y="5572125"/>
            <a:ext cx="714375" cy="64293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9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7092950" y="6094413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" name="Picture 6" descr="http://im2-tub-ru.yandex.net/i?id=8e2cf4fa2633a97909cdc63ac9ccf1b4-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32408">
            <a:off x="1949450" y="5880100"/>
            <a:ext cx="38735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" name="Picture 2" descr="ВВС Сирии нанесли удары по целям на территории Лива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714875"/>
            <a:ext cx="15716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95" name="TextBox 212"/>
          <p:cNvSpPr txBox="1">
            <a:spLocks noChangeArrowheads="1"/>
          </p:cNvSpPr>
          <p:nvPr/>
        </p:nvSpPr>
        <p:spPr bwMode="auto">
          <a:xfrm>
            <a:off x="428625" y="642938"/>
            <a:ext cx="8572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2 самолета  наносят удар  по машиностроительному заводу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 animBg="1"/>
      <p:bldP spid="191" grpId="0" animBg="1"/>
      <p:bldP spid="193" grpId="0" animBg="1"/>
      <p:bldP spid="194" grpId="0" animBg="1"/>
      <p:bldP spid="195" grpId="0" animBg="1"/>
      <p:bldP spid="197" grpId="0" animBg="1"/>
      <p:bldP spid="199" grpId="0" animBg="1"/>
      <p:bldP spid="201" grpId="0" animBg="1"/>
      <p:bldP spid="205" grpId="0" animBg="1"/>
      <p:bldP spid="208" grpId="0" animBg="1"/>
      <p:bldP spid="206" grpId="0" animBg="1"/>
      <p:bldP spid="207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0"/>
            <a:ext cx="9144000" cy="36988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Фугасная авиабомба ФАБ-3000</a:t>
            </a:r>
            <a:endParaRPr lang="ru-RU" cap="all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3075" name="Object 4"/>
          <p:cNvGraphicFramePr>
            <a:graphicFrameLocks noChangeAspect="1"/>
          </p:cNvGraphicFramePr>
          <p:nvPr/>
        </p:nvGraphicFramePr>
        <p:xfrm>
          <a:off x="2500313" y="1500188"/>
          <a:ext cx="2813050" cy="800100"/>
        </p:xfrm>
        <a:graphic>
          <a:graphicData uri="http://schemas.openxmlformats.org/presentationml/2006/ole">
            <p:oleObj spid="_x0000_s493570" name="Формула" r:id="rId4" imgW="1816100" imgH="469900" progId="">
              <p:embed/>
            </p:oleObj>
          </a:graphicData>
        </a:graphic>
      </p:graphicFrame>
      <p:pic>
        <p:nvPicPr>
          <p:cNvPr id="3078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88" y="1071563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0250" y="2786063"/>
            <a:ext cx="4714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Площадь разрушения от одной бомбы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28813" y="1071563"/>
            <a:ext cx="4929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Радиус разрушения одной бомбой </a:t>
            </a:r>
          </a:p>
        </p:txBody>
      </p:sp>
      <p:sp>
        <p:nvSpPr>
          <p:cNvPr id="14" name="Пятно 1 13"/>
          <p:cNvSpPr/>
          <p:nvPr/>
        </p:nvSpPr>
        <p:spPr>
          <a:xfrm>
            <a:off x="7715250" y="1071563"/>
            <a:ext cx="428625" cy="50006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929563" y="1214438"/>
            <a:ext cx="285750" cy="714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7143750" y="2786063"/>
            <a:ext cx="714375" cy="64293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857375" y="3357563"/>
            <a:ext cx="4286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altLang="ru-RU" i="1" baseline="-25000">
                <a:latin typeface="Times New Roman" pitchFamily="18" charset="0"/>
                <a:cs typeface="Times New Roman" pitchFamily="18" charset="0"/>
              </a:rPr>
              <a:t>ФАБ</a:t>
            </a:r>
            <a:r>
              <a:rPr lang="ru-RU" altLang="ru-RU" baseline="-25000">
                <a:latin typeface="Times New Roman" pitchFamily="18" charset="0"/>
                <a:cs typeface="Times New Roman" pitchFamily="18" charset="0"/>
              </a:rPr>
              <a:t>-750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l-GR" altLang="ru-RU" i="1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i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*</a:t>
            </a:r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ru-RU" altLang="ru-RU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aseline="-2500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= 3,14 </a:t>
            </a:r>
            <a:r>
              <a:rPr lang="ru-RU" altLang="ru-RU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*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= 3018  </a:t>
            </a:r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,</a:t>
            </a:r>
          </a:p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143000" y="4214813"/>
            <a:ext cx="5286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Площадь разрушения на заводе от 12 ФАБ-3000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500188" y="464343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altLang="ru-RU" i="1" baseline="-250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altLang="ru-RU" i="1" baseline="30000">
                <a:latin typeface="Times New Roman" pitchFamily="18" charset="0"/>
                <a:cs typeface="Times New Roman" pitchFamily="18" charset="0"/>
              </a:rPr>
              <a:t>ФАБ-</a:t>
            </a:r>
            <a:r>
              <a:rPr lang="ru-RU" altLang="ru-RU" baseline="30000">
                <a:latin typeface="Times New Roman" pitchFamily="18" charset="0"/>
                <a:cs typeface="Times New Roman" pitchFamily="18" charset="0"/>
              </a:rPr>
              <a:t>3000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=3018</a:t>
            </a:r>
            <a:r>
              <a:rPr lang="ru-RU" altLang="ru-RU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*12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= 36216</a:t>
            </a:r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altLang="ru-RU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pic>
        <p:nvPicPr>
          <p:cNvPr id="31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2786063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0" y="5524500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5524500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5524500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813" y="5524500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1438" y="5524500"/>
            <a:ext cx="571501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75" y="5524500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63" y="5500688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5500688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75" y="5500688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5500688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5500688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6" descr="ФАБ-3000М-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5500688"/>
            <a:ext cx="5715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 animBg="1"/>
      <p:bldP spid="18" grpId="0" animBg="1"/>
      <p:bldP spid="19" grpId="0"/>
      <p:bldP spid="21" grpId="0"/>
      <p:bldP spid="28" grpId="0"/>
      <p:bldP spid="22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0"/>
            <a:ext cx="9144000" cy="36988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степень поражения завода</a:t>
            </a:r>
          </a:p>
        </p:txBody>
      </p:sp>
      <p:grpSp>
        <p:nvGrpSpPr>
          <p:cNvPr id="2" name="Группа 131"/>
          <p:cNvGrpSpPr>
            <a:grpSpLocks/>
          </p:cNvGrpSpPr>
          <p:nvPr/>
        </p:nvGrpSpPr>
        <p:grpSpPr bwMode="auto">
          <a:xfrm>
            <a:off x="3929063" y="2214563"/>
            <a:ext cx="4071937" cy="3714750"/>
            <a:chOff x="3929058" y="2214554"/>
            <a:chExt cx="4071966" cy="3714776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3929058" y="2214554"/>
              <a:ext cx="357190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4143372" y="2357430"/>
              <a:ext cx="285752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4286248" y="2500306"/>
              <a:ext cx="1428760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7786710" y="4857759"/>
              <a:ext cx="214314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4000496" y="4214818"/>
              <a:ext cx="3429024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7500957" y="5357826"/>
              <a:ext cx="1000132" cy="0"/>
            </a:xfrm>
            <a:prstGeom prst="line">
              <a:avLst/>
            </a:prstGeom>
            <a:ln w="317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Прямая соединительная линия 33"/>
          <p:cNvCxnSpPr/>
          <p:nvPr/>
        </p:nvCxnSpPr>
        <p:spPr>
          <a:xfrm>
            <a:off x="7858125" y="5857875"/>
            <a:ext cx="14287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715000" y="5929313"/>
            <a:ext cx="14287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286625" y="3857625"/>
            <a:ext cx="285750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30"/>
          <p:cNvGrpSpPr>
            <a:grpSpLocks/>
          </p:cNvGrpSpPr>
          <p:nvPr/>
        </p:nvGrpSpPr>
        <p:grpSpPr bwMode="auto">
          <a:xfrm>
            <a:off x="2286000" y="1785938"/>
            <a:ext cx="5143500" cy="3857625"/>
            <a:chOff x="2285984" y="1785926"/>
            <a:chExt cx="5143536" cy="3857652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3357553" y="3714753"/>
              <a:ext cx="3857652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1464446" y="4822041"/>
              <a:ext cx="1643075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3643307" y="3714751"/>
              <a:ext cx="3786213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3500431" y="3857627"/>
              <a:ext cx="285752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285984" y="5643578"/>
              <a:ext cx="3000396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285984" y="4000503"/>
              <a:ext cx="1357323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65"/>
          <p:cNvGrpSpPr>
            <a:grpSpLocks/>
          </p:cNvGrpSpPr>
          <p:nvPr/>
        </p:nvGrpSpPr>
        <p:grpSpPr bwMode="auto">
          <a:xfrm>
            <a:off x="4000500" y="3286125"/>
            <a:ext cx="285750" cy="285750"/>
            <a:chOff x="3214678" y="785794"/>
            <a:chExt cx="285752" cy="28575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9" name="Прямая соединительная линия 58"/>
            <p:cNvCxnSpPr>
              <a:stCxn id="5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3286125" y="2000250"/>
            <a:ext cx="642938" cy="3571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04" name="TextBox 67"/>
          <p:cNvSpPr txBox="1">
            <a:spLocks noChangeArrowheads="1"/>
          </p:cNvSpPr>
          <p:nvPr/>
        </p:nvSpPr>
        <p:spPr bwMode="auto">
          <a:xfrm>
            <a:off x="3429000" y="2071688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9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4500563" y="2000250"/>
            <a:ext cx="642937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2428875" y="3429000"/>
            <a:ext cx="714375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4071938" y="4357688"/>
            <a:ext cx="1143000" cy="500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071938" y="5000625"/>
            <a:ext cx="1143000" cy="500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1643063" y="3429000"/>
            <a:ext cx="500062" cy="7858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5857875" y="4000500"/>
            <a:ext cx="642938" cy="1000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7143750" y="4000500"/>
            <a:ext cx="642938" cy="1000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5857875" y="5643563"/>
            <a:ext cx="2000250" cy="428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5857875" y="3500438"/>
            <a:ext cx="157162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149"/>
          <p:cNvGrpSpPr>
            <a:grpSpLocks/>
          </p:cNvGrpSpPr>
          <p:nvPr/>
        </p:nvGrpSpPr>
        <p:grpSpPr bwMode="auto">
          <a:xfrm>
            <a:off x="5857875" y="2071688"/>
            <a:ext cx="1571625" cy="1428750"/>
            <a:chOff x="5857884" y="2071678"/>
            <a:chExt cx="1571636" cy="1428760"/>
          </a:xfrm>
        </p:grpSpPr>
        <p:cxnSp>
          <p:nvCxnSpPr>
            <p:cNvPr id="89" name="Прямая соединительная линия 88"/>
            <p:cNvCxnSpPr/>
            <p:nvPr/>
          </p:nvCxnSpPr>
          <p:spPr>
            <a:xfrm>
              <a:off x="5857884" y="2071678"/>
              <a:ext cx="157163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rot="5400000" flipH="1" flipV="1">
              <a:off x="5143504" y="2786058"/>
              <a:ext cx="142876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 rot="5400000" flipH="1" flipV="1">
              <a:off x="7215205" y="2285993"/>
              <a:ext cx="4286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rot="5400000" flipH="1" flipV="1">
              <a:off x="7250925" y="3321843"/>
              <a:ext cx="35719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rot="5400000" flipH="1" flipV="1">
              <a:off x="6393669" y="2821777"/>
              <a:ext cx="64294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6715140" y="2500306"/>
              <a:ext cx="71438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6715140" y="3143247"/>
              <a:ext cx="71438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112"/>
          <p:cNvGrpSpPr>
            <a:grpSpLocks/>
          </p:cNvGrpSpPr>
          <p:nvPr/>
        </p:nvGrpSpPr>
        <p:grpSpPr bwMode="auto">
          <a:xfrm>
            <a:off x="3643313" y="2643188"/>
            <a:ext cx="1428750" cy="1000125"/>
            <a:chOff x="3643306" y="2643182"/>
            <a:chExt cx="1428760" cy="1000132"/>
          </a:xfrm>
        </p:grpSpPr>
        <p:cxnSp>
          <p:nvCxnSpPr>
            <p:cNvPr id="84" name="Прямая соединительная линия 83"/>
            <p:cNvCxnSpPr/>
            <p:nvPr/>
          </p:nvCxnSpPr>
          <p:spPr>
            <a:xfrm>
              <a:off x="4500562" y="2643182"/>
              <a:ext cx="571504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Группа 111"/>
            <p:cNvGrpSpPr>
              <a:grpSpLocks/>
            </p:cNvGrpSpPr>
            <p:nvPr/>
          </p:nvGrpSpPr>
          <p:grpSpPr bwMode="auto">
            <a:xfrm>
              <a:off x="3643306" y="2643182"/>
              <a:ext cx="1428760" cy="1000132"/>
              <a:chOff x="3643306" y="2643182"/>
              <a:chExt cx="1428760" cy="1000132"/>
            </a:xfrm>
          </p:grpSpPr>
          <p:cxnSp>
            <p:nvCxnSpPr>
              <p:cNvPr id="79" name="Прямая соединительная линия 78"/>
              <p:cNvCxnSpPr/>
              <p:nvPr/>
            </p:nvCxnSpPr>
            <p:spPr>
              <a:xfrm rot="5400000" flipH="1" flipV="1">
                <a:off x="3393272" y="3393281"/>
                <a:ext cx="50006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rot="5400000" flipH="1" flipV="1">
                <a:off x="4571999" y="3143249"/>
                <a:ext cx="100013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Прямая соединительная линия 82"/>
              <p:cNvCxnSpPr/>
              <p:nvPr/>
            </p:nvCxnSpPr>
            <p:spPr>
              <a:xfrm rot="5400000" flipH="1" flipV="1">
                <a:off x="4250529" y="2893215"/>
                <a:ext cx="500065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/>
              <p:cNvCxnSpPr/>
              <p:nvPr/>
            </p:nvCxnSpPr>
            <p:spPr>
              <a:xfrm>
                <a:off x="3643306" y="3143247"/>
                <a:ext cx="85725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/>
              <p:cNvCxnSpPr/>
              <p:nvPr/>
            </p:nvCxnSpPr>
            <p:spPr>
              <a:xfrm rot="10800000">
                <a:off x="3643306" y="3643314"/>
                <a:ext cx="142876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Группа 113"/>
          <p:cNvGrpSpPr>
            <a:grpSpLocks/>
          </p:cNvGrpSpPr>
          <p:nvPr/>
        </p:nvGrpSpPr>
        <p:grpSpPr bwMode="auto">
          <a:xfrm rot="5400000">
            <a:off x="1357313" y="5072062"/>
            <a:ext cx="1428750" cy="1000125"/>
            <a:chOff x="3643306" y="2643182"/>
            <a:chExt cx="1428760" cy="1000132"/>
          </a:xfrm>
        </p:grpSpPr>
        <p:cxnSp>
          <p:nvCxnSpPr>
            <p:cNvPr id="115" name="Прямая соединительная линия 114"/>
            <p:cNvCxnSpPr/>
            <p:nvPr/>
          </p:nvCxnSpPr>
          <p:spPr>
            <a:xfrm>
              <a:off x="4500563" y="2643183"/>
              <a:ext cx="571504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Группа 111"/>
            <p:cNvGrpSpPr>
              <a:grpSpLocks/>
            </p:cNvGrpSpPr>
            <p:nvPr/>
          </p:nvGrpSpPr>
          <p:grpSpPr bwMode="auto">
            <a:xfrm>
              <a:off x="3643306" y="2643182"/>
              <a:ext cx="1428760" cy="1000132"/>
              <a:chOff x="3643306" y="2643182"/>
              <a:chExt cx="1428760" cy="1000132"/>
            </a:xfrm>
          </p:grpSpPr>
          <p:cxnSp>
            <p:nvCxnSpPr>
              <p:cNvPr id="117" name="Прямая соединительная линия 116"/>
              <p:cNvCxnSpPr/>
              <p:nvPr/>
            </p:nvCxnSpPr>
            <p:spPr>
              <a:xfrm rot="5400000" flipH="1" flipV="1">
                <a:off x="3393273" y="3415506"/>
                <a:ext cx="50006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Прямая соединительная линия 117"/>
              <p:cNvCxnSpPr/>
              <p:nvPr/>
            </p:nvCxnSpPr>
            <p:spPr>
              <a:xfrm rot="5400000" flipH="1" flipV="1">
                <a:off x="4572001" y="3143249"/>
                <a:ext cx="100013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Прямая соединительная линия 118"/>
              <p:cNvCxnSpPr/>
              <p:nvPr/>
            </p:nvCxnSpPr>
            <p:spPr>
              <a:xfrm rot="5400000" flipH="1" flipV="1">
                <a:off x="4250530" y="2915440"/>
                <a:ext cx="500065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Прямая соединительная линия 119"/>
              <p:cNvCxnSpPr/>
              <p:nvPr/>
            </p:nvCxnSpPr>
            <p:spPr>
              <a:xfrm>
                <a:off x="3643307" y="3143248"/>
                <a:ext cx="85725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Прямая соединительная линия 120"/>
              <p:cNvCxnSpPr/>
              <p:nvPr/>
            </p:nvCxnSpPr>
            <p:spPr>
              <a:xfrm rot="10800000">
                <a:off x="3643307" y="3643315"/>
                <a:ext cx="142876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" name="Прямоугольник 121"/>
          <p:cNvSpPr/>
          <p:nvPr/>
        </p:nvSpPr>
        <p:spPr>
          <a:xfrm>
            <a:off x="3214688" y="5786438"/>
            <a:ext cx="571500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4643438" y="5786438"/>
            <a:ext cx="571500" cy="285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19" name="TextBox 134"/>
          <p:cNvSpPr txBox="1">
            <a:spLocks noChangeArrowheads="1"/>
          </p:cNvSpPr>
          <p:nvPr/>
        </p:nvSpPr>
        <p:spPr bwMode="auto">
          <a:xfrm>
            <a:off x="1714500" y="5286375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</a:t>
            </a:r>
          </a:p>
        </p:txBody>
      </p:sp>
      <p:sp>
        <p:nvSpPr>
          <p:cNvPr id="8220" name="TextBox 135"/>
          <p:cNvSpPr txBox="1">
            <a:spLocks noChangeArrowheads="1"/>
          </p:cNvSpPr>
          <p:nvPr/>
        </p:nvSpPr>
        <p:spPr bwMode="auto">
          <a:xfrm>
            <a:off x="1785938" y="3643313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2</a:t>
            </a:r>
          </a:p>
        </p:txBody>
      </p:sp>
      <p:sp>
        <p:nvSpPr>
          <p:cNvPr id="8221" name="TextBox 136"/>
          <p:cNvSpPr txBox="1">
            <a:spLocks noChangeArrowheads="1"/>
          </p:cNvSpPr>
          <p:nvPr/>
        </p:nvSpPr>
        <p:spPr bwMode="auto">
          <a:xfrm>
            <a:off x="2643188" y="3429000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3</a:t>
            </a:r>
          </a:p>
        </p:txBody>
      </p:sp>
      <p:sp>
        <p:nvSpPr>
          <p:cNvPr id="8222" name="TextBox 138"/>
          <p:cNvSpPr txBox="1">
            <a:spLocks noChangeArrowheads="1"/>
          </p:cNvSpPr>
          <p:nvPr/>
        </p:nvSpPr>
        <p:spPr bwMode="auto">
          <a:xfrm>
            <a:off x="3286125" y="5786438"/>
            <a:ext cx="214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4</a:t>
            </a:r>
          </a:p>
        </p:txBody>
      </p:sp>
      <p:sp>
        <p:nvSpPr>
          <p:cNvPr id="8223" name="TextBox 140"/>
          <p:cNvSpPr txBox="1">
            <a:spLocks noChangeArrowheads="1"/>
          </p:cNvSpPr>
          <p:nvPr/>
        </p:nvSpPr>
        <p:spPr bwMode="auto">
          <a:xfrm>
            <a:off x="4643438" y="5072063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6</a:t>
            </a:r>
          </a:p>
        </p:txBody>
      </p:sp>
      <p:sp>
        <p:nvSpPr>
          <p:cNvPr id="8224" name="TextBox 141"/>
          <p:cNvSpPr txBox="1">
            <a:spLocks noChangeArrowheads="1"/>
          </p:cNvSpPr>
          <p:nvPr/>
        </p:nvSpPr>
        <p:spPr bwMode="auto">
          <a:xfrm>
            <a:off x="4500563" y="4429125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7</a:t>
            </a:r>
          </a:p>
        </p:txBody>
      </p:sp>
      <p:sp>
        <p:nvSpPr>
          <p:cNvPr id="8225" name="TextBox 143"/>
          <p:cNvSpPr txBox="1">
            <a:spLocks noChangeArrowheads="1"/>
          </p:cNvSpPr>
          <p:nvPr/>
        </p:nvSpPr>
        <p:spPr bwMode="auto">
          <a:xfrm>
            <a:off x="4786313" y="5786438"/>
            <a:ext cx="214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5</a:t>
            </a:r>
          </a:p>
        </p:txBody>
      </p:sp>
      <p:sp>
        <p:nvSpPr>
          <p:cNvPr id="8226" name="TextBox 144"/>
          <p:cNvSpPr txBox="1">
            <a:spLocks noChangeArrowheads="1"/>
          </p:cNvSpPr>
          <p:nvPr/>
        </p:nvSpPr>
        <p:spPr bwMode="auto">
          <a:xfrm>
            <a:off x="6072188" y="3000375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11</a:t>
            </a:r>
          </a:p>
        </p:txBody>
      </p:sp>
      <p:sp>
        <p:nvSpPr>
          <p:cNvPr id="8227" name="TextBox 145"/>
          <p:cNvSpPr txBox="1">
            <a:spLocks noChangeArrowheads="1"/>
          </p:cNvSpPr>
          <p:nvPr/>
        </p:nvSpPr>
        <p:spPr bwMode="auto">
          <a:xfrm>
            <a:off x="5929313" y="4572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12</a:t>
            </a:r>
          </a:p>
        </p:txBody>
      </p:sp>
      <p:sp>
        <p:nvSpPr>
          <p:cNvPr id="8228" name="TextBox 146"/>
          <p:cNvSpPr txBox="1">
            <a:spLocks noChangeArrowheads="1"/>
          </p:cNvSpPr>
          <p:nvPr/>
        </p:nvSpPr>
        <p:spPr bwMode="auto">
          <a:xfrm>
            <a:off x="7215188" y="4572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13</a:t>
            </a:r>
          </a:p>
        </p:txBody>
      </p:sp>
      <p:sp>
        <p:nvSpPr>
          <p:cNvPr id="8229" name="TextBox 147"/>
          <p:cNvSpPr txBox="1">
            <a:spLocks noChangeArrowheads="1"/>
          </p:cNvSpPr>
          <p:nvPr/>
        </p:nvSpPr>
        <p:spPr bwMode="auto">
          <a:xfrm>
            <a:off x="6929438" y="5715000"/>
            <a:ext cx="500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14</a:t>
            </a:r>
          </a:p>
        </p:txBody>
      </p:sp>
      <p:sp>
        <p:nvSpPr>
          <p:cNvPr id="8230" name="TextBox 148"/>
          <p:cNvSpPr txBox="1">
            <a:spLocks noChangeArrowheads="1"/>
          </p:cNvSpPr>
          <p:nvPr/>
        </p:nvSpPr>
        <p:spPr bwMode="auto">
          <a:xfrm>
            <a:off x="4572000" y="2071688"/>
            <a:ext cx="500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latin typeface="Calibri" pitchFamily="34" charset="0"/>
              </a:rPr>
              <a:t>10</a:t>
            </a:r>
          </a:p>
        </p:txBody>
      </p:sp>
      <p:grpSp>
        <p:nvGrpSpPr>
          <p:cNvPr id="10" name="Группа 150"/>
          <p:cNvGrpSpPr>
            <a:grpSpLocks/>
          </p:cNvGrpSpPr>
          <p:nvPr/>
        </p:nvGrpSpPr>
        <p:grpSpPr bwMode="auto">
          <a:xfrm>
            <a:off x="6000750" y="2357438"/>
            <a:ext cx="285750" cy="285750"/>
            <a:chOff x="3214678" y="785794"/>
            <a:chExt cx="285752" cy="285752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3" name="Прямая соединительная линия 152"/>
            <p:cNvCxnSpPr>
              <a:stCxn id="152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Прямая соединительная линия 153"/>
            <p:cNvCxnSpPr/>
            <p:nvPr/>
          </p:nvCxnSpPr>
          <p:spPr>
            <a:xfrm rot="5400000">
              <a:off x="3393273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Прямая соединительная линия 154"/>
            <p:cNvCxnSpPr/>
            <p:nvPr/>
          </p:nvCxnSpPr>
          <p:spPr>
            <a:xfrm rot="10800000">
              <a:off x="3357554" y="100010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55"/>
          <p:cNvGrpSpPr>
            <a:grpSpLocks/>
          </p:cNvGrpSpPr>
          <p:nvPr/>
        </p:nvGrpSpPr>
        <p:grpSpPr bwMode="auto">
          <a:xfrm>
            <a:off x="2643188" y="4143375"/>
            <a:ext cx="285750" cy="285750"/>
            <a:chOff x="3214678" y="785794"/>
            <a:chExt cx="285752" cy="285752"/>
          </a:xfrm>
        </p:grpSpPr>
        <p:sp>
          <p:nvSpPr>
            <p:cNvPr id="157" name="Прямоугольник 15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8" name="Прямая соединительная линия 157"/>
            <p:cNvCxnSpPr>
              <a:stCxn id="15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 rot="5400000">
              <a:off x="3393272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 rot="10800000">
              <a:off x="3357554" y="100010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60"/>
          <p:cNvGrpSpPr>
            <a:grpSpLocks/>
          </p:cNvGrpSpPr>
          <p:nvPr/>
        </p:nvGrpSpPr>
        <p:grpSpPr bwMode="auto">
          <a:xfrm>
            <a:off x="7286625" y="4286250"/>
            <a:ext cx="285750" cy="285750"/>
            <a:chOff x="3214678" y="785794"/>
            <a:chExt cx="285752" cy="285752"/>
          </a:xfrm>
        </p:grpSpPr>
        <p:sp>
          <p:nvSpPr>
            <p:cNvPr id="162" name="Прямоугольник 16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63" name="Прямая соединительная линия 162"/>
            <p:cNvCxnSpPr>
              <a:stCxn id="162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Прямая соединительная линия 163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Прямая соединительная линия 164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65"/>
          <p:cNvGrpSpPr>
            <a:grpSpLocks/>
          </p:cNvGrpSpPr>
          <p:nvPr/>
        </p:nvGrpSpPr>
        <p:grpSpPr bwMode="auto">
          <a:xfrm>
            <a:off x="6000750" y="4286250"/>
            <a:ext cx="285750" cy="285750"/>
            <a:chOff x="3214678" y="785794"/>
            <a:chExt cx="285752" cy="285752"/>
          </a:xfrm>
        </p:grpSpPr>
        <p:sp>
          <p:nvSpPr>
            <p:cNvPr id="167" name="Прямоугольник 166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68" name="Прямая соединительная линия 167"/>
            <p:cNvCxnSpPr>
              <a:stCxn id="167" idx="2"/>
            </p:cNvCxnSpPr>
            <p:nvPr/>
          </p:nvCxnSpPr>
          <p:spPr>
            <a:xfrm rot="5400000">
              <a:off x="3321835" y="96438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 rot="5400000">
              <a:off x="3393273" y="1035828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 rot="10800000">
              <a:off x="3357554" y="1000109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70"/>
          <p:cNvGrpSpPr>
            <a:grpSpLocks/>
          </p:cNvGrpSpPr>
          <p:nvPr/>
        </p:nvGrpSpPr>
        <p:grpSpPr bwMode="auto">
          <a:xfrm>
            <a:off x="6357938" y="5786438"/>
            <a:ext cx="285750" cy="285750"/>
            <a:chOff x="3214678" y="785794"/>
            <a:chExt cx="285752" cy="285752"/>
          </a:xfrm>
        </p:grpSpPr>
        <p:sp>
          <p:nvSpPr>
            <p:cNvPr id="172" name="Прямоугольник 171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73" name="Прямая соединительная линия 172"/>
            <p:cNvCxnSpPr>
              <a:stCxn id="172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Прямая соединительная линия 173"/>
            <p:cNvCxnSpPr/>
            <p:nvPr/>
          </p:nvCxnSpPr>
          <p:spPr>
            <a:xfrm rot="5400000">
              <a:off x="3393272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Прямая соединительная линия 174"/>
            <p:cNvCxnSpPr/>
            <p:nvPr/>
          </p:nvCxnSpPr>
          <p:spPr>
            <a:xfrm rot="10800000">
              <a:off x="3357554" y="100010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36" name="TextBox 175"/>
          <p:cNvSpPr txBox="1">
            <a:spLocks noChangeArrowheads="1"/>
          </p:cNvSpPr>
          <p:nvPr/>
        </p:nvSpPr>
        <p:spPr bwMode="auto">
          <a:xfrm>
            <a:off x="6429375" y="2214563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1/300</a:t>
            </a:r>
          </a:p>
        </p:txBody>
      </p:sp>
      <p:sp>
        <p:nvSpPr>
          <p:cNvPr id="8237" name="TextBox 176"/>
          <p:cNvSpPr txBox="1">
            <a:spLocks noChangeArrowheads="1"/>
          </p:cNvSpPr>
          <p:nvPr/>
        </p:nvSpPr>
        <p:spPr bwMode="auto">
          <a:xfrm>
            <a:off x="5857875" y="57150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8238" name="TextBox 177"/>
          <p:cNvSpPr txBox="1">
            <a:spLocks noChangeArrowheads="1"/>
          </p:cNvSpPr>
          <p:nvPr/>
        </p:nvSpPr>
        <p:spPr bwMode="auto">
          <a:xfrm>
            <a:off x="4500563" y="3071813"/>
            <a:ext cx="5000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8239" name="TextBox 178"/>
          <p:cNvSpPr txBox="1">
            <a:spLocks noChangeArrowheads="1"/>
          </p:cNvSpPr>
          <p:nvPr/>
        </p:nvSpPr>
        <p:spPr bwMode="auto">
          <a:xfrm>
            <a:off x="3000375" y="4071938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8240" name="TextBox 179"/>
          <p:cNvSpPr txBox="1">
            <a:spLocks noChangeArrowheads="1"/>
          </p:cNvSpPr>
          <p:nvPr/>
        </p:nvSpPr>
        <p:spPr bwMode="auto">
          <a:xfrm>
            <a:off x="5929313" y="4000500"/>
            <a:ext cx="5000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8241" name="TextBox 180"/>
          <p:cNvSpPr txBox="1">
            <a:spLocks noChangeArrowheads="1"/>
          </p:cNvSpPr>
          <p:nvPr/>
        </p:nvSpPr>
        <p:spPr bwMode="auto">
          <a:xfrm>
            <a:off x="7143750" y="40005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82" name="Прямоугольник 181"/>
          <p:cNvSpPr/>
          <p:nvPr/>
        </p:nvSpPr>
        <p:spPr>
          <a:xfrm>
            <a:off x="1357313" y="1785938"/>
            <a:ext cx="7072312" cy="4786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43" name="TextBox 188"/>
          <p:cNvSpPr txBox="1">
            <a:spLocks noChangeArrowheads="1"/>
          </p:cNvSpPr>
          <p:nvPr/>
        </p:nvSpPr>
        <p:spPr bwMode="auto">
          <a:xfrm>
            <a:off x="1500188" y="2000250"/>
            <a:ext cx="1785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      газопровод</a:t>
            </a:r>
          </a:p>
          <a:p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      водопровод</a:t>
            </a:r>
          </a:p>
        </p:txBody>
      </p:sp>
      <p:cxnSp>
        <p:nvCxnSpPr>
          <p:cNvPr id="190" name="Прямая соединительная линия 189"/>
          <p:cNvCxnSpPr/>
          <p:nvPr/>
        </p:nvCxnSpPr>
        <p:spPr>
          <a:xfrm>
            <a:off x="1500188" y="2357438"/>
            <a:ext cx="428625" cy="0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Прямая соединительная линия 191"/>
          <p:cNvCxnSpPr/>
          <p:nvPr/>
        </p:nvCxnSpPr>
        <p:spPr>
          <a:xfrm>
            <a:off x="1500188" y="2143125"/>
            <a:ext cx="428625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220"/>
          <p:cNvGrpSpPr>
            <a:grpSpLocks/>
          </p:cNvGrpSpPr>
          <p:nvPr/>
        </p:nvGrpSpPr>
        <p:grpSpPr bwMode="auto">
          <a:xfrm>
            <a:off x="4214813" y="5143500"/>
            <a:ext cx="214312" cy="285750"/>
            <a:chOff x="428596" y="2428868"/>
            <a:chExt cx="285752" cy="490542"/>
          </a:xfrm>
        </p:grpSpPr>
        <p:sp>
          <p:nvSpPr>
            <p:cNvPr id="171" name="Равнобедренный треугольник 170"/>
            <p:cNvSpPr/>
            <p:nvPr/>
          </p:nvSpPr>
          <p:spPr>
            <a:xfrm>
              <a:off x="428596" y="2428868"/>
              <a:ext cx="285752" cy="21529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14" name="Прямая соединительная линия 213"/>
            <p:cNvCxnSpPr/>
            <p:nvPr/>
          </p:nvCxnSpPr>
          <p:spPr>
            <a:xfrm rot="5400000">
              <a:off x="501675" y="2715018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Прямая соединительная линия 215"/>
            <p:cNvCxnSpPr/>
            <p:nvPr/>
          </p:nvCxnSpPr>
          <p:spPr>
            <a:xfrm>
              <a:off x="572531" y="2785874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Прямая соединительная линия 218"/>
            <p:cNvCxnSpPr/>
            <p:nvPr/>
          </p:nvCxnSpPr>
          <p:spPr>
            <a:xfrm rot="5400000" flipH="1" flipV="1">
              <a:off x="647580" y="2852643"/>
              <a:ext cx="1335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47" name="TextBox 221"/>
          <p:cNvSpPr txBox="1">
            <a:spLocks noChangeArrowheads="1"/>
          </p:cNvSpPr>
          <p:nvPr/>
        </p:nvSpPr>
        <p:spPr bwMode="auto">
          <a:xfrm>
            <a:off x="6010275" y="586740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1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48" name="TextBox 222"/>
          <p:cNvSpPr txBox="1">
            <a:spLocks noChangeArrowheads="1"/>
          </p:cNvSpPr>
          <p:nvPr/>
        </p:nvSpPr>
        <p:spPr bwMode="auto">
          <a:xfrm>
            <a:off x="2000250" y="5929313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8249" name="TextBox 223"/>
          <p:cNvSpPr txBox="1">
            <a:spLocks noChangeArrowheads="1"/>
          </p:cNvSpPr>
          <p:nvPr/>
        </p:nvSpPr>
        <p:spPr bwMode="auto">
          <a:xfrm>
            <a:off x="3429000" y="5072063"/>
            <a:ext cx="500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grpSp>
        <p:nvGrpSpPr>
          <p:cNvPr id="16" name="Группа 224"/>
          <p:cNvGrpSpPr>
            <a:grpSpLocks/>
          </p:cNvGrpSpPr>
          <p:nvPr/>
        </p:nvGrpSpPr>
        <p:grpSpPr bwMode="auto">
          <a:xfrm>
            <a:off x="1714500" y="5929313"/>
            <a:ext cx="214313" cy="285750"/>
            <a:chOff x="428596" y="2428868"/>
            <a:chExt cx="285752" cy="490542"/>
          </a:xfrm>
        </p:grpSpPr>
        <p:sp>
          <p:nvSpPr>
            <p:cNvPr id="226" name="Равнобедренный треугольник 225"/>
            <p:cNvSpPr/>
            <p:nvPr/>
          </p:nvSpPr>
          <p:spPr>
            <a:xfrm>
              <a:off x="428596" y="2428868"/>
              <a:ext cx="285752" cy="215293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 rot="5400000">
              <a:off x="501674" y="2715017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572530" y="2785873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 rot="5400000" flipH="1" flipV="1">
              <a:off x="647579" y="2852641"/>
              <a:ext cx="13353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229"/>
          <p:cNvGrpSpPr>
            <a:grpSpLocks/>
          </p:cNvGrpSpPr>
          <p:nvPr/>
        </p:nvGrpSpPr>
        <p:grpSpPr bwMode="auto">
          <a:xfrm>
            <a:off x="1714500" y="3857625"/>
            <a:ext cx="214313" cy="285750"/>
            <a:chOff x="428596" y="2428868"/>
            <a:chExt cx="285752" cy="490542"/>
          </a:xfrm>
        </p:grpSpPr>
        <p:sp>
          <p:nvSpPr>
            <p:cNvPr id="231" name="Равнобедренный треугольник 230"/>
            <p:cNvSpPr/>
            <p:nvPr/>
          </p:nvSpPr>
          <p:spPr>
            <a:xfrm>
              <a:off x="428596" y="2428868"/>
              <a:ext cx="285752" cy="21529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32" name="Прямая соединительная линия 231"/>
            <p:cNvCxnSpPr/>
            <p:nvPr/>
          </p:nvCxnSpPr>
          <p:spPr>
            <a:xfrm rot="5400000">
              <a:off x="501674" y="2715018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Прямая соединительная линия 232"/>
            <p:cNvCxnSpPr/>
            <p:nvPr/>
          </p:nvCxnSpPr>
          <p:spPr>
            <a:xfrm>
              <a:off x="572530" y="2785874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Прямая соединительная линия 233"/>
            <p:cNvCxnSpPr/>
            <p:nvPr/>
          </p:nvCxnSpPr>
          <p:spPr>
            <a:xfrm rot="5400000" flipH="1" flipV="1">
              <a:off x="647580" y="2852643"/>
              <a:ext cx="1335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52" name="TextBox 234"/>
          <p:cNvSpPr txBox="1">
            <a:spLocks noChangeArrowheads="1"/>
          </p:cNvSpPr>
          <p:nvPr/>
        </p:nvSpPr>
        <p:spPr bwMode="auto">
          <a:xfrm>
            <a:off x="1571625" y="4286250"/>
            <a:ext cx="500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1/200</a:t>
            </a:r>
          </a:p>
        </p:txBody>
      </p:sp>
      <p:sp>
        <p:nvSpPr>
          <p:cNvPr id="132" name="Прямоугольник 131"/>
          <p:cNvSpPr/>
          <p:nvPr/>
        </p:nvSpPr>
        <p:spPr>
          <a:xfrm>
            <a:off x="1643063" y="2071688"/>
            <a:ext cx="6072187" cy="42148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2428875" y="785813"/>
          <a:ext cx="4286250" cy="642937"/>
        </p:xfrm>
        <a:graphic>
          <a:graphicData uri="http://schemas.openxmlformats.org/presentationml/2006/ole">
            <p:oleObj spid="_x0000_s494594" name="Формула" r:id="rId4" imgW="2273300" imgH="508000" progId="">
              <p:embed/>
            </p:oleObj>
          </a:graphicData>
        </a:graphic>
      </p:graphicFrame>
      <p:sp>
        <p:nvSpPr>
          <p:cNvPr id="138" name="TextBox 137"/>
          <p:cNvSpPr txBox="1">
            <a:spLocks noChangeArrowheads="1"/>
          </p:cNvSpPr>
          <p:nvPr/>
        </p:nvSpPr>
        <p:spPr bwMode="auto">
          <a:xfrm>
            <a:off x="2786063" y="3286125"/>
            <a:ext cx="3786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38" grpId="0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3" name="TextBox 16"/>
          <p:cNvSpPr txBox="1"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ПОТЕРИ НА ЗАВОДЕ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8" y="593725"/>
          <a:ext cx="8786811" cy="6367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12"/>
                <a:gridCol w="1500187"/>
                <a:gridCol w="1643062"/>
                <a:gridCol w="1571625"/>
                <a:gridCol w="1285907"/>
                <a:gridCol w="1428718"/>
              </a:tblGrid>
              <a:tr h="115823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ЗС ГО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(ед.)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ТИП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Вместимость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(чел)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общих потерь 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безвозврат-ных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потерь </a:t>
                      </a:r>
                    </a:p>
                    <a:p>
                      <a:pPr marL="0" algn="ctr" defTabSz="914400" rtl="0" eaLnBrk="1" latinLnBrk="0" hangingPunct="1"/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безвозвратных потерь 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7066">
                <a:tc>
                  <a:txBody>
                    <a:bodyPr/>
                    <a:lstStyle/>
                    <a:p>
                      <a:pPr algn="ctr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1400 </a:t>
                      </a:r>
                      <a:endParaRPr lang="ru-RU" sz="1800" dirty="0"/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913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8581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1800" dirty="0" smtClean="0"/>
                        <a:t>600</a:t>
                      </a:r>
                      <a:endParaRPr lang="ru-RU" sz="1800" dirty="0"/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31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Неукрыто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1000 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5704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1338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425</a:t>
                      </a:r>
                    </a:p>
                  </a:txBody>
                  <a:tcPr marL="91439" marR="91439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38285" name="Picture 4" descr="http://retrofonoteka.ru/sovarch/go/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1643063"/>
            <a:ext cx="13573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86" name="Picture 6" descr="Стройка в саду - разного рода работы по строительству в саду &quot; Страница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2928938"/>
            <a:ext cx="135731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87" name="Picture 8" descr="http://im1-tub-ru.yandex.net/i?id=b4a6489ba23751c63b49dc94bc10977e-34-144&amp;n=21"/>
          <p:cNvPicPr>
            <a:picLocks noChangeAspect="1" noChangeArrowheads="1"/>
          </p:cNvPicPr>
          <p:nvPr/>
        </p:nvPicPr>
        <p:blipFill>
          <a:blip r:embed="rId5" cstate="print"/>
          <a:srcRect r="6248" b="9999"/>
          <a:stretch>
            <a:fillRect/>
          </a:stretch>
        </p:blipFill>
        <p:spPr bwMode="auto">
          <a:xfrm>
            <a:off x="1785938" y="4071938"/>
            <a:ext cx="13573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0"/>
            <a:ext cx="9144000" cy="36988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>
                <a:solidFill>
                  <a:srgbClr val="FFFF00"/>
                </a:solidFill>
                <a:latin typeface="+mn-lt"/>
                <a:cs typeface="+mn-cs"/>
              </a:rPr>
              <a:t>инженерная обстановка на объекте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5" y="755650"/>
          <a:ext cx="8786812" cy="5459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187"/>
                <a:gridCol w="2928937"/>
                <a:gridCol w="2071688"/>
              </a:tblGrid>
              <a:tr h="914357">
                <a:tc>
                  <a:txBody>
                    <a:bodyPr/>
                    <a:lstStyle/>
                    <a:p>
                      <a:pPr algn="ctr"/>
                      <a:endParaRPr lang="ru-RU" sz="1800" b="0" kern="1200" cap="all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kern="1200" cap="all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заваленных убежищ</a:t>
                      </a:r>
                      <a:endParaRPr lang="ru-RU" sz="1800" b="0" cap="all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 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/>
                        </a:rPr>
                        <a:t>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3 </a:t>
                      </a:r>
                      <a:r>
                        <a:rPr lang="ru-RU" sz="18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уб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35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cap="all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0" kern="1200" cap="all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разрушенных убежищ</a:t>
                      </a: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 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/>
                        </a:rPr>
                        <a:t>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 </a:t>
                      </a:r>
                      <a:r>
                        <a:rPr lang="ru-RU" sz="18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уб</a:t>
                      </a:r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762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cap="all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0" kern="1200" cap="all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заваленных укрытий</a:t>
                      </a: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Рукр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/>
                        </a:rPr>
                        <a:t>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35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0" kern="1200" cap="all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0" kern="1200" cap="all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разрушенных укрытий (подвалов)</a:t>
                      </a: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 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/>
                        </a:rPr>
                        <a:t>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 </a:t>
                      </a:r>
                      <a:r>
                        <a:rPr lang="ru-RU" sz="18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укр</a:t>
                      </a:r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3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cap="all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cap="all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Протяженность завалов на маршрутах</a:t>
                      </a: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  = 60 м,</a:t>
                      </a: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3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cap="all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cap="all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аварий на КЭС</a:t>
                      </a:r>
                    </a:p>
                    <a:p>
                      <a:pPr marL="0" algn="ctr" defTabSz="914400" rtl="0" eaLnBrk="1" latinLnBrk="0" hangingPunct="1"/>
                      <a:endParaRPr lang="ru-RU" sz="1800" b="0" kern="1200" cap="all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 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/>
                        </a:rPr>
                        <a:t>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  аварии</a:t>
                      </a:r>
                    </a:p>
                    <a:p>
                      <a:pPr marL="0" algn="ctr" defTabSz="914400" rtl="0" eaLnBrk="1" latinLnBrk="0" hangingPunct="1"/>
                      <a:endParaRPr lang="ru-RU" sz="1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7000875" y="1112838"/>
            <a:ext cx="285750" cy="285750"/>
            <a:chOff x="3214678" y="785794"/>
            <a:chExt cx="285752" cy="2857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>
              <a:stCxn id="9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3393273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0800000">
              <a:off x="3357554" y="100010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7643813" y="1112838"/>
            <a:ext cx="285750" cy="285750"/>
            <a:chOff x="3214678" y="785794"/>
            <a:chExt cx="285752" cy="28575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5" name="Прямая соединительная линия 14"/>
            <p:cNvCxnSpPr>
              <a:stCxn id="14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3393272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10800000">
              <a:off x="3357554" y="1000107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18"/>
          <p:cNvGrpSpPr>
            <a:grpSpLocks/>
          </p:cNvGrpSpPr>
          <p:nvPr/>
        </p:nvGrpSpPr>
        <p:grpSpPr bwMode="auto">
          <a:xfrm>
            <a:off x="8286750" y="1112838"/>
            <a:ext cx="285750" cy="285750"/>
            <a:chOff x="3214678" y="785794"/>
            <a:chExt cx="285752" cy="28575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1" name="Прямая соединительная линия 20"/>
            <p:cNvCxnSpPr>
              <a:stCxn id="20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3393273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10800000">
              <a:off x="3357554" y="100010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23"/>
          <p:cNvGrpSpPr>
            <a:grpSpLocks/>
          </p:cNvGrpSpPr>
          <p:nvPr/>
        </p:nvGrpSpPr>
        <p:grpSpPr bwMode="auto">
          <a:xfrm>
            <a:off x="7715250" y="2112963"/>
            <a:ext cx="285750" cy="285750"/>
            <a:chOff x="3214678" y="785794"/>
            <a:chExt cx="285752" cy="285752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3214678" y="785794"/>
              <a:ext cx="285752" cy="14287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6" name="Прямая соединительная линия 25"/>
            <p:cNvCxnSpPr>
              <a:stCxn id="25" idx="2"/>
            </p:cNvCxnSpPr>
            <p:nvPr/>
          </p:nvCxnSpPr>
          <p:spPr>
            <a:xfrm rot="5400000">
              <a:off x="3321835" y="964389"/>
              <a:ext cx="714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rot="5400000">
              <a:off x="3393273" y="103582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10800000">
              <a:off x="3357554" y="1000107"/>
              <a:ext cx="7143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28"/>
          <p:cNvGrpSpPr>
            <a:grpSpLocks/>
          </p:cNvGrpSpPr>
          <p:nvPr/>
        </p:nvGrpSpPr>
        <p:grpSpPr bwMode="auto">
          <a:xfrm>
            <a:off x="7715250" y="2898775"/>
            <a:ext cx="214313" cy="285750"/>
            <a:chOff x="428596" y="2428868"/>
            <a:chExt cx="285752" cy="490542"/>
          </a:xfrm>
        </p:grpSpPr>
        <p:sp>
          <p:nvSpPr>
            <p:cNvPr id="30" name="Равнобедренный треугольник 29"/>
            <p:cNvSpPr/>
            <p:nvPr/>
          </p:nvSpPr>
          <p:spPr>
            <a:xfrm>
              <a:off x="428596" y="2428868"/>
              <a:ext cx="285752" cy="21529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501674" y="2715018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572530" y="2785874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5400000" flipH="1" flipV="1">
              <a:off x="647580" y="2852643"/>
              <a:ext cx="1335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33"/>
          <p:cNvGrpSpPr>
            <a:grpSpLocks/>
          </p:cNvGrpSpPr>
          <p:nvPr/>
        </p:nvGrpSpPr>
        <p:grpSpPr bwMode="auto">
          <a:xfrm>
            <a:off x="7715250" y="3827463"/>
            <a:ext cx="214313" cy="285750"/>
            <a:chOff x="428596" y="2428868"/>
            <a:chExt cx="285752" cy="490542"/>
          </a:xfrm>
        </p:grpSpPr>
        <p:sp>
          <p:nvSpPr>
            <p:cNvPr id="35" name="Равнобедренный треугольник 34"/>
            <p:cNvSpPr/>
            <p:nvPr/>
          </p:nvSpPr>
          <p:spPr>
            <a:xfrm>
              <a:off x="428596" y="2428868"/>
              <a:ext cx="285752" cy="215293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501674" y="2715017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572530" y="2785873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 flipH="1" flipV="1">
              <a:off x="647579" y="2852641"/>
              <a:ext cx="13353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38"/>
          <p:cNvGrpSpPr>
            <a:grpSpLocks/>
          </p:cNvGrpSpPr>
          <p:nvPr/>
        </p:nvGrpSpPr>
        <p:grpSpPr bwMode="auto">
          <a:xfrm>
            <a:off x="8286750" y="2898775"/>
            <a:ext cx="214313" cy="285750"/>
            <a:chOff x="428596" y="2428868"/>
            <a:chExt cx="285752" cy="490542"/>
          </a:xfrm>
        </p:grpSpPr>
        <p:sp>
          <p:nvSpPr>
            <p:cNvPr id="40" name="Равнобедренный треугольник 39"/>
            <p:cNvSpPr/>
            <p:nvPr/>
          </p:nvSpPr>
          <p:spPr>
            <a:xfrm>
              <a:off x="428596" y="2428868"/>
              <a:ext cx="285752" cy="21529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501674" y="2715018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572530" y="2785874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 flipH="1" flipV="1">
              <a:off x="647580" y="2852643"/>
              <a:ext cx="1335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43"/>
          <p:cNvGrpSpPr>
            <a:grpSpLocks/>
          </p:cNvGrpSpPr>
          <p:nvPr/>
        </p:nvGrpSpPr>
        <p:grpSpPr bwMode="auto">
          <a:xfrm>
            <a:off x="7215188" y="2898775"/>
            <a:ext cx="214312" cy="285750"/>
            <a:chOff x="428596" y="2428868"/>
            <a:chExt cx="285752" cy="490542"/>
          </a:xfrm>
        </p:grpSpPr>
        <p:sp>
          <p:nvSpPr>
            <p:cNvPr id="45" name="Равнобедренный треугольник 44"/>
            <p:cNvSpPr/>
            <p:nvPr/>
          </p:nvSpPr>
          <p:spPr>
            <a:xfrm>
              <a:off x="428596" y="2428868"/>
              <a:ext cx="285752" cy="215294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501675" y="2715018"/>
              <a:ext cx="1417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572531" y="2785874"/>
              <a:ext cx="13335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rot="5400000" flipH="1" flipV="1">
              <a:off x="647580" y="2852643"/>
              <a:ext cx="1335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9306" name="Picture 8" descr="Популярные - Новости - Новости Мариупо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75" y="4470400"/>
            <a:ext cx="178593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307" name="Picture 10" descr="http://im1-tub-ru.yandex.net/i?id=7e71df3a40c2e3c37d3fa33934d1f6bd-126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5357813"/>
            <a:ext cx="17859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2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047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16"/>
          <p:cNvSpPr txBox="1"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rgbClr val="FFFF00"/>
                </a:solidFill>
                <a:latin typeface="Calibri" pitchFamily="34" charset="0"/>
              </a:rPr>
              <a:t>ОБЪЕМЫ ВЫПОЛНЯЕМЫХ ЗАДАЧ. СИЛЫ И СРЕДСТВА ДЛЯ ИХ ВЫПОЛНЕНИЯ</a:t>
            </a:r>
          </a:p>
        </p:txBody>
      </p:sp>
      <p:pic>
        <p:nvPicPr>
          <p:cNvPr id="40962" name="Picture 2" descr="Сусанин / Тела двух человек извлекли из-под завалов рухнувше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3000375"/>
            <a:ext cx="2071688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Фото демонтаж Снос Разрушение фот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4857750"/>
            <a:ext cx="2143125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Kaliningradcity.ru Новости Охотник за металлом обрушил завод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5010150"/>
            <a:ext cx="24288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На месте обрушения строящегося здания в пригороде Владивостока завершены спасательные работы (ФОТО, ВИДЕО) - Новости Владивосто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75" y="3071813"/>
            <a:ext cx="2214563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0" descr="http://im3-tub-ru.yandex.net/i?id=07b4d57933f799eaeedab468bfddae12-135-144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0" y="3071813"/>
            <a:ext cx="20716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28625" y="571500"/>
          <a:ext cx="8501063" cy="1646238"/>
        </p:xfrm>
        <a:graphic>
          <a:graphicData uri="http://schemas.openxmlformats.org/drawingml/2006/table">
            <a:tbl>
              <a:tblPr/>
              <a:tblGrid>
                <a:gridCol w="811213"/>
                <a:gridCol w="4876800"/>
                <a:gridCol w="1625600"/>
                <a:gridCol w="1187450"/>
              </a:tblGrid>
              <a:tr h="5487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п/п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задачи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Вскрытие заваленных ЗС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Ликвидация аварий на КЭС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Проделывание проездов в завалах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Откопка пострадавших из-под завалов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43632" marR="436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987" name="Picture 3" descr="http://im0-tub-ru.yandex.net/i?id=cb1659c94f7ad0d75e788cc7d7becf4d-79-144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313" y="3071813"/>
            <a:ext cx="20716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6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4313" y="2286000"/>
            <a:ext cx="8715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Общие трудозатраты и потребное количество личного состава  для проведения ИСР.</a:t>
            </a:r>
          </a:p>
        </p:txBody>
      </p:sp>
      <p:sp>
        <p:nvSpPr>
          <p:cNvPr id="926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928688" y="2643188"/>
          <a:ext cx="6858000" cy="371475"/>
        </p:xfrm>
        <a:graphic>
          <a:graphicData uri="http://schemas.openxmlformats.org/presentationml/2006/ole">
            <p:oleObj spid="_x0000_s495618" name="Формула" r:id="rId10" imgW="5943600" imgH="368300" progId="">
              <p:embed/>
            </p:oleObj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00375" y="4786313"/>
            <a:ext cx="3786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Потребное количество техники</a:t>
            </a:r>
          </a:p>
        </p:txBody>
      </p:sp>
      <p:sp>
        <p:nvSpPr>
          <p:cNvPr id="926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41992" name="Object 7"/>
          <p:cNvGraphicFramePr>
            <a:graphicFrameLocks noChangeAspect="1"/>
          </p:cNvGraphicFramePr>
          <p:nvPr/>
        </p:nvGraphicFramePr>
        <p:xfrm>
          <a:off x="2428875" y="5500688"/>
          <a:ext cx="4038600" cy="371475"/>
        </p:xfrm>
        <a:graphic>
          <a:graphicData uri="http://schemas.openxmlformats.org/presentationml/2006/ole">
            <p:oleObj spid="_x0000_s495619" name="Формула" r:id="rId11" imgW="4038600" imgH="368300" progId="">
              <p:embed/>
            </p:oleObj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29063" y="5857875"/>
            <a:ext cx="993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latin typeface="Calibri" pitchFamily="34" charset="0"/>
              </a:rPr>
              <a:t>маш.час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793038" y="2643188"/>
            <a:ext cx="896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latin typeface="Calibri" pitchFamily="34" charset="0"/>
              </a:rPr>
              <a:t>чел.час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3" grpId="0"/>
      <p:bldP spid="24" grpId="0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85725"/>
            <a:ext cx="9144000" cy="461665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rgbClr val="FFFF99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accent2"/>
                </a:solidFill>
              </a:rPr>
              <a:t>ЭФФЕКТИВНОСТЬ МЕРОПРИЯТИЙ ИЗН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42844" y="642918"/>
            <a:ext cx="88392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Пример:</a:t>
            </a:r>
          </a:p>
          <a:p>
            <a:r>
              <a:rPr lang="ru-RU" dirty="0" smtClean="0"/>
              <a:t>Выбора оптимального мероприятия по защите инструментального цеха при следующих исходных данных: </a:t>
            </a:r>
          </a:p>
          <a:p>
            <a:r>
              <a:rPr lang="ru-RU" dirty="0" smtClean="0"/>
              <a:t>площадь цеха	- 500 м</a:t>
            </a:r>
            <a:r>
              <a:rPr lang="ru-RU" baseline="30000" dirty="0" smtClean="0"/>
              <a:t>2</a:t>
            </a:r>
            <a:r>
              <a:rPr lang="ru-RU" dirty="0" smtClean="0"/>
              <a:t>;</a:t>
            </a:r>
          </a:p>
          <a:p>
            <a:r>
              <a:rPr lang="ru-RU" dirty="0" smtClean="0"/>
              <a:t>количество станков в цехе - 10 шт.; </a:t>
            </a:r>
          </a:p>
          <a:p>
            <a:r>
              <a:rPr lang="ru-RU" dirty="0" smtClean="0"/>
              <a:t>площадь одного станка - 6 м";</a:t>
            </a:r>
          </a:p>
          <a:p>
            <a:r>
              <a:rPr lang="ru-RU" dirty="0" smtClean="0"/>
              <a:t>вероятность функционирования цеха и станков составит 0,5 (без выполнения комплекса мероприятий по повышению устойчивости функционирования цеха);</a:t>
            </a:r>
          </a:p>
          <a:p>
            <a:r>
              <a:rPr lang="ru-RU" b="1" u="sng" dirty="0" smtClean="0">
                <a:solidFill>
                  <a:srgbClr val="FF0000"/>
                </a:solidFill>
              </a:rPr>
              <a:t>ожидаемое избыточное давление воздушной ударной волны ядерного взрыва </a:t>
            </a:r>
            <a:r>
              <a:rPr lang="ru-RU" b="1" u="sng" dirty="0" err="1" smtClean="0">
                <a:solidFill>
                  <a:srgbClr val="FF0000"/>
                </a:solidFill>
              </a:rPr>
              <a:t>А</a:t>
            </a:r>
            <a:r>
              <a:rPr lang="ru-RU" b="1" i="1" u="sng" dirty="0" err="1" smtClean="0">
                <a:solidFill>
                  <a:srgbClr val="FF0000"/>
                </a:solidFill>
              </a:rPr>
              <a:t>Р</a:t>
            </a:r>
            <a:r>
              <a:rPr lang="ru-RU" b="1" i="1" u="sng" baseline="-25000" dirty="0" err="1" smtClean="0">
                <a:solidFill>
                  <a:srgbClr val="FF0000"/>
                </a:solidFill>
              </a:rPr>
              <a:t>ф</a:t>
            </a:r>
            <a:r>
              <a:rPr lang="ru-RU" b="1" u="sng" dirty="0" smtClean="0">
                <a:solidFill>
                  <a:srgbClr val="FF0000"/>
                </a:solidFill>
              </a:rPr>
              <a:t> по расчету составит 80 кПа.</a:t>
            </a:r>
          </a:p>
          <a:p>
            <a:endParaRPr lang="en-US" dirty="0" smtClean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52400" y="1905000"/>
            <a:ext cx="883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405765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A550853-8BDE-4555-991E-CC66D306C155}" type="slidenum">
              <a:rPr lang="ru-RU" altLang="ru-RU">
                <a:latin typeface="Calibri" pitchFamily="34" charset="0"/>
              </a:rPr>
              <a:pPr algn="r"/>
              <a:t>19</a:t>
            </a:fld>
            <a:endParaRPr lang="ru-RU" altLang="ru-RU">
              <a:latin typeface="Calibri" pitchFamily="34" charset="0"/>
            </a:endParaRPr>
          </a:p>
        </p:txBody>
      </p:sp>
      <p:sp>
        <p:nvSpPr>
          <p:cNvPr id="109571" name="Rectangle 2"/>
          <p:cNvSpPr>
            <a:spLocks noGrp="1" noChangeArrowheads="1"/>
          </p:cNvSpPr>
          <p:nvPr>
            <p:ph type="title" idx="4294967295"/>
          </p:nvPr>
        </p:nvSpPr>
        <p:spPr>
          <a:xfrm flipV="1">
            <a:off x="0" y="0"/>
            <a:ext cx="9144000" cy="1158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smtClean="0"/>
              <a:t>ч</a:t>
            </a:r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-180975" y="0"/>
            <a:ext cx="9324975" cy="7046913"/>
          </a:xfr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6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этапы</a:t>
            </a:r>
            <a:r>
              <a:rPr lang="ru-RU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осуществления мероприятий ПУФ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0" y="406400"/>
            <a:ext cx="2732088" cy="1150938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Заблаговременное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проведение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мероприятий по ПУФ</a:t>
            </a: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2987675" y="406400"/>
            <a:ext cx="3240088" cy="1150938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Проведение мероприятий по ПУФ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 объекта  при выполне6нии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мероприятий  ГО и угрозе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возникновения ЧС</a:t>
            </a:r>
            <a:r>
              <a:rPr lang="ru-RU" sz="1600" dirty="0">
                <a:solidFill>
                  <a:srgbClr val="FFFF00"/>
                </a:solidFill>
                <a:latin typeface="+mn-lt"/>
                <a:cs typeface="+mn-cs"/>
              </a:rPr>
              <a:t>  </a:t>
            </a:r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6516688" y="333375"/>
            <a:ext cx="2303462" cy="1223963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Подготовка объекта 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к восстановлению </a:t>
            </a:r>
          </a:p>
        </p:txBody>
      </p:sp>
      <p:sp>
        <p:nvSpPr>
          <p:cNvPr id="20488" name="Text Box 17"/>
          <p:cNvSpPr txBox="1">
            <a:spLocks noChangeArrowheads="1"/>
          </p:cNvSpPr>
          <p:nvPr/>
        </p:nvSpPr>
        <p:spPr bwMode="auto">
          <a:xfrm>
            <a:off x="900113" y="4365625"/>
            <a:ext cx="1768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1600">
              <a:latin typeface="Calibri" pitchFamily="34" charset="0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-36512" y="3831748"/>
            <a:ext cx="8913633" cy="1541468"/>
          </a:xfrm>
          <a:prstGeom prst="rect">
            <a:avLst/>
          </a:prstGeom>
          <a:solidFill>
            <a:srgbClr val="FFFF00"/>
          </a:solidFill>
          <a:ln w="28575">
            <a:solidFill>
              <a:srgbClr val="FFFFFF"/>
            </a:solidFill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  <p:txBody>
          <a:bodyPr lIns="104160" tIns="52080" rIns="104160" bIns="52080">
            <a:spAutoFit/>
          </a:bodyPr>
          <a:lstStyle>
            <a:lvl1pPr marL="342900" indent="-3429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 eaLnBrk="1" hangingPunct="1">
              <a:lnSpc>
                <a:spcPts val="2800"/>
              </a:lnSpc>
              <a:defRPr/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Инженерно-технические мероприятия –предусматривают повышение устойчивости промышленных зданий, сооружений, оборудования и коммуникаций предприятия к поражающим факторам современных средств поражения.</a:t>
            </a:r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5562600"/>
            <a:ext cx="8897938" cy="132238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Технологические мероприятия – предусматривают повышение устойчивости работы объекта путем изменения технологического режима, исключающую возможность возникновения вторичных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поражающих </a:t>
            </a:r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</a:rPr>
              <a:t>факторов,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вызванных поражающими факторами ядерного взрыва.</a:t>
            </a:r>
            <a:endParaRPr lang="ru-RU" sz="20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-120" y="1847082"/>
            <a:ext cx="8892600" cy="179794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defTabSz="914352" eaLnBrk="1" hangingPunct="1">
              <a:lnSpc>
                <a:spcPts val="1200"/>
              </a:lnSpc>
              <a:buClr>
                <a:srgbClr val="FF0000"/>
              </a:buClr>
              <a:defRPr/>
            </a:pPr>
            <a:endParaRPr lang="ru-RU" sz="2000" b="1" dirty="0">
              <a:solidFill>
                <a:srgbClr val="0000CC"/>
              </a:solidFill>
              <a:cs typeface="Times New Roman" pitchFamily="18" charset="0"/>
            </a:endParaRPr>
          </a:p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000" b="1" dirty="0" smtClean="0">
                <a:solidFill>
                  <a:srgbClr val="0000CC"/>
                </a:solidFill>
                <a:cs typeface="Times New Roman" pitchFamily="18" charset="0"/>
              </a:rPr>
              <a:t>Организационные мероприятия предусматривают заблаговременную разработку и планирование действий личного состава органов управления, спасательных служб и формирований в условиях применения противником современных средств поражения.</a:t>
            </a:r>
            <a:endParaRPr lang="ru-RU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138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1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13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1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1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13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13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13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1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2" grpId="0" build="allAtOnce" animBg="1"/>
      <p:bldP spid="101383" grpId="0" build="allAtOnce" animBg="1"/>
      <p:bldP spid="101384" grpId="0" build="allAtOnce" animBg="1"/>
      <p:bldP spid="23" grpId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85725"/>
            <a:ext cx="9144000" cy="461665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rgbClr val="FFFF99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accent2"/>
                </a:solidFill>
              </a:rPr>
              <a:t>ЭФФЕКТИВНОСТЬ МЕРОПРИЯТИЙ ПУФ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42844" y="642918"/>
            <a:ext cx="88392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установка противообвальных устройств, (стоимость мероприятия по повышению устойчивости функционирования объекта экономики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15*10</a:t>
            </a:r>
            <a:r>
              <a:rPr lang="ru-RU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руб</a:t>
            </a:r>
            <a:r>
              <a:rPr lang="ru-RU" dirty="0" smtClean="0"/>
              <a:t>., вероятность функционирования оборудования цеха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 smtClean="0"/>
              <a:t> при осуществлении мероприятия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1,0</a:t>
            </a:r>
            <a:r>
              <a:rPr lang="ru-RU" dirty="0" smtClean="0"/>
              <a:t> при 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&lt;80 кПа</a:t>
            </a:r>
            <a:r>
              <a:rPr lang="ru-RU" dirty="0" smtClean="0"/>
              <a:t>);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установка защитных кожухов, камер, шатров, шкафов, зонтов (стоимость мероприятия по повышению устойчивости функционирования объекта экономики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</a:t>
            </a:r>
            <a:r>
              <a:rPr lang="ru-RU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руб. </a:t>
            </a:r>
            <a:r>
              <a:rPr lang="ru-RU" dirty="0" smtClean="0"/>
              <a:t>вероятность фун­кционирования оборудования цеха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 smtClean="0"/>
              <a:t> при осуществлении мероприятия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1,0</a:t>
            </a:r>
            <a:r>
              <a:rPr lang="ru-RU" dirty="0" smtClean="0"/>
              <a:t> при 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&lt;80 кПа</a:t>
            </a:r>
            <a:r>
              <a:rPr lang="ru-RU" dirty="0" smtClean="0"/>
              <a:t>);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en-US" dirty="0" smtClean="0"/>
          </a:p>
          <a:p>
            <a:r>
              <a:rPr lang="ru-RU" dirty="0" smtClean="0"/>
              <a:t>установка решетчатых вантовых зонтов с пластическими устройствами, (стоимость мероприятия по повышению устойчиво­сти функционирования объекта экономики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24-10</a:t>
            </a:r>
            <a:r>
              <a:rPr lang="ru-RU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</a:t>
            </a:r>
            <a:r>
              <a:rPr lang="ru-RU" dirty="0" smtClean="0"/>
              <a:t>., вероятность функционирования оборудования цеха	при осуществлении мероприятий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1,0 </a:t>
            </a:r>
            <a:r>
              <a:rPr lang="ru-RU" dirty="0" smtClean="0"/>
              <a:t>при </a:t>
            </a:r>
            <a:r>
              <a:rPr lang="el-G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&lt;80 кПа 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52400" y="1905000"/>
            <a:ext cx="883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405765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8" name="Рисунок 7" descr="C:\Users\9ED8~1\AppData\Local\Temp\media\image2.jpe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76364" t="15337"/>
          <a:stretch>
            <a:fillRect/>
          </a:stretch>
        </p:blipFill>
        <p:spPr bwMode="auto">
          <a:xfrm>
            <a:off x="3714744" y="642918"/>
            <a:ext cx="896613" cy="645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9ED8~1\AppData\Local\Temp\media\image2.jpe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r="24673" b="793"/>
          <a:stretch>
            <a:fillRect/>
          </a:stretch>
        </p:blipFill>
        <p:spPr bwMode="auto">
          <a:xfrm>
            <a:off x="2786050" y="2571744"/>
            <a:ext cx="2857520" cy="71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9ED8~1\AppData\Local\Temp\media\image3.jpe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72455"/>
          <a:stretch>
            <a:fillRect/>
          </a:stretch>
        </p:blipFill>
        <p:spPr bwMode="auto">
          <a:xfrm>
            <a:off x="3714744" y="4500570"/>
            <a:ext cx="1004869" cy="943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85725"/>
            <a:ext cx="9144000" cy="461665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rgbClr val="FFFF99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accent2"/>
                </a:solidFill>
              </a:rPr>
              <a:t>ЭФФЕКТИВНОСТЬ МЕРОПРИЯТИЙ ПУФ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52400" y="1905000"/>
            <a:ext cx="883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4057650" y="3224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58" y="1554130"/>
          <a:ext cx="8215370" cy="3371902"/>
        </p:xfrm>
        <a:graphic>
          <a:graphicData uri="http://schemas.openxmlformats.org/drawingml/2006/table">
            <a:tbl>
              <a:tblPr/>
              <a:tblGrid>
                <a:gridCol w="571412"/>
                <a:gridCol w="3040917"/>
                <a:gridCol w="1244673"/>
                <a:gridCol w="1156050"/>
                <a:gridCol w="1161342"/>
                <a:gridCol w="1040976"/>
              </a:tblGrid>
              <a:tr h="588986">
                <a:tc>
                  <a:txBody>
                    <a:bodyPr/>
                    <a:lstStyle/>
                    <a:p>
                      <a:pPr algn="just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indent="266700" algn="l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6200" indent="266700" algn="ctr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Мероприятие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6200" indent="266700" algn="l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6200" indent="266700" algn="ctr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повышению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устойчивости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>
                        <a:spcAft>
                          <a:spcPts val="0"/>
                        </a:spcAft>
                      </a:pPr>
                      <a:r>
                        <a:rPr lang="el-GR" sz="1800" i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Δ</a:t>
                      </a:r>
                      <a:r>
                        <a:rPr lang="ru-RU" sz="1800" i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 </a:t>
                      </a:r>
                      <a:r>
                        <a:rPr lang="en-US" sz="1400" i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400" i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</a:t>
                      </a:r>
                      <a:r>
                        <a:rPr lang="en-US" sz="1200" b="1" i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dirty="0" smtClean="0"/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r>
                        <a:rPr lang="ru-RU" dirty="0" smtClean="0"/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52400">
                        <a:spcAft>
                          <a:spcPts val="0"/>
                        </a:spcAft>
                      </a:pPr>
                      <a:r>
                        <a:rPr lang="en-US" sz="1800" i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W</a:t>
                      </a:r>
                      <a:r>
                        <a:rPr lang="en-US" sz="1200" i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800" i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0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Установка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39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противообвальных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15*10</a:t>
                      </a:r>
                      <a:r>
                        <a:rPr lang="ru-RU" sz="18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52400" marR="0" indent="0" algn="l" defTabSz="914400" rtl="0" eaLnBrk="1" fontAlgn="auto" latinLnBrk="0" hangingPunct="1">
                        <a:lnSpc>
                          <a:spcPts val="10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*10</a:t>
                      </a:r>
                      <a:r>
                        <a:rPr lang="en-US" sz="18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52400" algn="l">
                        <a:lnSpc>
                          <a:spcPts val="1055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68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устройств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68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Установка защитных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01600" algn="l"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1600"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72*10</a:t>
                      </a:r>
                      <a:r>
                        <a:rPr lang="ru-RU" sz="18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01600" algn="l"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1600"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*10</a:t>
                      </a:r>
                      <a:r>
                        <a:rPr lang="ru-RU" sz="18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46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кожухов, камер, шкафов,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8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шатров, зонтов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0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Установка решетчатых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вантовых зонтов с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24*10</a:t>
                      </a:r>
                      <a:r>
                        <a:rPr lang="ru-RU" sz="18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52400"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r>
                        <a:rPr lang="en-US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8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0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пластическими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89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устройствами</a:t>
                      </a: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  <a:cs typeface="Times New Roman"/>
                      </a:endParaRPr>
                    </a:p>
                  </a:txBody>
                  <a:tcPr marL="5899" marR="5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158" y="4969575"/>
            <a:ext cx="85725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 таблицы видно, что для цеха наиболее оптимальным является вариант №1.</a:t>
            </a:r>
          </a:p>
          <a:p>
            <a:r>
              <a:rPr lang="ru-RU" dirty="0" smtClean="0"/>
              <a:t>Вывод. Для повышения устойчивости функционирования цеха из всего комплекса мероприятий достаточно провести установку противообвальных устройств, стоимость мероприятия составит - 15-10</a:t>
            </a:r>
            <a:r>
              <a:rPr lang="en-US" baseline="30000" dirty="0" smtClean="0"/>
              <a:t>5</a:t>
            </a:r>
            <a:r>
              <a:rPr lang="ru-RU" dirty="0" err="1" smtClean="0"/>
              <a:t>РУб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 вероятность функционирования оборудования цеха при осуществлении данного мероприятия составит 1,0 при заданном давлении во фронте воздушной ударной волны 80 кПа.</a:t>
            </a:r>
          </a:p>
          <a:p>
            <a:endParaRPr lang="ru-RU" dirty="0"/>
          </a:p>
        </p:txBody>
      </p:sp>
      <p:pic>
        <p:nvPicPr>
          <p:cNvPr id="13" name="Рисунок 12" descr="ншапнш.bmp"/>
          <p:cNvPicPr>
            <a:picLocks noChangeAspect="1"/>
          </p:cNvPicPr>
          <p:nvPr/>
        </p:nvPicPr>
        <p:blipFill>
          <a:blip r:embed="rId2" cstate="print"/>
          <a:srcRect l="37395" t="35222" r="44398" b="44089"/>
          <a:stretch>
            <a:fillRect/>
          </a:stretch>
        </p:blipFill>
        <p:spPr>
          <a:xfrm>
            <a:off x="3786182" y="571480"/>
            <a:ext cx="1571636" cy="928695"/>
          </a:xfrm>
          <a:prstGeom prst="rect">
            <a:avLst/>
          </a:prstGeom>
        </p:spPr>
      </p:pic>
      <p:pic>
        <p:nvPicPr>
          <p:cNvPr id="14" name="Рисунок 13" descr="ншапнш.bmp"/>
          <p:cNvPicPr>
            <a:picLocks noChangeAspect="1"/>
          </p:cNvPicPr>
          <p:nvPr/>
        </p:nvPicPr>
        <p:blipFill>
          <a:blip r:embed="rId2" cstate="print"/>
          <a:srcRect l="44016" t="47953" r="52674" b="44089"/>
          <a:stretch>
            <a:fillRect/>
          </a:stretch>
        </p:blipFill>
        <p:spPr>
          <a:xfrm>
            <a:off x="4786314" y="1142986"/>
            <a:ext cx="285752" cy="357191"/>
          </a:xfrm>
          <a:prstGeom prst="rect">
            <a:avLst/>
          </a:prstGeom>
        </p:spPr>
      </p:pic>
      <p:pic>
        <p:nvPicPr>
          <p:cNvPr id="15" name="Рисунок 14" descr="ншапнш.bmp"/>
          <p:cNvPicPr>
            <a:picLocks noChangeAspect="1"/>
          </p:cNvPicPr>
          <p:nvPr/>
        </p:nvPicPr>
        <p:blipFill>
          <a:blip r:embed="rId2" cstate="print"/>
          <a:srcRect l="48981" t="49545" r="46881" b="44089"/>
          <a:stretch>
            <a:fillRect/>
          </a:stretch>
        </p:blipFill>
        <p:spPr>
          <a:xfrm>
            <a:off x="4357686" y="1214424"/>
            <a:ext cx="357190" cy="285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ПЛАНИРОВАНИЕ МЕРОПРИЯТИЙ УСТОЙЧИВОСТИ 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ФУНКЦИОНИРОВАНИЯ ОБЪЕКТА ЭКОНОМИКИ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468313" y="2133600"/>
            <a:ext cx="828040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       </a:t>
            </a:r>
            <a:r>
              <a:rPr lang="ru-RU" sz="20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sz="18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1.</a:t>
            </a:r>
            <a:r>
              <a:rPr lang="ru-RU" sz="2400" dirty="0">
                <a:latin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</a:rPr>
              <a:t>ПРИКАЗ  РУКОВОДИТЕЛЯ  ОРГАНИЗАЦИИ  НА  СОЗДАНИЕ</a:t>
            </a: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     КОМИССИИ  ПО  ПУФ</a:t>
            </a:r>
          </a:p>
          <a:p>
            <a:pPr algn="just" eaLnBrk="0" hangingPunct="0"/>
            <a:endParaRPr lang="ru-RU" sz="2000" b="1" dirty="0">
              <a:latin typeface="Times New Roman" pitchFamily="18" charset="0"/>
            </a:endParaRP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2.  ПЛАН  МЕРОПРИЯТИЙ  ПО  ПУФ  ОРГАНИЗАЦИИ В  МИРНОЕ </a:t>
            </a: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     ВРЕМЯ   (ПЛАН  ОСНОВНЫХ  ИНЖЕНЕРНО-ТЕХНИЧЕСКИХ </a:t>
            </a: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     МЕРОПРИЯТИЙ)</a:t>
            </a:r>
          </a:p>
          <a:p>
            <a:pPr algn="just" eaLnBrk="0" hangingPunct="0"/>
            <a:endParaRPr lang="ru-RU" sz="2000" b="1" dirty="0">
              <a:latin typeface="Times New Roman" pitchFamily="18" charset="0"/>
            </a:endParaRP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3.  </a:t>
            </a:r>
            <a:r>
              <a:rPr lang="ru-RU" sz="2000" b="1" dirty="0" smtClean="0">
                <a:latin typeface="Times New Roman" pitchFamily="18" charset="0"/>
              </a:rPr>
              <a:t>ПЛАН  </a:t>
            </a:r>
            <a:r>
              <a:rPr lang="ru-RU" sz="2000" b="1" dirty="0">
                <a:latin typeface="Times New Roman" pitchFamily="18" charset="0"/>
              </a:rPr>
              <a:t>НАРАЩИВАНИЯ  МЕРОПРИЯТИЙ </a:t>
            </a: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     ПО  ПУФ :   -  НА  ВОЕННОЕ  ВРЕМЯ</a:t>
            </a:r>
          </a:p>
          <a:p>
            <a:pPr algn="just" eaLnBrk="0" hangingPunct="0"/>
            <a:r>
              <a:rPr lang="ru-RU" sz="2000" b="1" dirty="0">
                <a:latin typeface="Times New Roman" pitchFamily="18" charset="0"/>
              </a:rPr>
              <a:t>                            </a:t>
            </a:r>
            <a:r>
              <a:rPr lang="ru-RU" sz="2000" b="1" dirty="0">
                <a:solidFill>
                  <a:srgbClr val="CC0066"/>
                </a:solidFill>
                <a:latin typeface="Times New Roman" pitchFamily="18" charset="0"/>
              </a:rPr>
              <a:t>-  НА   МИРНОЕ  ВРЕМЯ</a:t>
            </a:r>
          </a:p>
          <a:p>
            <a:pPr algn="just" eaLnBrk="0" hangingPunct="0"/>
            <a:endParaRPr lang="ru-RU" sz="2000" b="1" dirty="0">
              <a:solidFill>
                <a:srgbClr val="CC0066"/>
              </a:solidFill>
              <a:latin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</a:rPr>
              <a:t>4.  ПЛАН  РАБОТЫ   КОМИССИИ  ПО   ПУФ  ОРГАНИЗАЦИИ </a:t>
            </a:r>
          </a:p>
          <a:p>
            <a:pPr algn="just"/>
            <a:r>
              <a:rPr lang="ru-RU" sz="2000" b="1" dirty="0">
                <a:latin typeface="Times New Roman" pitchFamily="18" charset="0"/>
              </a:rPr>
              <a:t>     НА  ГОД  </a:t>
            </a: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1042988" y="549275"/>
            <a:ext cx="73453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РАБОЧИЕ  И  ПЛАНИРУЮЩИЕ  ДОКУМЕНТЫ КОМИССИИ  ПО  ПОВЫШЕНИЮ УСТОЙЧИВОСТИ    ФУНКЦИОНИРОВАНИЯ (ПУФ)  ОРГАНИЗАЦИИ</a:t>
            </a:r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395288" y="188913"/>
            <a:ext cx="8382000" cy="644048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323850" y="2133600"/>
            <a:ext cx="82819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/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          </a:t>
            </a:r>
            <a:r>
              <a:rPr lang="ru-RU" sz="2000" b="1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sz="1800" b="1">
                <a:solidFill>
                  <a:srgbClr val="800000"/>
                </a:solidFill>
                <a:latin typeface="Times New Roman" pitchFamily="18" charset="0"/>
              </a:rPr>
              <a:t> </a:t>
            </a:r>
          </a:p>
          <a:p>
            <a:pPr algn="just" eaLnBrk="0" hangingPunct="0"/>
            <a:r>
              <a:rPr lang="ru-RU" sz="2000">
                <a:latin typeface="Times New Roman" pitchFamily="18" charset="0"/>
              </a:rPr>
              <a:t> </a:t>
            </a:r>
            <a:r>
              <a:rPr lang="ru-RU" sz="2000" b="1">
                <a:latin typeface="Times New Roman" pitchFamily="18" charset="0"/>
              </a:rPr>
              <a:t>5</a:t>
            </a:r>
            <a:r>
              <a:rPr lang="ru-RU" sz="2400">
                <a:latin typeface="Times New Roman" pitchFamily="18" charset="0"/>
              </a:rPr>
              <a:t>.   </a:t>
            </a:r>
            <a:r>
              <a:rPr lang="ru-RU" sz="2000" b="1">
                <a:latin typeface="Times New Roman" pitchFamily="18" charset="0"/>
              </a:rPr>
              <a:t>ПРОТОКОЛЫ  ЗАСЕДАНИЙ    КОМИССИИ  ПО   ПУФ </a:t>
            </a:r>
          </a:p>
          <a:p>
            <a:pPr algn="just" eaLnBrk="0" hangingPunct="0"/>
            <a:r>
              <a:rPr lang="ru-RU" sz="2000" b="1">
                <a:latin typeface="Times New Roman" pitchFamily="18" charset="0"/>
              </a:rPr>
              <a:t>        ОРГАНИЗАЦИИ </a:t>
            </a:r>
          </a:p>
          <a:p>
            <a:pPr algn="just" eaLnBrk="0" hangingPunct="0"/>
            <a:endParaRPr lang="ru-RU" sz="2000" b="1">
              <a:latin typeface="Times New Roman" pitchFamily="18" charset="0"/>
            </a:endParaRPr>
          </a:p>
          <a:p>
            <a:pPr algn="just" eaLnBrk="0" hangingPunct="0"/>
            <a:endParaRPr lang="ru-RU" sz="2000" b="1">
              <a:latin typeface="Times New Roman" pitchFamily="18" charset="0"/>
            </a:endParaRPr>
          </a:p>
          <a:p>
            <a:pPr algn="just" eaLnBrk="0" hangingPunct="0"/>
            <a:r>
              <a:rPr lang="ru-RU" sz="2000" b="1">
                <a:latin typeface="Times New Roman" pitchFamily="18" charset="0"/>
              </a:rPr>
              <a:t> 6.    ЖУРНАЛ  УЧЕТА  СВЕДЕНИЙ   ПО  ПУФ  ОРГАНИЗАЦИИ, </a:t>
            </a:r>
          </a:p>
          <a:p>
            <a:pPr algn="just" eaLnBrk="0" hangingPunct="0"/>
            <a:r>
              <a:rPr lang="ru-RU" sz="2000" b="1">
                <a:latin typeface="Times New Roman" pitchFamily="18" charset="0"/>
              </a:rPr>
              <a:t>        ПРОВЕРОК</a:t>
            </a:r>
          </a:p>
          <a:p>
            <a:pPr algn="just" eaLnBrk="0" hangingPunct="0"/>
            <a:endParaRPr lang="ru-RU" sz="2000" b="1">
              <a:latin typeface="Times New Roman" pitchFamily="18" charset="0"/>
            </a:endParaRPr>
          </a:p>
          <a:p>
            <a:pPr algn="just" eaLnBrk="0" hangingPunct="0"/>
            <a:endParaRPr lang="ru-RU" sz="2000" b="1">
              <a:latin typeface="Times New Roman" pitchFamily="18" charset="0"/>
            </a:endParaRPr>
          </a:p>
          <a:p>
            <a:pPr algn="just" eaLnBrk="0" hangingPunct="0"/>
            <a:r>
              <a:rPr lang="ru-RU" sz="2000" b="1">
                <a:latin typeface="Times New Roman" pitchFamily="18" charset="0"/>
              </a:rPr>
              <a:t> 7.    ПАПКА  (ДЕЛО)   ОТЧЕТНЫХ  ДОКУМЕНТОВ   ПО   ПУФ </a:t>
            </a:r>
            <a:endParaRPr lang="ru-RU" sz="2000" b="1">
              <a:solidFill>
                <a:srgbClr val="CC0066"/>
              </a:solidFill>
              <a:latin typeface="Times New Roman" pitchFamily="18" charset="0"/>
            </a:endParaRPr>
          </a:p>
          <a:p>
            <a:pPr algn="just" eaLnBrk="0" hangingPunct="0"/>
            <a:r>
              <a:rPr lang="ru-RU" sz="2000" b="1">
                <a:solidFill>
                  <a:srgbClr val="CC0066"/>
                </a:solidFill>
                <a:latin typeface="Times New Roman" pitchFamily="18" charset="0"/>
              </a:rPr>
              <a:t>        </a:t>
            </a:r>
            <a:r>
              <a:rPr lang="ru-RU" sz="2000" b="1">
                <a:solidFill>
                  <a:srgbClr val="003300"/>
                </a:solidFill>
                <a:latin typeface="Times New Roman" pitchFamily="18" charset="0"/>
              </a:rPr>
              <a:t>ОРГАНИЗАЦИИ</a:t>
            </a:r>
          </a:p>
          <a:p>
            <a:pPr algn="just" eaLnBrk="0" hangingPunct="0"/>
            <a:r>
              <a:rPr lang="ru-RU" sz="2000" b="1">
                <a:latin typeface="Times New Roman" pitchFamily="18" charset="0"/>
              </a:rPr>
              <a:t> </a:t>
            </a:r>
          </a:p>
          <a:p>
            <a:pPr algn="just" eaLnBrk="0" hangingPunct="0"/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1042988" y="549275"/>
            <a:ext cx="73453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РАБОЧИЕ  И  ПЛАНИРУЮЩИЕ  ДОКУМЕНТЫ КОМИССИИ  ПО  ПОВЫШЕНИЮ УСТОЙЧИВОСТИ    ФУНКЦИОНИРОВАНИЯ  (ПУФ) ОРГАНИЗАЦИИ</a:t>
            </a:r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395288" y="188913"/>
            <a:ext cx="8382000" cy="644048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22AC928-BB7D-4524-9D3C-AC22466D141B}" type="slidenum">
              <a:rPr lang="ru-RU" b="0">
                <a:solidFill>
                  <a:schemeClr val="tx1"/>
                </a:solidFill>
              </a:rPr>
              <a:pPr algn="r"/>
              <a:t>195</a:t>
            </a:fld>
            <a:endParaRPr lang="ru-RU" b="0">
              <a:solidFill>
                <a:schemeClr val="tx1"/>
              </a:solidFill>
            </a:endParaRPr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81075"/>
          </a:xfrm>
          <a:solidFill>
            <a:srgbClr val="99FF66"/>
          </a:solidFill>
        </p:spPr>
        <p:txBody>
          <a:bodyPr/>
          <a:lstStyle/>
          <a:p>
            <a:pPr>
              <a:defRPr/>
            </a:pPr>
            <a:r>
              <a:rPr lang="ru-RU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ПЛАНИРОВАНИЕ МЕРОПРИЯТИЙ ПО ПУФ ОБЪЕКТА ЭКОНОМИКИ</a:t>
            </a:r>
          </a:p>
        </p:txBody>
      </p:sp>
      <p:sp>
        <p:nvSpPr>
          <p:cNvPr id="11878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                    </a:t>
            </a: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2124075" y="1052513"/>
            <a:ext cx="4752975" cy="1728787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99FF99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0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План</a:t>
            </a:r>
          </a:p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основных инженерно-технических </a:t>
            </a:r>
          </a:p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мероприятий по повышению</a:t>
            </a:r>
          </a:p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устойчивости функционирования</a:t>
            </a:r>
          </a:p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объекта.</a:t>
            </a:r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611188" y="3860800"/>
            <a:ext cx="3600450" cy="1800225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План</a:t>
            </a:r>
          </a:p>
          <a:p>
            <a:pPr algn="ctr" eaLnBrk="1" hangingPunct="1">
              <a:defRPr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основных 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ИТМ  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по ПУФ объекта экономики </a:t>
            </a:r>
          </a:p>
          <a:p>
            <a:pPr algn="ctr" eaLnBrk="1" hangingPunct="1">
              <a:defRPr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на текущий год и </a:t>
            </a:r>
          </a:p>
          <a:p>
            <a:pPr algn="ctr" eaLnBrk="1" hangingPunct="1">
              <a:defRPr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перспективу </a:t>
            </a:r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4716463" y="3860800"/>
            <a:ext cx="3744912" cy="1800225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FFCC99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240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План </a:t>
            </a:r>
            <a:r>
              <a:rPr lang="ru-RU"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</a:p>
          <a:p>
            <a:pPr algn="ctr" eaLnBrk="1" hangingPunct="1"/>
            <a:r>
              <a:rPr lang="ru-RU"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наращивания мероприятий </a:t>
            </a:r>
          </a:p>
          <a:p>
            <a:pPr algn="ctr" eaLnBrk="1" hangingPunct="1"/>
            <a:r>
              <a:rPr lang="ru-RU"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по ПУФ объекта экономики </a:t>
            </a:r>
          </a:p>
          <a:p>
            <a:pPr algn="ctr" eaLnBrk="1" hangingPunct="1"/>
            <a:endParaRPr lang="ru-RU" sz="20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 flipH="1">
            <a:off x="2268538" y="2781300"/>
            <a:ext cx="2232025" cy="935038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5181" name="Line 13"/>
          <p:cNvSpPr>
            <a:spLocks noChangeShapeType="1"/>
          </p:cNvSpPr>
          <p:nvPr/>
        </p:nvSpPr>
        <p:spPr bwMode="auto">
          <a:xfrm>
            <a:off x="4500563" y="2781300"/>
            <a:ext cx="2232025" cy="935038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6324600" cy="1066800"/>
          </a:xfrm>
          <a:solidFill>
            <a:srgbClr val="F6F670"/>
          </a:solidFill>
          <a:ln w="57150" cmpd="thinThick">
            <a:solidFill>
              <a:srgbClr val="FF0000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  Л  А  Н </a:t>
            </a:r>
            <a:b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основных ИТМ по повышению устойчивости</a:t>
            </a:r>
            <a:b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функционирования объекта </a:t>
            </a:r>
            <a:b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 ________год</a:t>
            </a:r>
            <a:endParaRPr lang="ru-RU" sz="200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382000" cy="3657600"/>
          </a:xfrm>
          <a:gradFill rotWithShape="1">
            <a:gsLst>
              <a:gs pos="0">
                <a:srgbClr val="CCFFFF"/>
              </a:gs>
              <a:gs pos="100000">
                <a:srgbClr val="FFCCCC"/>
              </a:gs>
            </a:gsLst>
            <a:lin ang="2700000" scaled="1"/>
          </a:gradFill>
          <a:ln w="38100" cap="flat">
            <a:solidFill>
              <a:srgbClr val="FF6600"/>
            </a:solidFill>
            <a:prstDash val="dash"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1800" b="1" smtClean="0"/>
              <a:t>1.  </a:t>
            </a: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Защита персонала объекта и населения в прилегающей застройке от ЧС мирного и военного времени.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2.  Новое строительство и реконструкция зданий и сооружений с учетом требований нормативных документов.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3.  Перевод работы объекта на современные безопасные технологии.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4. Мероприятия по защите инженерно-технического комплекса объекта.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5.  Повышение устойчивости технологических и коммунально-энергетических систем.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6.  Повышение устойчивости систем управления производством, связи и оповещения.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7.  Организация надежных производственных связей.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8.  Подготовка объекта к переводу на аварийный режим работы.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9.  Совершенствование системы маскировки и охраны территории объекта.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10. Подготовка объекта к восстановлению, в том числе создание СФД. 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684213" y="5653088"/>
            <a:ext cx="2192337" cy="973137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shade val="52941"/>
                  <a:invGamma/>
                </a:srgbClr>
              </a:gs>
            </a:gsLst>
            <a:lin ang="54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800"/>
              <a:t>Организационные </a:t>
            </a:r>
          </a:p>
          <a:p>
            <a:pPr algn="ctr"/>
            <a:r>
              <a:rPr lang="ru-RU" sz="1800"/>
              <a:t>мероприятия </a:t>
            </a:r>
          </a:p>
          <a:p>
            <a:pPr algn="ctr"/>
            <a:endParaRPr lang="ru-RU" sz="1800"/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3200400" y="5664200"/>
            <a:ext cx="2827338" cy="942975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CCFF66">
                  <a:gamma/>
                  <a:shade val="46275"/>
                  <a:invGamma/>
                </a:srgbClr>
              </a:gs>
            </a:gsLst>
            <a:lin ang="54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800"/>
              <a:t>Инженерно-технические </a:t>
            </a:r>
          </a:p>
          <a:p>
            <a:pPr algn="ctr"/>
            <a:r>
              <a:rPr lang="ru-RU" sz="1800"/>
              <a:t>мероприятия </a:t>
            </a:r>
          </a:p>
          <a:p>
            <a:pPr algn="ctr"/>
            <a:endParaRPr lang="ru-RU" sz="1600"/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6400800" y="5640388"/>
            <a:ext cx="2028825" cy="973137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FFCCFF"/>
              </a:gs>
            </a:gsLst>
            <a:lin ang="18900000" scaled="1"/>
          </a:gradFill>
          <a:ln w="57150" cmpd="thinThick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800"/>
              <a:t>Специальные и </a:t>
            </a:r>
          </a:p>
          <a:p>
            <a:pPr algn="ctr"/>
            <a:r>
              <a:rPr lang="ru-RU" sz="1800"/>
              <a:t>технологические </a:t>
            </a:r>
          </a:p>
          <a:p>
            <a:pPr algn="ctr"/>
            <a:r>
              <a:rPr lang="ru-RU" sz="1800"/>
              <a:t>мероприятия</a:t>
            </a:r>
            <a:endParaRPr lang="ru-RU" sz="1600"/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5975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600"/>
              <a:t>р      а      з      д    е      л      ы</a:t>
            </a:r>
          </a:p>
        </p:txBody>
      </p:sp>
      <p:sp>
        <p:nvSpPr>
          <p:cNvPr id="119816" name="Line 8"/>
          <p:cNvSpPr>
            <a:spLocks noChangeShapeType="1"/>
          </p:cNvSpPr>
          <p:nvPr/>
        </p:nvSpPr>
        <p:spPr bwMode="auto">
          <a:xfrm flipH="1">
            <a:off x="1692275" y="5229225"/>
            <a:ext cx="3095625" cy="360363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9817" name="Line 9"/>
          <p:cNvSpPr>
            <a:spLocks noChangeShapeType="1"/>
          </p:cNvSpPr>
          <p:nvPr/>
        </p:nvSpPr>
        <p:spPr bwMode="auto">
          <a:xfrm>
            <a:off x="4787900" y="5229225"/>
            <a:ext cx="2592388" cy="35877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9818" name="Line 10"/>
          <p:cNvSpPr>
            <a:spLocks noChangeShapeType="1"/>
          </p:cNvSpPr>
          <p:nvPr/>
        </p:nvSpPr>
        <p:spPr bwMode="auto">
          <a:xfrm>
            <a:off x="4787900" y="5229225"/>
            <a:ext cx="0" cy="4318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C809E8F-E1BB-443D-AE9E-2B3F004A0370}" type="slidenum">
              <a:rPr lang="ru-RU" b="0">
                <a:solidFill>
                  <a:schemeClr val="tx1"/>
                </a:solidFill>
              </a:rPr>
              <a:pPr algn="r"/>
              <a:t>197</a:t>
            </a:fld>
            <a:endParaRPr lang="ru-RU" b="0">
              <a:solidFill>
                <a:schemeClr val="tx1"/>
              </a:solidFill>
            </a:endParaRPr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90600" y="228600"/>
            <a:ext cx="7162800" cy="1184275"/>
          </a:xfrm>
          <a:solidFill>
            <a:srgbClr val="FDFD8B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ПЛАН  </a:t>
            </a:r>
            <a:b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наращивания мероприятий по повышению устойчивости функционирования объекта </a:t>
            </a:r>
            <a:r>
              <a:rPr lang="ru-RU" sz="2800" smtClean="0"/>
              <a:t> 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844675"/>
            <a:ext cx="8610600" cy="3276600"/>
          </a:xfrm>
          <a:solidFill>
            <a:srgbClr val="F6F67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b="1" smtClean="0"/>
              <a:t>1.  </a:t>
            </a: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Наращивание мероприятий по защите персонала объекта и населения в прилегающей застройке.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2.  Защита хранилищ с пожаро, взрыво, химически и радиационно опасными материалами (продуктами).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3.  Защита высоких малоустойчивых сооружений и установок.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4.  Защита оборудования внутри производственных зданий и сооружений.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5.  Защита технологических и коммунально-энергетических сетей и сооружений.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6.  Обеспечение резервного водоснабжения объекта.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7.  Обеспечение резервного энергоснабжения объекта.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8.  Обеспечение пожарной безопасности объекта.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9.  Обеспечение маскировки и охраны территории объекта.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6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10. Подготовка объекта к восстановлению.  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611188" y="5589588"/>
            <a:ext cx="2192337" cy="954087"/>
          </a:xfrm>
          <a:prstGeom prst="rect">
            <a:avLst/>
          </a:prstGeom>
          <a:solidFill>
            <a:srgbClr val="CCEC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800"/>
              <a:t>Организационные </a:t>
            </a:r>
          </a:p>
          <a:p>
            <a:pPr algn="ctr"/>
            <a:r>
              <a:rPr lang="ru-RU" sz="1800"/>
              <a:t>мероприятия </a:t>
            </a:r>
          </a:p>
          <a:p>
            <a:pPr algn="ctr"/>
            <a:endParaRPr lang="ru-RU" sz="1800"/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3124200" y="5562600"/>
            <a:ext cx="2827338" cy="954088"/>
          </a:xfrm>
          <a:prstGeom prst="rect">
            <a:avLst/>
          </a:prstGeom>
          <a:solidFill>
            <a:srgbClr val="CCFF66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800"/>
              <a:t>Инженерно-технические </a:t>
            </a:r>
          </a:p>
          <a:p>
            <a:pPr algn="ctr"/>
            <a:r>
              <a:rPr lang="ru-RU" sz="1800"/>
              <a:t>мероприятия</a:t>
            </a:r>
          </a:p>
          <a:p>
            <a:pPr algn="ctr"/>
            <a:endParaRPr lang="ru-RU" sz="1800"/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6305550" y="5543550"/>
            <a:ext cx="2217738" cy="954088"/>
          </a:xfrm>
          <a:prstGeom prst="rect">
            <a:avLst/>
          </a:prstGeom>
          <a:solidFill>
            <a:srgbClr val="FFCC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800"/>
              <a:t>Специальные </a:t>
            </a:r>
          </a:p>
          <a:p>
            <a:pPr algn="ctr"/>
            <a:r>
              <a:rPr lang="ru-RU" sz="1800"/>
              <a:t>и технологические </a:t>
            </a:r>
          </a:p>
          <a:p>
            <a:pPr algn="ctr"/>
            <a:r>
              <a:rPr lang="ru-RU" sz="1800"/>
              <a:t>мероприятия </a:t>
            </a:r>
          </a:p>
        </p:txBody>
      </p:sp>
      <p:sp>
        <p:nvSpPr>
          <p:cNvPr id="137228" name="Text Box 12"/>
          <p:cNvSpPr txBox="1">
            <a:spLocks noChangeArrowheads="1"/>
          </p:cNvSpPr>
          <p:nvPr/>
        </p:nvSpPr>
        <p:spPr bwMode="auto">
          <a:xfrm>
            <a:off x="2627313" y="1524000"/>
            <a:ext cx="4321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/>
              <a:t>р      а      з      д      е      л      ы</a:t>
            </a:r>
          </a:p>
        </p:txBody>
      </p:sp>
      <p:sp>
        <p:nvSpPr>
          <p:cNvPr id="137230" name="Line 14"/>
          <p:cNvSpPr>
            <a:spLocks noChangeShapeType="1"/>
          </p:cNvSpPr>
          <p:nvPr/>
        </p:nvSpPr>
        <p:spPr bwMode="auto">
          <a:xfrm flipH="1">
            <a:off x="1547813" y="5157788"/>
            <a:ext cx="3168650" cy="35877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37231" name="Line 15"/>
          <p:cNvSpPr>
            <a:spLocks noChangeShapeType="1"/>
          </p:cNvSpPr>
          <p:nvPr/>
        </p:nvSpPr>
        <p:spPr bwMode="auto">
          <a:xfrm>
            <a:off x="4643438" y="5157788"/>
            <a:ext cx="2881312" cy="35877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37232" name="Line 16"/>
          <p:cNvSpPr>
            <a:spLocks noChangeShapeType="1"/>
          </p:cNvSpPr>
          <p:nvPr/>
        </p:nvSpPr>
        <p:spPr bwMode="auto">
          <a:xfrm flipH="1">
            <a:off x="4716463" y="5157788"/>
            <a:ext cx="0" cy="35877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377825" y="1236802"/>
            <a:ext cx="7990457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sz="1400" dirty="0">
              <a:latin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b="1" dirty="0">
              <a:latin typeface="Times New Roman" pitchFamily="18" charset="0"/>
            </a:endParaRPr>
          </a:p>
          <a:p>
            <a:pPr eaLnBrk="0" hangingPunct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наращивания мероприятий по повышению устойчивости работы объекта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военное время</a:t>
            </a:r>
            <a:endParaRPr lang="ru-RU" b="1" dirty="0">
              <a:latin typeface="Times New Roman" pitchFamily="18" charset="0"/>
            </a:endParaRPr>
          </a:p>
          <a:p>
            <a:pPr eaLnBrk="0" hangingPunct="0"/>
            <a:endParaRPr lang="ru-RU" dirty="0">
              <a:latin typeface="Times New Roman" pitchFamily="18" charset="0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042988" y="5788353"/>
            <a:ext cx="7366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tabLst>
                <a:tab pos="1728788" algn="l"/>
                <a:tab pos="7854950" algn="l"/>
              </a:tabLst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Главный инженер об</a:t>
            </a:r>
            <a:r>
              <a:rPr lang="ru-RU" sz="1400" b="1" dirty="0">
                <a:latin typeface="Times New Roman" pitchFamily="18" charset="0"/>
              </a:rPr>
              <a:t>ъекта                                                      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Начальник штаба ГО объекта</a:t>
            </a:r>
            <a:endParaRPr lang="ru-RU" sz="1100" b="1" dirty="0">
              <a:latin typeface="Times New Roman" pitchFamily="18" charset="0"/>
            </a:endParaRPr>
          </a:p>
          <a:p>
            <a:pPr algn="l" eaLnBrk="0" hangingPunct="0">
              <a:tabLst>
                <a:tab pos="1728788" algn="l"/>
                <a:tab pos="7854950" algn="l"/>
              </a:tabLst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«___  » ____________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b="1" dirty="0">
                <a:latin typeface="Times New Roman" pitchFamily="18" charset="0"/>
              </a:rPr>
              <a:t>201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                                                   « __  »__________</a:t>
            </a:r>
            <a:r>
              <a:rPr lang="ru-RU" sz="1400" b="1" dirty="0">
                <a:latin typeface="Times New Roman" pitchFamily="18" charset="0"/>
              </a:rPr>
              <a:t>201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_    г.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7092950" y="549275"/>
            <a:ext cx="13535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200" b="1"/>
              <a:t>Приложение №8 </a:t>
            </a:r>
          </a:p>
        </p:txBody>
      </p:sp>
      <p:graphicFrame>
        <p:nvGraphicFramePr>
          <p:cNvPr id="115717" name="Group 5"/>
          <p:cNvGraphicFramePr>
            <a:graphicFrameLocks noGrp="1"/>
          </p:cNvGraphicFramePr>
          <p:nvPr/>
        </p:nvGraphicFramePr>
        <p:xfrm>
          <a:off x="323850" y="2306638"/>
          <a:ext cx="8532813" cy="3309620"/>
        </p:xfrm>
        <a:graphic>
          <a:graphicData uri="http://schemas.openxmlformats.org/drawingml/2006/table">
            <a:tbl>
              <a:tblPr/>
              <a:tblGrid>
                <a:gridCol w="569913"/>
                <a:gridCol w="2517775"/>
                <a:gridCol w="842962"/>
                <a:gridCol w="1281113"/>
                <a:gridCol w="1989137"/>
                <a:gridCol w="1331913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проводимых мероприятий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Объемы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Сроки выполнения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Материально -техническое обеспечение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Исполнители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5747" name="Text Box 35"/>
          <p:cNvSpPr txBox="1">
            <a:spLocks noChangeArrowheads="1"/>
          </p:cNvSpPr>
          <p:nvPr/>
        </p:nvSpPr>
        <p:spPr bwMode="auto">
          <a:xfrm>
            <a:off x="395288" y="188913"/>
            <a:ext cx="26638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400" b="1"/>
              <a:t>      УТВЕРЖДАЮ</a:t>
            </a:r>
          </a:p>
          <a:p>
            <a:pPr algn="l">
              <a:spcBef>
                <a:spcPct val="50000"/>
              </a:spcBef>
            </a:pPr>
            <a:r>
              <a:rPr lang="ru-RU" sz="1400" b="1"/>
              <a:t>Руководитель  ГО  объекта</a:t>
            </a:r>
          </a:p>
          <a:p>
            <a:pPr algn="l">
              <a:spcBef>
                <a:spcPct val="50000"/>
              </a:spcBef>
            </a:pPr>
            <a:r>
              <a:rPr lang="ru-RU" sz="1400" b="1"/>
              <a:t>      «__  » _______ 201_   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908175" y="1268413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УЧЕБНЫЕ   ВОПРОСЫ :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357158" y="1714489"/>
            <a:ext cx="8286808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1. Понятие устойчивости функционирования объектов экономики и территорий в мирное и военное время.</a:t>
            </a:r>
          </a:p>
          <a:p>
            <a:pPr algn="just"/>
            <a:endParaRPr lang="ru-RU" sz="3200" dirty="0" smtClean="0"/>
          </a:p>
          <a:p>
            <a:pPr algn="just"/>
            <a:r>
              <a:rPr lang="ru-RU" sz="3200" dirty="0" smtClean="0"/>
              <a:t>2. Основные направления повышения устойчивости функционирования объектов экономики и территорий в мирное и военное время. </a:t>
            </a:r>
          </a:p>
          <a:p>
            <a:pPr marL="457200" indent="-457200" algn="just">
              <a:spcBef>
                <a:spcPct val="50000"/>
              </a:spcBef>
            </a:pP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228600" y="533400"/>
            <a:ext cx="8534400" cy="555942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Рисунок 4" descr="1430657-382a9d484d8bac3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8192" y="0"/>
            <a:ext cx="785808" cy="5238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0"/>
          <p:cNvSpPr>
            <a:spLocks noChangeArrowheads="1"/>
          </p:cNvSpPr>
          <p:nvPr/>
        </p:nvSpPr>
        <p:spPr bwMode="auto">
          <a:xfrm>
            <a:off x="602280" y="260648"/>
            <a:ext cx="7905179" cy="7819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kern="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Классификация КВО по видам угроз</a:t>
            </a:r>
            <a:endParaRPr lang="ru-RU" sz="3600" b="1" kern="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107"/>
          <p:cNvSpPr>
            <a:spLocks noChangeArrowheads="1"/>
          </p:cNvSpPr>
          <p:nvPr/>
        </p:nvSpPr>
        <p:spPr bwMode="auto">
          <a:xfrm>
            <a:off x="129796" y="188640"/>
            <a:ext cx="8839200" cy="6553059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15" name="Picture 8" descr="EMER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326252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429652" y="357166"/>
            <a:ext cx="455613" cy="381000"/>
            <a:chOff x="5241" y="35"/>
            <a:chExt cx="487" cy="338"/>
          </a:xfrm>
        </p:grpSpPr>
        <p:graphicFrame>
          <p:nvGraphicFramePr>
            <p:cNvPr id="17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86050" name="Точечный рисунок" r:id="rId5" imgW="4266667" imgH="3486637" progId="PBrush">
                <p:embed/>
              </p:oleObj>
            </a:graphicData>
          </a:graphic>
        </p:graphicFrame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786" y="285728"/>
            <a:ext cx="8215370" cy="62865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dirty="0" smtClean="0"/>
              <a:t>    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u-RU" sz="2400" b="1" dirty="0" smtClean="0"/>
              <a:t>Критически важный объект - это объект, нарушение или прекращение функционирования которого приведет к потере управления экономикой РФ, субъекта РФ или административно-территориальной единицы субъекта РФ, ее необратимому негативному изменению (разрушению) либо существенному снижению безопасности жизнедеятельности населения.</a:t>
            </a:r>
          </a:p>
          <a:p>
            <a:pPr algn="ctr"/>
            <a:r>
              <a:rPr lang="ru-RU" sz="2000" dirty="0" smtClean="0"/>
              <a:t>(</a:t>
            </a:r>
            <a:r>
              <a:rPr lang="ru-RU" sz="2000" b="1" dirty="0" smtClean="0">
                <a:hlinkClick r:id="rId6" action="ppaction://hlinkfile"/>
              </a:rPr>
              <a:t>Федеральный закон от 21.12.1994 N 68-ФЗ (ред. от 02.05.2015) "О защите населения и территорий от чрезвычайных ситуаций природного и техногенного характера"</a:t>
            </a:r>
            <a:r>
              <a:rPr lang="ru-RU" sz="2000" b="1" dirty="0" smtClean="0"/>
              <a:t>)</a:t>
            </a:r>
          </a:p>
          <a:p>
            <a:pPr eaLnBrk="1" hangingPunct="1">
              <a:buFontTx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</a:t>
            </a:r>
            <a:endParaRPr lang="ru-RU" sz="20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" name="Picture 12" descr="https://im3-tub-ru.yandex.net/i?id=563d62433cfb1344c118f610ffa870e4&amp;n=33&amp;h=190&amp;w=28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4714908"/>
            <a:ext cx="2733675" cy="1809751"/>
          </a:xfrm>
          <a:prstGeom prst="rect">
            <a:avLst/>
          </a:prstGeom>
          <a:noFill/>
        </p:spPr>
      </p:pic>
      <p:pic>
        <p:nvPicPr>
          <p:cNvPr id="7" name="Picture 18" descr="https://im3-tub-ru.yandex.net/i?id=f60bf53a9598de7fd53cda22a447a161&amp;n=33&amp;h=190&amp;w=28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4714884"/>
            <a:ext cx="2724150" cy="1809751"/>
          </a:xfrm>
          <a:prstGeom prst="rect">
            <a:avLst/>
          </a:prstGeom>
          <a:noFill/>
        </p:spPr>
      </p:pic>
      <p:sp>
        <p:nvSpPr>
          <p:cNvPr id="20" name="AutoShape 30"/>
          <p:cNvSpPr>
            <a:spLocks noChangeArrowheads="1"/>
          </p:cNvSpPr>
          <p:nvPr/>
        </p:nvSpPr>
        <p:spPr bwMode="auto">
          <a:xfrm>
            <a:off x="714349" y="214290"/>
            <a:ext cx="7643866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kern="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Критически важные объекты</a:t>
            </a:r>
            <a:endParaRPr lang="ru-RU" sz="3600" b="1" kern="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0" name="Picture 10" descr="https://im2-tub-ru.yandex.net/i?id=67a4247e188d0e6f58512ecadef7b117&amp;n=33&amp;h=190&amp;w=194"/>
          <p:cNvPicPr>
            <a:picLocks noChangeAspect="1" noChangeArrowheads="1"/>
          </p:cNvPicPr>
          <p:nvPr/>
        </p:nvPicPr>
        <p:blipFill>
          <a:blip r:embed="rId9" cstate="print"/>
          <a:srcRect l="19330" r="14948" b="-2632"/>
          <a:stretch>
            <a:fillRect/>
          </a:stretch>
        </p:blipFill>
        <p:spPr bwMode="auto">
          <a:xfrm>
            <a:off x="142844" y="1571612"/>
            <a:ext cx="1214446" cy="1857388"/>
          </a:xfrm>
          <a:prstGeom prst="rect">
            <a:avLst/>
          </a:prstGeom>
          <a:noFill/>
        </p:spPr>
      </p:pic>
      <p:pic>
        <p:nvPicPr>
          <p:cNvPr id="15372" name="Picture 12" descr="https://im0-tub-ru.yandex.net/i?id=84c58631d8420d87a806977cc76a6057&amp;n=33&amp;h=190&amp;w=313"/>
          <p:cNvPicPr>
            <a:picLocks noChangeAspect="1" noChangeArrowheads="1"/>
          </p:cNvPicPr>
          <p:nvPr/>
        </p:nvPicPr>
        <p:blipFill>
          <a:blip r:embed="rId10" cstate="print"/>
          <a:srcRect r="1800" b="19354"/>
          <a:stretch>
            <a:fillRect/>
          </a:stretch>
        </p:blipFill>
        <p:spPr bwMode="auto">
          <a:xfrm>
            <a:off x="3143240" y="4714884"/>
            <a:ext cx="2857520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07"/>
          <p:cNvSpPr>
            <a:spLocks noChangeArrowheads="1"/>
          </p:cNvSpPr>
          <p:nvPr/>
        </p:nvSpPr>
        <p:spPr bwMode="auto">
          <a:xfrm>
            <a:off x="129796" y="188640"/>
            <a:ext cx="8839200" cy="6553059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401413" name="Picture 8" descr="EMER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326252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8621907" y="380376"/>
            <a:ext cx="455613" cy="381000"/>
            <a:chOff x="5241" y="35"/>
            <a:chExt cx="487" cy="338"/>
          </a:xfrm>
        </p:grpSpPr>
        <p:graphicFrame>
          <p:nvGraphicFramePr>
            <p:cNvPr id="401433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87074" name="Точечный рисунок" r:id="rId5" imgW="4266667" imgH="3486637" progId="PBrush">
                <p:embed/>
              </p:oleObj>
            </a:graphicData>
          </a:graphic>
        </p:graphicFrame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39" name="AutoShape 30"/>
          <p:cNvSpPr>
            <a:spLocks noChangeArrowheads="1"/>
          </p:cNvSpPr>
          <p:nvPr/>
        </p:nvSpPr>
        <p:spPr bwMode="auto">
          <a:xfrm>
            <a:off x="602280" y="260648"/>
            <a:ext cx="7905179" cy="7819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kern="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Классификация КВО по видам угроз</a:t>
            </a:r>
            <a:endParaRPr lang="ru-RU" sz="3600" b="1" kern="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AutoShape 30"/>
          <p:cNvSpPr>
            <a:spLocks noChangeArrowheads="1"/>
          </p:cNvSpPr>
          <p:nvPr/>
        </p:nvSpPr>
        <p:spPr bwMode="auto">
          <a:xfrm>
            <a:off x="413828" y="1196753"/>
            <a:ext cx="3942147" cy="1150357"/>
          </a:xfrm>
          <a:prstGeom prst="roundRect">
            <a:avLst>
              <a:gd name="adj" fmla="val 23801"/>
            </a:avLst>
          </a:prstGeo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0"/>
          </a:gradFill>
          <a:ln w="28575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Ядерно</a:t>
            </a: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опасные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Oval 77"/>
          <p:cNvSpPr>
            <a:spLocks noChangeArrowheads="1"/>
          </p:cNvSpPr>
          <p:nvPr/>
        </p:nvSpPr>
        <p:spPr bwMode="auto">
          <a:xfrm>
            <a:off x="259380" y="1532086"/>
            <a:ext cx="228600" cy="312738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39" tIns="46771" rIns="93539" bIns="4677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>
                <a:solidFill>
                  <a:srgbClr val="FFFF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6" name="AutoShape 30"/>
          <p:cNvSpPr>
            <a:spLocks noChangeArrowheads="1"/>
          </p:cNvSpPr>
          <p:nvPr/>
        </p:nvSpPr>
        <p:spPr bwMode="auto">
          <a:xfrm>
            <a:off x="4921348" y="1196752"/>
            <a:ext cx="3917606" cy="1150357"/>
          </a:xfrm>
          <a:prstGeom prst="roundRect">
            <a:avLst>
              <a:gd name="adj" fmla="val 23801"/>
            </a:avLst>
          </a:prstGeo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0"/>
          </a:gradFill>
          <a:ln w="28575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Радиационно</a:t>
            </a: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опасные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Oval 77"/>
          <p:cNvSpPr>
            <a:spLocks noChangeArrowheads="1"/>
          </p:cNvSpPr>
          <p:nvPr/>
        </p:nvSpPr>
        <p:spPr bwMode="auto">
          <a:xfrm>
            <a:off x="4716016" y="1532086"/>
            <a:ext cx="228600" cy="312738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39" tIns="46771" rIns="93539" bIns="4677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solidFill>
                  <a:srgbClr val="FFFFFF"/>
                </a:solidFill>
                <a:latin typeface="Times New Roman" pitchFamily="18" charset="0"/>
              </a:rPr>
              <a:t>2</a:t>
            </a:r>
            <a:endParaRPr lang="ru-RU" sz="18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8" name="AutoShape 30"/>
          <p:cNvSpPr>
            <a:spLocks noChangeArrowheads="1"/>
          </p:cNvSpPr>
          <p:nvPr/>
        </p:nvSpPr>
        <p:spPr bwMode="auto">
          <a:xfrm>
            <a:off x="443304" y="2577886"/>
            <a:ext cx="3942147" cy="1150357"/>
          </a:xfrm>
          <a:prstGeom prst="roundRect">
            <a:avLst>
              <a:gd name="adj" fmla="val 23801"/>
            </a:avLst>
          </a:prstGeo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0"/>
          </a:gradFill>
          <a:ln w="28575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Химически - опасные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Oval 77"/>
          <p:cNvSpPr>
            <a:spLocks noChangeArrowheads="1"/>
          </p:cNvSpPr>
          <p:nvPr/>
        </p:nvSpPr>
        <p:spPr bwMode="auto">
          <a:xfrm>
            <a:off x="310952" y="2996952"/>
            <a:ext cx="228600" cy="312738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39" tIns="46771" rIns="93539" bIns="4677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solidFill>
                  <a:srgbClr val="FFFFFF"/>
                </a:solidFill>
                <a:latin typeface="Times New Roman" pitchFamily="18" charset="0"/>
              </a:rPr>
              <a:t>3</a:t>
            </a:r>
            <a:endParaRPr lang="ru-RU" sz="18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0" name="AutoShape 30"/>
          <p:cNvSpPr>
            <a:spLocks noChangeArrowheads="1"/>
          </p:cNvSpPr>
          <p:nvPr/>
        </p:nvSpPr>
        <p:spPr bwMode="auto">
          <a:xfrm>
            <a:off x="4902866" y="2608073"/>
            <a:ext cx="3917606" cy="1150357"/>
          </a:xfrm>
          <a:prstGeom prst="roundRect">
            <a:avLst>
              <a:gd name="adj" fmla="val 23801"/>
            </a:avLst>
          </a:prstGeo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0"/>
          </a:gradFill>
          <a:ln w="28575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Биологически - опасные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Oval 77"/>
          <p:cNvSpPr>
            <a:spLocks noChangeArrowheads="1"/>
          </p:cNvSpPr>
          <p:nvPr/>
        </p:nvSpPr>
        <p:spPr bwMode="auto">
          <a:xfrm>
            <a:off x="4716016" y="3068960"/>
            <a:ext cx="228600" cy="312738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39" tIns="46771" rIns="93539" bIns="4677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solidFill>
                  <a:srgbClr val="FFFFFF"/>
                </a:solidFill>
                <a:latin typeface="Times New Roman" pitchFamily="18" charset="0"/>
              </a:rPr>
              <a:t>4</a:t>
            </a:r>
            <a:endParaRPr lang="ru-RU" sz="18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2" name="AutoShape 30"/>
          <p:cNvSpPr>
            <a:spLocks noChangeArrowheads="1"/>
          </p:cNvSpPr>
          <p:nvPr/>
        </p:nvSpPr>
        <p:spPr bwMode="auto">
          <a:xfrm>
            <a:off x="516731" y="4071942"/>
            <a:ext cx="3942147" cy="1150357"/>
          </a:xfrm>
          <a:prstGeom prst="roundRect">
            <a:avLst>
              <a:gd name="adj" fmla="val 23801"/>
            </a:avLst>
          </a:prstGeo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0"/>
          </a:gradFill>
          <a:ln w="28575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Техногенно</a:t>
            </a: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опасные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AutoShape 30"/>
          <p:cNvSpPr>
            <a:spLocks noChangeArrowheads="1"/>
          </p:cNvSpPr>
          <p:nvPr/>
        </p:nvSpPr>
        <p:spPr bwMode="auto">
          <a:xfrm>
            <a:off x="4852353" y="4006834"/>
            <a:ext cx="3942147" cy="1150357"/>
          </a:xfrm>
          <a:prstGeom prst="roundRect">
            <a:avLst>
              <a:gd name="adj" fmla="val 23801"/>
            </a:avLst>
          </a:prstGeo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0"/>
          </a:gradFill>
          <a:ln w="28575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Пожаро</a:t>
            </a: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-взрывоопасные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AutoShape 30"/>
          <p:cNvSpPr>
            <a:spLocks noChangeArrowheads="1"/>
          </p:cNvSpPr>
          <p:nvPr/>
        </p:nvSpPr>
        <p:spPr bwMode="auto">
          <a:xfrm>
            <a:off x="1571604" y="5373216"/>
            <a:ext cx="6349038" cy="1224136"/>
          </a:xfrm>
          <a:prstGeom prst="roundRect">
            <a:avLst>
              <a:gd name="adj" fmla="val 23801"/>
            </a:avLst>
          </a:prstGeom>
          <a:gradFill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0"/>
          </a:gradFill>
          <a:ln w="28575" cmpd="thinThick">
            <a:solidFill>
              <a:srgbClr val="FF0000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Объекты </a:t>
            </a:r>
            <a:r>
              <a:rPr lang="ru-RU" sz="2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государственного </a:t>
            </a:r>
            <a:endParaRPr lang="ru-RU" sz="24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kern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телекомуправления</a:t>
            </a: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 финансово-кредитной, </a:t>
            </a:r>
          </a:p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информационной </a:t>
            </a:r>
          </a:p>
          <a:p>
            <a:pPr algn="ctr" defTabSz="995310" fontAlgn="auto">
              <a:lnSpc>
                <a:spcPts val="11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инфраструктуры </a:t>
            </a:r>
            <a:endParaRPr lang="ru-RU" sz="2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Oval 77"/>
          <p:cNvSpPr>
            <a:spLocks noChangeArrowheads="1"/>
          </p:cNvSpPr>
          <p:nvPr/>
        </p:nvSpPr>
        <p:spPr bwMode="auto">
          <a:xfrm>
            <a:off x="4738053" y="4412406"/>
            <a:ext cx="228600" cy="312738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39" tIns="46771" rIns="93539" bIns="4677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solidFill>
                  <a:srgbClr val="FFFFFF"/>
                </a:solidFill>
                <a:latin typeface="Times New Roman" pitchFamily="18" charset="0"/>
              </a:rPr>
              <a:t>6</a:t>
            </a:r>
            <a:endParaRPr lang="ru-RU" sz="18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8" name="Oval 77"/>
          <p:cNvSpPr>
            <a:spLocks noChangeArrowheads="1"/>
          </p:cNvSpPr>
          <p:nvPr/>
        </p:nvSpPr>
        <p:spPr bwMode="auto">
          <a:xfrm>
            <a:off x="395536" y="4448969"/>
            <a:ext cx="228600" cy="312738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39" tIns="46771" rIns="93539" bIns="4677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solidFill>
                  <a:srgbClr val="FFFFFF"/>
                </a:solidFill>
                <a:latin typeface="Times New Roman" pitchFamily="18" charset="0"/>
              </a:rPr>
              <a:t>5</a:t>
            </a:r>
            <a:endParaRPr lang="ru-RU" sz="18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9" name="Oval 77"/>
          <p:cNvSpPr>
            <a:spLocks noChangeArrowheads="1"/>
          </p:cNvSpPr>
          <p:nvPr/>
        </p:nvSpPr>
        <p:spPr bwMode="auto">
          <a:xfrm>
            <a:off x="2039144" y="5924574"/>
            <a:ext cx="228600" cy="312738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100000">
                <a:srgbClr val="5F13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 type="none" w="med" len="lg"/>
          </a:ln>
          <a:effectLst>
            <a:outerShdw dist="96720" dir="20208085" algn="ctr" rotWithShape="0">
              <a:srgbClr val="FF0000"/>
            </a:outerShdw>
          </a:effectLst>
        </p:spPr>
        <p:txBody>
          <a:bodyPr wrap="none" lIns="93539" tIns="46771" rIns="93539" bIns="4677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solidFill>
                  <a:srgbClr val="FFFFFF"/>
                </a:solidFill>
                <a:latin typeface="Times New Roman" pitchFamily="18" charset="0"/>
              </a:rPr>
              <a:t>7</a:t>
            </a:r>
            <a:endParaRPr lang="ru-RU" sz="18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1031" name="Picture 7" descr="https://im0-tub-ru.yandex.net/i?id=d069b03f97fd23f9be2db86bdb7dd536&amp;n=33&amp;h=190&amp;w=33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071546"/>
            <a:ext cx="4143404" cy="4167205"/>
          </a:xfrm>
          <a:prstGeom prst="rect">
            <a:avLst/>
          </a:prstGeom>
          <a:noFill/>
        </p:spPr>
      </p:pic>
      <p:pic>
        <p:nvPicPr>
          <p:cNvPr id="1033" name="Picture 9" descr="https://im3-tub-ru.yandex.net/i?id=aa3b9ff60dff381986468f6de7aa5110&amp;n=33&amp;h=190&amp;w=292"/>
          <p:cNvPicPr>
            <a:picLocks noChangeAspect="1" noChangeArrowheads="1"/>
          </p:cNvPicPr>
          <p:nvPr/>
        </p:nvPicPr>
        <p:blipFill>
          <a:blip r:embed="rId7" cstate="print"/>
          <a:srcRect l="3330" r="2591" b="-1081"/>
          <a:stretch>
            <a:fillRect/>
          </a:stretch>
        </p:blipFill>
        <p:spPr bwMode="auto">
          <a:xfrm>
            <a:off x="4572000" y="2643182"/>
            <a:ext cx="4286280" cy="4071990"/>
          </a:xfrm>
          <a:prstGeom prst="rect">
            <a:avLst/>
          </a:prstGeom>
          <a:noFill/>
        </p:spPr>
      </p:pic>
      <p:pic>
        <p:nvPicPr>
          <p:cNvPr id="1035" name="Picture 11" descr="https://im1-tub-ru.yandex.net/i?id=a8ffab9cfe900df993dfb2b18cc642bf&amp;n=33&amp;h=190&amp;w=28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57347" y="2500306"/>
            <a:ext cx="6572239" cy="4167205"/>
          </a:xfrm>
          <a:prstGeom prst="rect">
            <a:avLst/>
          </a:prstGeom>
          <a:noFill/>
        </p:spPr>
      </p:pic>
      <p:pic>
        <p:nvPicPr>
          <p:cNvPr id="1037" name="Picture 13" descr="https://im2-tub-ru.yandex.net/i?id=b8864a1b67a4da0084b4cdae915d56ab&amp;n=33&amp;h=190&amp;w=28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42" y="2500306"/>
            <a:ext cx="5643602" cy="4214842"/>
          </a:xfrm>
          <a:prstGeom prst="rect">
            <a:avLst/>
          </a:prstGeom>
          <a:noFill/>
        </p:spPr>
      </p:pic>
      <p:pic>
        <p:nvPicPr>
          <p:cNvPr id="1039" name="Picture 15" descr="https://im3-tub-ru.yandex.net/i?id=dd1cc185b8a8f2eaa20002deb00c4ec6&amp;n=33&amp;h=190&amp;w=20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3438" y="1071546"/>
            <a:ext cx="4286280" cy="2738445"/>
          </a:xfrm>
          <a:prstGeom prst="rect">
            <a:avLst/>
          </a:prstGeom>
          <a:noFill/>
        </p:spPr>
      </p:pic>
      <p:pic>
        <p:nvPicPr>
          <p:cNvPr id="28" name="Рисунок 27" descr="https://im3-tub-ru.yandex.net/i?id=60495bb61b39a4779a78c9a1a3e48429&amp;n=33&amp;h=190&amp;w=253">
            <a:hlinkClick r:id="rId11"/>
          </p:cNvPr>
          <p:cNvPicPr/>
          <p:nvPr/>
        </p:nvPicPr>
        <p:blipFill>
          <a:blip r:embed="rId12" cstate="print"/>
          <a:srcRect t="8511" r="6549" b="9574"/>
          <a:stretch>
            <a:fillRect/>
          </a:stretch>
        </p:blipFill>
        <p:spPr bwMode="auto">
          <a:xfrm>
            <a:off x="285720" y="3929066"/>
            <a:ext cx="492922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https://im0-tub-ru.yandex.net/i?id=166e500a67f1fcd6eaa1a2631b012963&amp;n=33&amp;h=190&amp;w=190">
            <a:hlinkClick r:id="rId13"/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596" y="4429132"/>
            <a:ext cx="1816735" cy="1816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https://im3-tub-ru.yandex.net/i?id=203fb656a2a293af916db98ab39e379b&amp;n=33&amp;h=190&amp;w=29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2844" y="1142984"/>
            <a:ext cx="4286280" cy="2643206"/>
          </a:xfrm>
          <a:prstGeom prst="rect">
            <a:avLst/>
          </a:prstGeom>
          <a:noFill/>
        </p:spPr>
      </p:pic>
      <p:pic>
        <p:nvPicPr>
          <p:cNvPr id="4" name="Picture 9" descr="https://im0-tub-ru.yandex.net/i?id=afc917ff211355b1c5236eac8bf57bfa&amp;n=33&amp;h=190&amp;w=28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00562" y="1119183"/>
            <a:ext cx="4429156" cy="2667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9204063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7" grpId="0" animBg="1"/>
      <p:bldP spid="58" grpId="0" animBg="1"/>
      <p:bldP spid="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1222495-14E2-40A1-B14A-E17BF211A603}" type="slidenum">
              <a:rPr lang="ru-RU"/>
              <a:pPr algn="r"/>
              <a:t>22</a:t>
            </a:fld>
            <a:endParaRPr lang="ru-RU"/>
          </a:p>
        </p:txBody>
      </p:sp>
      <p:sp>
        <p:nvSpPr>
          <p:cNvPr id="5" name="AutoShape 107"/>
          <p:cNvSpPr>
            <a:spLocks noChangeArrowheads="1"/>
          </p:cNvSpPr>
          <p:nvPr/>
        </p:nvSpPr>
        <p:spPr bwMode="auto">
          <a:xfrm>
            <a:off x="129796" y="128937"/>
            <a:ext cx="8839200" cy="6684439"/>
          </a:xfrm>
          <a:prstGeom prst="roundRect">
            <a:avLst>
              <a:gd name="adj" fmla="val 0"/>
            </a:avLst>
          </a:prstGeom>
          <a:blipFill dpi="0" rotWithShape="1">
            <a:blip r:embed="rId4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6" name="Picture 8" descr="EMER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326252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621907" y="380376"/>
            <a:ext cx="455613" cy="381000"/>
            <a:chOff x="5241" y="35"/>
            <a:chExt cx="487" cy="338"/>
          </a:xfrm>
        </p:grpSpPr>
        <p:graphicFrame>
          <p:nvGraphicFramePr>
            <p:cNvPr id="8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88098" name="Точечный рисунок" r:id="rId6" imgW="4266667" imgH="3486637" progId="PBrush">
                <p:embed/>
              </p:oleObj>
            </a:graphicData>
          </a:graphic>
        </p:graphicFrame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535414" y="128937"/>
            <a:ext cx="7905179" cy="5637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kern="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Классификация КВО по уровням угроз</a:t>
            </a:r>
            <a:endParaRPr lang="ru-RU" sz="3200" b="1" kern="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42844" y="1018333"/>
            <a:ext cx="8858312" cy="840230"/>
          </a:xfrm>
          <a:prstGeom prst="rect">
            <a:avLst/>
          </a:prstGeom>
          <a:solidFill>
            <a:srgbClr val="FF0000">
              <a:alpha val="55000"/>
            </a:srgbClr>
          </a:solidFill>
          <a:ln w="38100" cap="rnd" cmpd="dbl">
            <a:solidFill>
              <a:srgbClr val="FFFF00"/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/>
              <a:t>аварии </a:t>
            </a:r>
            <a:r>
              <a:rPr lang="ru-RU" dirty="0" smtClean="0"/>
              <a:t>или </a:t>
            </a:r>
            <a:r>
              <a:rPr lang="ru-RU" dirty="0"/>
              <a:t>прекращение </a:t>
            </a:r>
            <a:r>
              <a:rPr lang="ru-RU" dirty="0" smtClean="0"/>
              <a:t>их функционирования </a:t>
            </a:r>
            <a:r>
              <a:rPr lang="ru-RU" dirty="0"/>
              <a:t>могут являться источниками возникновения </a:t>
            </a:r>
            <a:r>
              <a:rPr lang="ru-RU" b="1" dirty="0"/>
              <a:t>федеральных и или трансграничных </a:t>
            </a:r>
            <a:r>
              <a:rPr lang="ru-RU" b="1" dirty="0" smtClean="0"/>
              <a:t>ЧС (</a:t>
            </a:r>
            <a:r>
              <a:rPr lang="ru-RU" dirty="0" smtClean="0"/>
              <a:t>пострадавших </a:t>
            </a:r>
            <a:r>
              <a:rPr lang="ru-RU" dirty="0"/>
              <a:t>свыше 500 </a:t>
            </a:r>
            <a:r>
              <a:rPr lang="ru-RU" dirty="0" smtClean="0"/>
              <a:t>чел. </a:t>
            </a:r>
            <a:r>
              <a:rPr lang="ru-RU" dirty="0"/>
              <a:t>либо размер </a:t>
            </a:r>
            <a:r>
              <a:rPr lang="ru-RU" dirty="0" smtClean="0"/>
              <a:t> </a:t>
            </a:r>
            <a:r>
              <a:rPr lang="ru-RU" dirty="0"/>
              <a:t>ущерба </a:t>
            </a:r>
            <a:r>
              <a:rPr lang="ru-RU" dirty="0" smtClean="0"/>
              <a:t> </a:t>
            </a:r>
            <a:r>
              <a:rPr lang="ru-RU" dirty="0"/>
              <a:t>свыше 500 млн. </a:t>
            </a:r>
            <a:r>
              <a:rPr lang="ru-RU" dirty="0" err="1" smtClean="0"/>
              <a:t>рубл</a:t>
            </a:r>
            <a:r>
              <a:rPr lang="ru-RU" dirty="0" smtClean="0"/>
              <a:t>.)</a:t>
            </a:r>
            <a:endParaRPr lang="ru-RU" sz="1800" dirty="0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3738175" y="764704"/>
            <a:ext cx="1524773" cy="299547"/>
          </a:xfrm>
          <a:prstGeom prst="rect">
            <a:avLst/>
          </a:prstGeom>
          <a:solidFill>
            <a:srgbClr val="FF0000">
              <a:alpha val="55000"/>
            </a:srgbClr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класса</a:t>
            </a:r>
            <a:endParaRPr lang="ru-RU" sz="2000" dirty="0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3738176" y="1790684"/>
            <a:ext cx="1548204" cy="352432"/>
          </a:xfrm>
          <a:prstGeom prst="rect">
            <a:avLst/>
          </a:prstGeom>
          <a:solidFill>
            <a:schemeClr val="accent2">
              <a:lumMod val="60000"/>
              <a:lumOff val="40000"/>
              <a:alpha val="56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класса</a:t>
            </a:r>
            <a:endParaRPr lang="ru-RU" sz="2000" dirty="0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77240" y="2132856"/>
            <a:ext cx="8823916" cy="757130"/>
          </a:xfrm>
          <a:prstGeom prst="rect">
            <a:avLst/>
          </a:prstGeom>
          <a:solidFill>
            <a:schemeClr val="accent2">
              <a:lumMod val="60000"/>
              <a:lumOff val="40000"/>
              <a:alpha val="56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/>
              <a:t>аварии </a:t>
            </a:r>
            <a:r>
              <a:rPr lang="ru-RU" sz="1600" dirty="0" smtClean="0"/>
              <a:t> или </a:t>
            </a:r>
            <a:r>
              <a:rPr lang="ru-RU" sz="1600" dirty="0"/>
              <a:t>прекращение </a:t>
            </a:r>
            <a:r>
              <a:rPr lang="ru-RU" sz="1600" dirty="0" smtClean="0"/>
              <a:t>их  </a:t>
            </a:r>
            <a:r>
              <a:rPr lang="ru-RU" sz="1600" dirty="0"/>
              <a:t>функционирования </a:t>
            </a:r>
            <a:r>
              <a:rPr lang="ru-RU" sz="1600" dirty="0" smtClean="0"/>
              <a:t> </a:t>
            </a:r>
            <a:r>
              <a:rPr lang="ru-RU" sz="1600" dirty="0"/>
              <a:t>могут являться источниками возникновения </a:t>
            </a:r>
            <a:r>
              <a:rPr lang="ru-RU" sz="1600" b="1" dirty="0"/>
              <a:t>региональных </a:t>
            </a:r>
            <a:r>
              <a:rPr lang="ru-RU" sz="1600" b="1" dirty="0" smtClean="0"/>
              <a:t>ЧС. Зона ЧС</a:t>
            </a:r>
            <a:r>
              <a:rPr lang="ru-RU" sz="1600" dirty="0" smtClean="0"/>
              <a:t> </a:t>
            </a:r>
            <a:r>
              <a:rPr lang="ru-RU" sz="1600" dirty="0"/>
              <a:t>не выходит за пределы территории </a:t>
            </a:r>
            <a:r>
              <a:rPr lang="ru-RU" sz="1600" b="1" dirty="0" smtClean="0"/>
              <a:t>1</a:t>
            </a:r>
            <a:r>
              <a:rPr lang="ru-RU" sz="1600" dirty="0" smtClean="0"/>
              <a:t> </a:t>
            </a:r>
            <a:r>
              <a:rPr lang="ru-RU" sz="1600" dirty="0"/>
              <a:t>субъекта </a:t>
            </a:r>
            <a:r>
              <a:rPr lang="ru-RU" sz="1600" dirty="0" smtClean="0"/>
              <a:t>РФ (пострадавших 50-500 чел., либо ущерба 5-500 </a:t>
            </a:r>
            <a:r>
              <a:rPr lang="ru-RU" sz="1600" dirty="0"/>
              <a:t>млн. </a:t>
            </a:r>
            <a:r>
              <a:rPr lang="ru-RU" sz="1600" dirty="0" err="1" smtClean="0"/>
              <a:t>рубл</a:t>
            </a:r>
            <a:r>
              <a:rPr lang="ru-RU" sz="1600" dirty="0" smtClean="0"/>
              <a:t>.)</a:t>
            </a:r>
            <a:endParaRPr lang="ru-RU" sz="1600" dirty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77240" y="3338785"/>
            <a:ext cx="8770718" cy="9787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/>
              <a:t>аварии </a:t>
            </a:r>
            <a:r>
              <a:rPr lang="ru-RU" sz="1600" dirty="0" smtClean="0"/>
              <a:t>или </a:t>
            </a:r>
            <a:r>
              <a:rPr lang="ru-RU" sz="1600" dirty="0"/>
              <a:t>прекращение </a:t>
            </a:r>
            <a:r>
              <a:rPr lang="ru-RU" sz="1600" dirty="0" smtClean="0"/>
              <a:t>их функционирования могут </a:t>
            </a:r>
            <a:r>
              <a:rPr lang="ru-RU" sz="1600" dirty="0"/>
              <a:t>являться источниками возникновения </a:t>
            </a:r>
            <a:r>
              <a:rPr lang="ru-RU" sz="1600" b="1" dirty="0" smtClean="0"/>
              <a:t>межмуниципальных ЧС. Зона ЧС</a:t>
            </a:r>
            <a:r>
              <a:rPr lang="ru-RU" sz="1600" dirty="0" smtClean="0"/>
              <a:t> </a:t>
            </a:r>
            <a:r>
              <a:rPr lang="ru-RU" sz="1600" dirty="0"/>
              <a:t>затрагивает территорию </a:t>
            </a:r>
            <a:r>
              <a:rPr lang="ru-RU" sz="1600" dirty="0" smtClean="0"/>
              <a:t>2 </a:t>
            </a:r>
            <a:r>
              <a:rPr lang="ru-RU" sz="1600" dirty="0"/>
              <a:t>и более поселений, внутригородских территорий города </a:t>
            </a:r>
            <a:r>
              <a:rPr lang="ru-RU" sz="1600" dirty="0" err="1" smtClean="0"/>
              <a:t>фед</a:t>
            </a:r>
            <a:r>
              <a:rPr lang="ru-RU" sz="1600" dirty="0" smtClean="0"/>
              <a:t>. </a:t>
            </a:r>
            <a:r>
              <a:rPr lang="ru-RU" sz="1600" dirty="0"/>
              <a:t>значения или межселенную </a:t>
            </a:r>
            <a:r>
              <a:rPr lang="ru-RU" sz="1600" dirty="0" smtClean="0"/>
              <a:t>территорию (пострадавших не </a:t>
            </a:r>
            <a:r>
              <a:rPr lang="ru-RU" sz="1600" dirty="0"/>
              <a:t>более 50 </a:t>
            </a:r>
            <a:r>
              <a:rPr lang="ru-RU" sz="1600" dirty="0" smtClean="0"/>
              <a:t>чел. </a:t>
            </a:r>
            <a:r>
              <a:rPr lang="ru-RU" sz="1600" dirty="0"/>
              <a:t>либо </a:t>
            </a:r>
            <a:r>
              <a:rPr lang="ru-RU" sz="1600" dirty="0" smtClean="0"/>
              <a:t>ущерб не </a:t>
            </a:r>
            <a:r>
              <a:rPr lang="ru-RU" sz="1600" dirty="0"/>
              <a:t>более 5 млн. рублей</a:t>
            </a: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676905" y="2889986"/>
            <a:ext cx="1609475" cy="3949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 класса</a:t>
            </a:r>
            <a:endParaRPr lang="ru-RU" sz="2000" dirty="0"/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3589189" y="5733256"/>
            <a:ext cx="1673757" cy="360040"/>
          </a:xfrm>
          <a:prstGeom prst="rect">
            <a:avLst/>
          </a:prstGeom>
          <a:solidFill>
            <a:srgbClr val="00B0F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класса</a:t>
            </a:r>
            <a:endParaRPr lang="ru-RU" sz="2000" dirty="0"/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3650974" y="4339590"/>
            <a:ext cx="1611973" cy="385554"/>
          </a:xfrm>
          <a:prstGeom prst="rect">
            <a:avLst/>
          </a:prstGeom>
          <a:solidFill>
            <a:srgbClr val="FFFF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4 класса</a:t>
            </a:r>
            <a:endParaRPr lang="ru-RU" sz="2000" dirty="0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179512" y="4754527"/>
            <a:ext cx="8696438" cy="978729"/>
          </a:xfrm>
          <a:prstGeom prst="rect">
            <a:avLst/>
          </a:prstGeom>
          <a:solidFill>
            <a:srgbClr val="FFFF00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/>
              <a:t>аварии на которых или прекращение </a:t>
            </a:r>
            <a:r>
              <a:rPr lang="ru-RU" sz="1600" dirty="0" smtClean="0"/>
              <a:t>их функционирования могут </a:t>
            </a:r>
            <a:r>
              <a:rPr lang="ru-RU" sz="1600" dirty="0"/>
              <a:t>являться источниками возникновения </a:t>
            </a:r>
            <a:r>
              <a:rPr lang="ru-RU" sz="1600" b="1" dirty="0"/>
              <a:t>муниципальных </a:t>
            </a:r>
            <a:r>
              <a:rPr lang="ru-RU" sz="1600" b="1" dirty="0" smtClean="0"/>
              <a:t>ЧС. Зона ЧС</a:t>
            </a:r>
            <a:r>
              <a:rPr lang="ru-RU" sz="1600" dirty="0" smtClean="0"/>
              <a:t> </a:t>
            </a:r>
            <a:r>
              <a:rPr lang="ru-RU" sz="1600" dirty="0"/>
              <a:t>не выходит за пределы территории </a:t>
            </a:r>
            <a:r>
              <a:rPr lang="ru-RU" sz="1600" b="1" dirty="0" smtClean="0"/>
              <a:t>1</a:t>
            </a:r>
            <a:r>
              <a:rPr lang="ru-RU" sz="1600" dirty="0" smtClean="0"/>
              <a:t> </a:t>
            </a:r>
            <a:r>
              <a:rPr lang="ru-RU" sz="1600" dirty="0"/>
              <a:t>поселения или внутригородской территории города </a:t>
            </a:r>
            <a:r>
              <a:rPr lang="ru-RU" sz="1600" dirty="0" err="1" smtClean="0"/>
              <a:t>фед.значения</a:t>
            </a:r>
            <a:r>
              <a:rPr lang="ru-RU" sz="1600" dirty="0" smtClean="0"/>
              <a:t> (пострадавших не </a:t>
            </a:r>
            <a:r>
              <a:rPr lang="ru-RU" sz="1600" dirty="0"/>
              <a:t>более 50 </a:t>
            </a:r>
            <a:r>
              <a:rPr lang="ru-RU" sz="1600" dirty="0" smtClean="0"/>
              <a:t>чел. </a:t>
            </a:r>
            <a:r>
              <a:rPr lang="ru-RU" sz="1600" dirty="0"/>
              <a:t>либо </a:t>
            </a:r>
            <a:r>
              <a:rPr lang="ru-RU" sz="1600" dirty="0" smtClean="0"/>
              <a:t> ущерб не </a:t>
            </a:r>
            <a:r>
              <a:rPr lang="ru-RU" sz="1600" dirty="0"/>
              <a:t>более 5 млн. </a:t>
            </a:r>
            <a:r>
              <a:rPr lang="ru-RU" sz="1600" dirty="0" err="1" smtClean="0"/>
              <a:t>рубл</a:t>
            </a:r>
            <a:r>
              <a:rPr lang="ru-RU" sz="1600" dirty="0" smtClean="0"/>
              <a:t>. ЧС  </a:t>
            </a:r>
            <a:r>
              <a:rPr lang="ru-RU" sz="1600" dirty="0"/>
              <a:t>не может быть отнесена к </a:t>
            </a:r>
            <a:r>
              <a:rPr lang="ru-RU" sz="1600" dirty="0" smtClean="0"/>
              <a:t>ЧС </a:t>
            </a:r>
            <a:r>
              <a:rPr lang="ru-RU" sz="1600" dirty="0"/>
              <a:t>локального характера</a:t>
            </a:r>
            <a:endParaRPr lang="ru-RU" sz="1600" b="1" dirty="0"/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179512" y="6125770"/>
            <a:ext cx="8696438" cy="757130"/>
          </a:xfrm>
          <a:prstGeom prst="rect">
            <a:avLst/>
          </a:prstGeom>
          <a:solidFill>
            <a:srgbClr val="00B0F0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 smtClean="0"/>
              <a:t>аварии </a:t>
            </a:r>
            <a:r>
              <a:rPr lang="ru-RU" sz="1600" dirty="0"/>
              <a:t>на которых или прекращение функционирования которых могут являться источниками возникновения </a:t>
            </a:r>
            <a:r>
              <a:rPr lang="ru-RU" sz="1600" b="1" dirty="0"/>
              <a:t>локальных </a:t>
            </a:r>
            <a:r>
              <a:rPr lang="ru-RU" sz="1600" b="1" dirty="0" smtClean="0"/>
              <a:t>ЧС  Зона ЧС </a:t>
            </a:r>
            <a:r>
              <a:rPr lang="ru-RU" sz="1600" dirty="0" smtClean="0"/>
              <a:t>не </a:t>
            </a:r>
            <a:r>
              <a:rPr lang="ru-RU" sz="1600" dirty="0"/>
              <a:t>выходит за пределы территории </a:t>
            </a:r>
            <a:r>
              <a:rPr lang="ru-RU" sz="1600" dirty="0" smtClean="0"/>
              <a:t>объекта (погибших </a:t>
            </a:r>
            <a:r>
              <a:rPr lang="ru-RU" sz="1600" dirty="0"/>
              <a:t>или </a:t>
            </a:r>
            <a:r>
              <a:rPr lang="ru-RU" sz="1600" dirty="0" smtClean="0"/>
              <a:t>пострадавших  </a:t>
            </a:r>
            <a:r>
              <a:rPr lang="ru-RU" sz="1600" dirty="0"/>
              <a:t>не более 10 человек, либо </a:t>
            </a:r>
            <a:r>
              <a:rPr lang="ru-RU" sz="1600" dirty="0" smtClean="0"/>
              <a:t>ущерб </a:t>
            </a:r>
            <a:r>
              <a:rPr lang="ru-RU" sz="1600" dirty="0"/>
              <a:t>не более 100 тыс. рублей</a:t>
            </a:r>
          </a:p>
        </p:txBody>
      </p:sp>
      <p:pic>
        <p:nvPicPr>
          <p:cNvPr id="21" name="Рисунок 20" descr="https://im3-tub-ru.yandex.net/i?id=bb85630401dfd246ae99d0239597922b&amp;n=33&amp;h=170">
            <a:hlinkClick r:id="rId7"/>
          </p:cNvPr>
          <p:cNvPicPr/>
          <p:nvPr/>
        </p:nvPicPr>
        <p:blipFill>
          <a:blip r:embed="rId8" cstate="print"/>
          <a:srcRect t="4918" r="806" b="4918"/>
          <a:stretch>
            <a:fillRect/>
          </a:stretch>
        </p:blipFill>
        <p:spPr bwMode="auto">
          <a:xfrm>
            <a:off x="357158" y="1857364"/>
            <a:ext cx="835827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 descr="https://im0-tub-ru.yandex.net/i?id=c47541916141e2a9d61723f2d8f95fd9&amp;n=33&amp;h=190&amp;w=27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2928934"/>
            <a:ext cx="8858280" cy="3714776"/>
          </a:xfrm>
          <a:prstGeom prst="rect">
            <a:avLst/>
          </a:prstGeom>
          <a:noFill/>
        </p:spPr>
      </p:pic>
      <p:pic>
        <p:nvPicPr>
          <p:cNvPr id="19469" name="Picture 13" descr="https://im1-tub-ru.yandex.net/i?id=80c9e50471c17e66962414d8f01509f3&amp;n=33&amp;h=190&amp;w=27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071942"/>
            <a:ext cx="8786874" cy="2500306"/>
          </a:xfrm>
          <a:prstGeom prst="rect">
            <a:avLst/>
          </a:prstGeom>
          <a:noFill/>
        </p:spPr>
      </p:pic>
      <p:pic>
        <p:nvPicPr>
          <p:cNvPr id="19471" name="Picture 15" descr="https://im1-tub-ru.yandex.net/i?id=b86e1437338e3c3b74fb06e969d47709&amp;n=33&amp;h=190&amp;w=29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14942" y="5715017"/>
            <a:ext cx="2809875" cy="1142983"/>
          </a:xfrm>
          <a:prstGeom prst="rect">
            <a:avLst/>
          </a:prstGeom>
          <a:noFill/>
        </p:spPr>
      </p:pic>
      <p:pic>
        <p:nvPicPr>
          <p:cNvPr id="19475" name="Picture 19" descr="https://im3-tub-ru.yandex.net/i?id=6ae17e7804f5d83f8ea42ab9d8aa5037&amp;n=33&amp;h=190&amp;w=25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7643898" y="-904876"/>
            <a:ext cx="2419350" cy="1809751"/>
          </a:xfrm>
          <a:prstGeom prst="rect">
            <a:avLst/>
          </a:prstGeom>
          <a:noFill/>
        </p:spPr>
      </p:pic>
      <p:pic>
        <p:nvPicPr>
          <p:cNvPr id="19477" name="Picture 21" descr="https://im1-tub-ru.yandex.net/i?id=2cabee92868fca2f688d480a29898eb2&amp;n=33&amp;h=190&amp;w=24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42953" y="5786454"/>
            <a:ext cx="2371725" cy="1071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1222495-14E2-40A1-B14A-E17BF211A603}" type="slidenum">
              <a:rPr lang="ru-RU"/>
              <a:pPr algn="r"/>
              <a:t>23</a:t>
            </a:fld>
            <a:endParaRPr lang="ru-RU"/>
          </a:p>
        </p:txBody>
      </p:sp>
      <p:sp>
        <p:nvSpPr>
          <p:cNvPr id="5" name="AutoShape 107"/>
          <p:cNvSpPr>
            <a:spLocks noChangeArrowheads="1"/>
          </p:cNvSpPr>
          <p:nvPr/>
        </p:nvSpPr>
        <p:spPr bwMode="auto">
          <a:xfrm>
            <a:off x="129796" y="188640"/>
            <a:ext cx="8839200" cy="6553059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6" name="Picture 8" descr="EMER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214290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621907" y="214290"/>
            <a:ext cx="455613" cy="381000"/>
            <a:chOff x="5241" y="35"/>
            <a:chExt cx="487" cy="338"/>
          </a:xfrm>
        </p:grpSpPr>
        <p:graphicFrame>
          <p:nvGraphicFramePr>
            <p:cNvPr id="8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89122" name="Точечный рисунок" r:id="rId5" imgW="4266667" imgH="3486637" progId="PBrush">
                <p:embed/>
              </p:oleObj>
            </a:graphicData>
          </a:graphic>
        </p:graphicFrame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602280" y="189210"/>
            <a:ext cx="7970248" cy="5251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/>
            <a:r>
              <a:rPr lang="ru-RU" sz="3200" b="1" cap="all" dirty="0" smtClean="0">
                <a:solidFill>
                  <a:srgbClr val="FFFF00"/>
                </a:solidFill>
              </a:rPr>
              <a:t>Категория  ОРГАНИЗАЦИЙ ПО ГО</a:t>
            </a:r>
            <a:endParaRPr lang="ru-RU" sz="3200" b="1" kern="0" cap="all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929066"/>
            <a:ext cx="8143932" cy="1692771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/>
            <a:lightRig rig="threePt" dir="t">
              <a:rot lat="0" lon="0" rev="1800000"/>
            </a:lightRig>
          </a:scene3d>
          <a:sp3d prstMaterial="dkEdge"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от 16 августа 2016 года № 804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«Об утверждении правил отнесения организаций к категориям по ГО в зависимости от  роли в экономике государства или влияния на безопасность населения»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785794"/>
            <a:ext cx="8572592" cy="246221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/>
              <a:t>Отнесение организаций к  категориям по ГО осуществляется в целях сохранения этих организаций  и  защиты  их  персонала  от  опасностей, возникающих при  ведении  военных  действий  или  вследствие  этих  действий, путем  заблаговременной  разработки  и  реализации мероприятий по ГО.	</a:t>
            </a:r>
          </a:p>
          <a:p>
            <a:pPr algn="ctr"/>
            <a:r>
              <a:rPr lang="ru-RU" sz="2200" dirty="0" smtClean="0"/>
              <a:t>	</a:t>
            </a:r>
            <a:r>
              <a:rPr lang="ru-RU" sz="2200" b="1" dirty="0" smtClean="0"/>
              <a:t> Устанавливаются следующие  категории  по гражданской обороне: особой важности , первой категории, второй категории.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1222495-14E2-40A1-B14A-E17BF211A603}" type="slidenum">
              <a:rPr lang="ru-RU"/>
              <a:pPr algn="r"/>
              <a:t>24</a:t>
            </a:fld>
            <a:endParaRPr lang="ru-RU"/>
          </a:p>
        </p:txBody>
      </p:sp>
      <p:sp>
        <p:nvSpPr>
          <p:cNvPr id="5" name="AutoShape 107"/>
          <p:cNvSpPr>
            <a:spLocks noChangeArrowheads="1"/>
          </p:cNvSpPr>
          <p:nvPr/>
        </p:nvSpPr>
        <p:spPr bwMode="auto">
          <a:xfrm>
            <a:off x="129796" y="188640"/>
            <a:ext cx="8839200" cy="6553059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6" name="Picture 8" descr="EMER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208456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621907" y="262580"/>
            <a:ext cx="455613" cy="381000"/>
            <a:chOff x="5241" y="35"/>
            <a:chExt cx="487" cy="338"/>
          </a:xfrm>
        </p:grpSpPr>
        <p:graphicFrame>
          <p:nvGraphicFramePr>
            <p:cNvPr id="8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91170" name="Точечный рисунок" r:id="rId5" imgW="4266667" imgH="3486637" progId="PBrush">
                <p:embed/>
              </p:oleObj>
            </a:graphicData>
          </a:graphic>
        </p:graphicFrame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602280" y="142852"/>
            <a:ext cx="7905179" cy="7819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ПОТЕНЦИАЛЬНО ОПАСНЫЙ ОБЪЕКТ</a:t>
            </a:r>
            <a:endParaRPr lang="ru-RU" sz="3200" b="1" kern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857232"/>
            <a:ext cx="885831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Потенциально опасный объект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- это объект, на котором расположены здания и сооружения повышенного уровня ответственности, либо объект, на котором возможно одновременное пребывание более 5 тыс.человек.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ru-RU" sz="2800" b="1" dirty="0" smtClean="0"/>
              <a:t>ФЗ от 21 декабря 1994 г. № 68-ФЗ «О защите населения и территорий от чрезвычайных ситуаций природного и техногенного характера»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К зданиям и сооружениям повышенного уровня ответственности относятся здания и сооружения, отнесенные в соответствии с Градостроительным кодексом </a:t>
            </a:r>
            <a:r>
              <a:rPr lang="ru-RU" sz="2800" b="1" i="1" dirty="0" err="1" smtClean="0">
                <a:solidFill>
                  <a:schemeClr val="tx2">
                    <a:lumMod val="75000"/>
                  </a:schemeClr>
                </a:solidFill>
              </a:rPr>
              <a:t>РФк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особо опасным, технически сложным или уникальным объектам. (ФЗ РФ от 30 декабря 2009 г. № 384-ФЗ «Технический регламент о безопасности зданий и сооружений»)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1222495-14E2-40A1-B14A-E17BF211A603}" type="slidenum">
              <a:rPr lang="ru-RU"/>
              <a:pPr algn="r"/>
              <a:t>25</a:t>
            </a:fld>
            <a:endParaRPr lang="ru-RU"/>
          </a:p>
        </p:txBody>
      </p:sp>
      <p:sp>
        <p:nvSpPr>
          <p:cNvPr id="5" name="AutoShape 107"/>
          <p:cNvSpPr>
            <a:spLocks noChangeArrowheads="1"/>
          </p:cNvSpPr>
          <p:nvPr/>
        </p:nvSpPr>
        <p:spPr bwMode="auto">
          <a:xfrm>
            <a:off x="129796" y="188640"/>
            <a:ext cx="8839200" cy="6553059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6" name="Picture 8" descr="EMER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142852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621907" y="196976"/>
            <a:ext cx="455613" cy="381000"/>
            <a:chOff x="5241" y="35"/>
            <a:chExt cx="487" cy="338"/>
          </a:xfrm>
        </p:grpSpPr>
        <p:graphicFrame>
          <p:nvGraphicFramePr>
            <p:cNvPr id="8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92194" name="Точечный рисунок" r:id="rId5" imgW="4266667" imgH="3486637" progId="PBrush">
                <p:embed/>
              </p:oleObj>
            </a:graphicData>
          </a:graphic>
        </p:graphicFrame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602280" y="0"/>
            <a:ext cx="7905179" cy="7104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ОСОБО ОПАСНЫЕ, ТЕХНИЧЕСКИ СЛОЖНЫЕ  ОБЪЕКТЫ</a:t>
            </a:r>
            <a:endParaRPr lang="ru-RU" sz="24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57158" y="620713"/>
            <a:ext cx="8429684" cy="6237287"/>
          </a:xfrm>
          <a:prstGeom prst="rect">
            <a:avLst/>
          </a:prstGeom>
          <a:gradFill rotWithShape="1">
            <a:gsLst>
              <a:gs pos="0">
                <a:srgbClr val="CCFF33"/>
              </a:gs>
              <a:gs pos="100000">
                <a:srgbClr val="FFCCFF"/>
              </a:gs>
            </a:gsLst>
            <a:lin ang="18900000" scaled="1"/>
          </a:gradFill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lnSpc>
                <a:spcPct val="60000"/>
              </a:lnSpc>
              <a:spcBef>
                <a:spcPct val="20000"/>
              </a:spcBef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В соответствии с требованиями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>Градостроительного кодекса РФ от 29 декабря 2004 г. № 190-ФЗ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к особо опасным и технически сложным объектам относятся: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611188" y="1268413"/>
            <a:ext cx="8137525" cy="504825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Объекты использования атомной энергии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11188" y="1844675"/>
            <a:ext cx="8137525" cy="4318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Гидротехнические сооружения 1 и 2-го классов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611188" y="2349500"/>
            <a:ext cx="8137525" cy="358775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Сооружения связи, </a:t>
            </a:r>
            <a:r>
              <a:rPr lang="ru-RU" b="1" dirty="0">
                <a:solidFill>
                  <a:schemeClr val="bg1"/>
                </a:solidFill>
              </a:rPr>
              <a:t>являющиеся особо опасными, технически сложными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11188" y="2781300"/>
            <a:ext cx="8137525" cy="576263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ЛЭП и иные объекты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электросетевого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хозяйства напряжением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330 киловольт и выше </a:t>
            </a: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11188" y="3429000"/>
            <a:ext cx="8137525" cy="360363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Объекты космической инфраструктуры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 rot="10800000" flipV="1">
            <a:off x="611188" y="3860800"/>
            <a:ext cx="8137525" cy="360363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Объекты авиационной инфраструктуры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611188" y="4292600"/>
            <a:ext cx="8137525" cy="360363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Объекты инфраструктуры ж/д транспорта общего пользования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611188" y="4724400"/>
            <a:ext cx="8137525" cy="360363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Метрополитены</a:t>
            </a: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611188" y="5157788"/>
            <a:ext cx="8137525" cy="358775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Морские порты</a:t>
            </a: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11188" y="6215082"/>
            <a:ext cx="8137525" cy="620712"/>
          </a:xfrm>
          <a:prstGeom prst="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опасные производственные объекты, подлежащие регистрации в 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государственном реестре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611188" y="5661025"/>
            <a:ext cx="8137525" cy="4318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41275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Тепловые станции мощностью 150 мегаватт и выше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1222495-14E2-40A1-B14A-E17BF211A603}" type="slidenum">
              <a:rPr lang="ru-RU"/>
              <a:pPr algn="r"/>
              <a:t>26</a:t>
            </a:fld>
            <a:endParaRPr lang="ru-RU"/>
          </a:p>
        </p:txBody>
      </p:sp>
      <p:sp>
        <p:nvSpPr>
          <p:cNvPr id="5" name="AutoShape 107"/>
          <p:cNvSpPr>
            <a:spLocks noChangeArrowheads="1"/>
          </p:cNvSpPr>
          <p:nvPr/>
        </p:nvSpPr>
        <p:spPr bwMode="auto">
          <a:xfrm>
            <a:off x="129796" y="188640"/>
            <a:ext cx="8839200" cy="6553059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6" name="Picture 8" descr="EMER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326252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621907" y="380376"/>
            <a:ext cx="455613" cy="381000"/>
            <a:chOff x="5241" y="35"/>
            <a:chExt cx="487" cy="338"/>
          </a:xfrm>
        </p:grpSpPr>
        <p:graphicFrame>
          <p:nvGraphicFramePr>
            <p:cNvPr id="8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93218" name="Точечный рисунок" r:id="rId5" imgW="4266667" imgH="3486637" progId="PBrush">
                <p:embed/>
              </p:oleObj>
            </a:graphicData>
          </a:graphic>
        </p:graphicFrame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602280" y="260648"/>
            <a:ext cx="7905179" cy="7819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ОПАСНЫЕ ПРОИЗВОДСТВЕННЕ ОБЪЕКТЫ</a:t>
            </a:r>
            <a:endParaRPr lang="ru-RU" sz="3200" b="1" kern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00034" y="1268413"/>
            <a:ext cx="8001056" cy="2874967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FFCCFF"/>
              </a:gs>
            </a:gsLst>
            <a:lin ang="18900000" scaled="1"/>
          </a:gra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Опасными производственными объектами являются предприятия или их цехи, участки, площадки,  иные производственные объекты,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указанные в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Приложении 1 к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ФЗ от 21.07.97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№ 116-ФЗ «О промышленной безопасности опасных производственных объектов».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1222495-14E2-40A1-B14A-E17BF211A603}" type="slidenum">
              <a:rPr lang="ru-RU"/>
              <a:pPr algn="r"/>
              <a:t>27</a:t>
            </a:fld>
            <a:endParaRPr lang="ru-RU"/>
          </a:p>
        </p:txBody>
      </p:sp>
      <p:sp>
        <p:nvSpPr>
          <p:cNvPr id="5" name="AutoShape 107"/>
          <p:cNvSpPr>
            <a:spLocks noChangeArrowheads="1"/>
          </p:cNvSpPr>
          <p:nvPr/>
        </p:nvSpPr>
        <p:spPr bwMode="auto">
          <a:xfrm>
            <a:off x="129796" y="188640"/>
            <a:ext cx="8839200" cy="6553059"/>
          </a:xfrm>
          <a:prstGeom prst="roundRect">
            <a:avLst>
              <a:gd name="adj" fmla="val 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38100" cmpd="thickThin">
            <a:solidFill>
              <a:srgbClr val="C00000"/>
            </a:solidFill>
            <a:round/>
            <a:headEnd/>
            <a:tailEnd/>
          </a:ln>
          <a:effectLst>
            <a:glow rad="228600">
              <a:srgbClr val="FF9933">
                <a:alpha val="40000"/>
              </a:srgbClr>
            </a:glow>
          </a:effectLst>
        </p:spPr>
        <p:txBody>
          <a:bodyPr wrap="none" lIns="78065" tIns="40604" rIns="78065" bIns="40604" anchor="ctr"/>
          <a:lstStyle/>
          <a:p>
            <a:pPr marL="357297" defTabSz="793655">
              <a:defRPr/>
            </a:pP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6" name="Picture 8" descr="EMER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80" y="326252"/>
            <a:ext cx="457200" cy="438452"/>
          </a:xfrm>
          <a:prstGeom prst="rect">
            <a:avLst/>
          </a:prstGeom>
          <a:noFill/>
          <a:ln>
            <a:noFill/>
          </a:ln>
          <a:effectLst>
            <a:outerShdw dist="74053" dir="1857825" algn="ctr" rotWithShape="0">
              <a:srgbClr val="0066FF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621907" y="380376"/>
            <a:ext cx="455613" cy="381000"/>
            <a:chOff x="5241" y="35"/>
            <a:chExt cx="487" cy="338"/>
          </a:xfrm>
        </p:grpSpPr>
        <p:graphicFrame>
          <p:nvGraphicFramePr>
            <p:cNvPr id="8" name="Object 4"/>
            <p:cNvGraphicFramePr>
              <a:graphicFrameLocks noChangeAspect="1"/>
            </p:cNvGraphicFramePr>
            <p:nvPr/>
          </p:nvGraphicFramePr>
          <p:xfrm>
            <a:off x="5241" y="35"/>
            <a:ext cx="487" cy="338"/>
          </p:xfrm>
          <a:graphic>
            <a:graphicData uri="http://schemas.openxmlformats.org/presentationml/2006/ole">
              <p:oleObj spid="_x0000_s396290" name="Точечный рисунок" r:id="rId5" imgW="4266667" imgH="3486637" progId="PBrush">
                <p:embed/>
              </p:oleObj>
            </a:graphicData>
          </a:graphic>
        </p:graphicFrame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334" y="81"/>
              <a:ext cx="278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602280" y="142852"/>
            <a:ext cx="7905179" cy="7819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УНИКАЛЬНЫЕ ОБЪЕКТЫ</a:t>
            </a:r>
            <a:endParaRPr lang="ru-RU" sz="32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57158" y="1142983"/>
            <a:ext cx="8358246" cy="2214579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FFCCFF"/>
              </a:gs>
            </a:gsLst>
            <a:lin ang="18900000" scaled="1"/>
          </a:gradFill>
        </p:spPr>
        <p:txBody>
          <a:bodyPr vert="horz" lIns="91440" tIns="45720" rIns="91440" bIns="45720" rtlCol="0">
            <a:noAutofit/>
          </a:bodyPr>
          <a:lstStyle/>
          <a:p>
            <a:pPr algn="ctr">
              <a:defRPr/>
            </a:pP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В соответствии с требованиями</a:t>
            </a:r>
            <a:r>
              <a:rPr lang="ru-RU" sz="2800" dirty="0" smtClean="0"/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ФЗ от 29.12.2004 г. № 190-ФЗ к </a:t>
            </a:r>
            <a:r>
              <a:rPr lang="ru-RU" sz="28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уникальным объектам</a:t>
            </a:r>
            <a:r>
              <a:rPr lang="ru-RU" sz="2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относятся объекты капитального строительства, в проектной документации которых предусмотрена хотя бы одна из следующих характеристик: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95288" y="3473474"/>
            <a:ext cx="8497887" cy="669906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cap="all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000" b="1" cap="all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высота более чем 100 метров</a:t>
            </a:r>
            <a:r>
              <a:rPr lang="ru-RU" sz="2000" b="1" cap="all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95288" y="4265636"/>
            <a:ext cx="8497887" cy="592124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cap="all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2) пролеты более чем 100 метров;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 rot="10800000" flipV="1">
            <a:off x="395287" y="5000636"/>
            <a:ext cx="8497887" cy="441317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cap="all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3) наличие консоли более чем 20 метров;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 rot="10800000" flipV="1">
            <a:off x="395286" y="5565794"/>
            <a:ext cx="8497887" cy="1006477"/>
          </a:xfrm>
          <a:prstGeom prst="rect">
            <a:avLst/>
          </a:prstGeom>
          <a:gradFill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cap="all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2000" b="1" cap="all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заглубление подземной части (полностью или </a:t>
            </a:r>
          </a:p>
          <a:p>
            <a:pPr algn="ctr">
              <a:defRPr/>
            </a:pPr>
            <a:r>
              <a:rPr lang="ru-RU" sz="2000" b="1" cap="all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частично)  ниже  планировочной отметки земли </a:t>
            </a:r>
          </a:p>
          <a:p>
            <a:pPr algn="ctr">
              <a:defRPr/>
            </a:pPr>
            <a:r>
              <a:rPr lang="ru-RU" sz="2000" b="1" cap="all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более чем на 15 метров;</a:t>
            </a:r>
            <a:endParaRPr lang="ru-RU" sz="2000" b="1" cap="all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https://im0-tub-ru.yandex.net/i?id=56c3a01f49ee077a0d60063df2adeded&amp;n=33&amp;h=190&amp;w=3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4905397"/>
            <a:ext cx="2571767" cy="1809751"/>
          </a:xfrm>
          <a:prstGeom prst="rect">
            <a:avLst/>
          </a:prstGeom>
          <a:noFill/>
        </p:spPr>
      </p:pic>
      <p:pic>
        <p:nvPicPr>
          <p:cNvPr id="17" name="Picture 4" descr="https://im1-tub-ru.yandex.net/i?id=714fcf237cec540c46827741ab29822c&amp;n=33&amp;h=190&amp;w=28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4905397"/>
            <a:ext cx="2676525" cy="1809751"/>
          </a:xfrm>
          <a:prstGeom prst="rect">
            <a:avLst/>
          </a:prstGeom>
          <a:noFill/>
        </p:spPr>
      </p:pic>
      <p:pic>
        <p:nvPicPr>
          <p:cNvPr id="120836" name="Picture 4" descr="https://im2-tub-ru.yandex.net/i?id=d7af5aef37cf67e41b8abfc2638a5b44&amp;n=33&amp;h=190&amp;w=3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4905397"/>
            <a:ext cx="2990850" cy="1809751"/>
          </a:xfrm>
          <a:prstGeom prst="rect">
            <a:avLst/>
          </a:prstGeom>
          <a:noFill/>
        </p:spPr>
      </p:pic>
      <p:pic>
        <p:nvPicPr>
          <p:cNvPr id="122886" name="Picture 6" descr="https://im2-tub-ru.yandex.net/i?id=251f1946163712596f22166d4e64708c&amp;n=33&amp;h=190&amp;w=272"/>
          <p:cNvPicPr>
            <a:picLocks noChangeAspect="1" noChangeArrowheads="1"/>
          </p:cNvPicPr>
          <p:nvPr/>
        </p:nvPicPr>
        <p:blipFill>
          <a:blip r:embed="rId9" cstate="print"/>
          <a:srcRect r="735" b="9210"/>
          <a:stretch>
            <a:fillRect/>
          </a:stretch>
        </p:blipFill>
        <p:spPr bwMode="auto">
          <a:xfrm>
            <a:off x="428596" y="4286256"/>
            <a:ext cx="2571768" cy="1857388"/>
          </a:xfrm>
          <a:prstGeom prst="rect">
            <a:avLst/>
          </a:prstGeom>
          <a:noFill/>
        </p:spPr>
      </p:pic>
      <p:pic>
        <p:nvPicPr>
          <p:cNvPr id="122888" name="Picture 8" descr="https://im1-tub-ru.yandex.net/i?id=93c3f3b3a86bf214239b5bbb5d49f78f&amp;n=33&amp;h=190&amp;w=29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38893" y="4286256"/>
            <a:ext cx="2790825" cy="1809751"/>
          </a:xfrm>
          <a:prstGeom prst="rect">
            <a:avLst/>
          </a:prstGeom>
          <a:noFill/>
        </p:spPr>
      </p:pic>
      <p:pic>
        <p:nvPicPr>
          <p:cNvPr id="122890" name="Picture 10" descr="https://im3-tub-ru.yandex.net/i?id=7c4e9998307387fa04d0d0b7b2f69b1b&amp;n=33&amp;h=190&amp;w=28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4286256"/>
            <a:ext cx="2714625" cy="1809751"/>
          </a:xfrm>
          <a:prstGeom prst="rect">
            <a:avLst/>
          </a:prstGeom>
          <a:noFill/>
        </p:spPr>
      </p:pic>
      <p:pic>
        <p:nvPicPr>
          <p:cNvPr id="122892" name="Picture 12" descr="https://im1-tub-ru.yandex.net/i?id=ed2aa5ac8a7bbad50766c4bdde70ebf9&amp;n=33&amp;h=190&amp;w=4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7158" y="2143116"/>
            <a:ext cx="3000396" cy="2071702"/>
          </a:xfrm>
          <a:prstGeom prst="rect">
            <a:avLst/>
          </a:prstGeom>
          <a:noFill/>
        </p:spPr>
      </p:pic>
      <p:pic>
        <p:nvPicPr>
          <p:cNvPr id="122896" name="Picture 16" descr="https://im3-tub-ru.yandex.net/i?id=9dda6a085670000dc82ee8785f7586d2&amp;n=33&amp;h=190&amp;w=25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286512" y="2143116"/>
            <a:ext cx="2643206" cy="2024065"/>
          </a:xfrm>
          <a:prstGeom prst="rect">
            <a:avLst/>
          </a:prstGeom>
          <a:noFill/>
        </p:spPr>
      </p:pic>
      <p:pic>
        <p:nvPicPr>
          <p:cNvPr id="122898" name="Picture 18" descr="https://im2-tub-ru.yandex.net/i?id=c5b51231ce20e533266b77f03c237e47&amp;n=33&amp;h=190&amp;w=29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428992" y="2143116"/>
            <a:ext cx="2790825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22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22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22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>
              <a:buFontTx/>
              <a:buNone/>
            </a:pPr>
            <a:r>
              <a:rPr lang="ru-RU" dirty="0" smtClean="0"/>
              <a:t>                    </a:t>
            </a:r>
          </a:p>
        </p:txBody>
      </p:sp>
      <p:sp>
        <p:nvSpPr>
          <p:cNvPr id="133126" name="Oval 6"/>
          <p:cNvSpPr>
            <a:spLocks noChangeArrowheads="1"/>
          </p:cNvSpPr>
          <p:nvPr/>
        </p:nvSpPr>
        <p:spPr bwMode="auto">
          <a:xfrm>
            <a:off x="3857620" y="2786058"/>
            <a:ext cx="1357322" cy="928695"/>
          </a:xfrm>
          <a:prstGeom prst="ellipse">
            <a:avLst/>
          </a:prstGeom>
          <a:solidFill>
            <a:srgbClr val="FFFF66"/>
          </a:solidFill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Классы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ПОО</a:t>
            </a:r>
            <a:endParaRPr lang="ru-RU" sz="2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142844" y="1209664"/>
            <a:ext cx="8858312" cy="590931"/>
          </a:xfrm>
          <a:prstGeom prst="rect">
            <a:avLst/>
          </a:prstGeom>
          <a:solidFill>
            <a:srgbClr val="FF0000">
              <a:alpha val="55000"/>
            </a:srgb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аварии на которых могут являться источниками возникновения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федеральных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и/или трансграничных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dirty="0"/>
          </a:p>
        </p:txBody>
      </p:sp>
      <p:sp>
        <p:nvSpPr>
          <p:cNvPr id="117769" name="Line 9"/>
          <p:cNvSpPr>
            <a:spLocks noChangeShapeType="1"/>
          </p:cNvSpPr>
          <p:nvPr/>
        </p:nvSpPr>
        <p:spPr bwMode="auto">
          <a:xfrm>
            <a:off x="4500562" y="2209796"/>
            <a:ext cx="0" cy="576262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0" name="Line 10"/>
          <p:cNvSpPr>
            <a:spLocks noChangeShapeType="1"/>
          </p:cNvSpPr>
          <p:nvPr/>
        </p:nvSpPr>
        <p:spPr bwMode="auto">
          <a:xfrm>
            <a:off x="3428992" y="3214686"/>
            <a:ext cx="428628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2" name="Line 12"/>
          <p:cNvSpPr>
            <a:spLocks noChangeShapeType="1"/>
          </p:cNvSpPr>
          <p:nvPr/>
        </p:nvSpPr>
        <p:spPr bwMode="auto">
          <a:xfrm flipH="1">
            <a:off x="3571868" y="3643314"/>
            <a:ext cx="654044" cy="78581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3" name="Line 13"/>
          <p:cNvSpPr>
            <a:spLocks noChangeShapeType="1"/>
          </p:cNvSpPr>
          <p:nvPr/>
        </p:nvSpPr>
        <p:spPr bwMode="auto">
          <a:xfrm>
            <a:off x="4857752" y="3643314"/>
            <a:ext cx="1071570" cy="71438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17774" name="Rectangle 14"/>
          <p:cNvSpPr>
            <a:spLocks noChangeArrowheads="1"/>
          </p:cNvSpPr>
          <p:nvPr/>
        </p:nvSpPr>
        <p:spPr bwMode="auto">
          <a:xfrm>
            <a:off x="2857488" y="1852606"/>
            <a:ext cx="3311525" cy="357189"/>
          </a:xfrm>
          <a:prstGeom prst="rect">
            <a:avLst/>
          </a:prstGeom>
          <a:solidFill>
            <a:srgbClr val="FF0000">
              <a:alpha val="55000"/>
            </a:srgbClr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ПОО 1 класса</a:t>
            </a:r>
            <a:endParaRPr lang="ru-RU" sz="2000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42842" y="566722"/>
          <a:ext cx="8858313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4308"/>
                <a:gridCol w="3126461"/>
                <a:gridCol w="3647544"/>
              </a:tblGrid>
              <a:tr h="642942"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Пострадало 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более 500 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17780"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</a:pP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Нарушены условия 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жизни более 1000, 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Граница действия 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более двух субъектов РФ  или  за пределами РФ</a:t>
                      </a:r>
                      <a:endParaRPr lang="ru-RU" sz="16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5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571736" y="2857496"/>
            <a:ext cx="857256" cy="928694"/>
          </a:xfrm>
          <a:prstGeom prst="rect">
            <a:avLst/>
          </a:prstGeom>
          <a:solidFill>
            <a:schemeClr val="accent2">
              <a:lumMod val="60000"/>
              <a:lumOff val="40000"/>
              <a:alpha val="56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ПОО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sz="200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285852" y="2316600"/>
            <a:ext cx="1285884" cy="2308324"/>
          </a:xfrm>
          <a:prstGeom prst="rect">
            <a:avLst/>
          </a:prstGeom>
          <a:solidFill>
            <a:schemeClr val="accent2">
              <a:lumMod val="60000"/>
              <a:lumOff val="40000"/>
              <a:alpha val="56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/>
              <a:t>аварии на которых могут являться </a:t>
            </a:r>
            <a:r>
              <a:rPr lang="ru-RU" sz="1600" dirty="0" err="1" smtClean="0"/>
              <a:t>источ-никами</a:t>
            </a:r>
            <a:r>
              <a:rPr lang="ru-RU" sz="1600" dirty="0" smtClean="0"/>
              <a:t> </a:t>
            </a:r>
            <a:r>
              <a:rPr lang="ru-RU" sz="1600" dirty="0" err="1" smtClean="0"/>
              <a:t>возникно-вения</a:t>
            </a:r>
            <a:r>
              <a:rPr lang="ru-RU" sz="1600" dirty="0" smtClean="0"/>
              <a:t> </a:t>
            </a:r>
            <a:r>
              <a:rPr lang="ru-RU" sz="1600" b="1" dirty="0" err="1" smtClean="0"/>
              <a:t>региональ-ных</a:t>
            </a:r>
            <a:r>
              <a:rPr lang="ru-RU" sz="1600" dirty="0" smtClean="0"/>
              <a:t> ЧС</a:t>
            </a:r>
            <a:endParaRPr lang="ru-RU" sz="1600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0" y="1857364"/>
          <a:ext cx="1285852" cy="321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52"/>
              </a:tblGrid>
              <a:tr h="752678"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Пострадало 50-500  чел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</a:tr>
              <a:tr h="12310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Нарушены условия жизни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500-5000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чел.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</a:tr>
              <a:tr h="12310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Граница действия два субъекта РФ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429388" y="2134363"/>
            <a:ext cx="1285884" cy="25299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/>
              <a:t>аварии на которых могут являться </a:t>
            </a:r>
            <a:r>
              <a:rPr lang="ru-RU" sz="1600" dirty="0" err="1" smtClean="0"/>
              <a:t>источ</a:t>
            </a:r>
            <a:r>
              <a:rPr lang="ru-RU" sz="1600" dirty="0" smtClean="0"/>
              <a:t>-</a:t>
            </a:r>
          </a:p>
          <a:p>
            <a:pPr algn="ctr">
              <a:lnSpc>
                <a:spcPct val="90000"/>
              </a:lnSpc>
            </a:pPr>
            <a:r>
              <a:rPr lang="ru-RU" sz="1600" dirty="0" err="1" smtClean="0"/>
              <a:t>никами</a:t>
            </a:r>
            <a:r>
              <a:rPr lang="ru-RU" sz="1600" dirty="0" smtClean="0"/>
              <a:t> </a:t>
            </a:r>
            <a:r>
              <a:rPr lang="ru-RU" sz="1600" dirty="0" err="1" smtClean="0"/>
              <a:t>возник-новения</a:t>
            </a:r>
            <a:r>
              <a:rPr lang="ru-RU" sz="1600" dirty="0" smtClean="0"/>
              <a:t> </a:t>
            </a:r>
            <a:r>
              <a:rPr lang="ru-RU" sz="1600" b="1" dirty="0" err="1" smtClean="0"/>
              <a:t>террито-риальных</a:t>
            </a:r>
            <a:r>
              <a:rPr lang="ru-RU" sz="1600" b="1" dirty="0" smtClean="0"/>
              <a:t> </a:t>
            </a:r>
            <a:r>
              <a:rPr lang="ru-RU" sz="1600" dirty="0" smtClean="0"/>
              <a:t>ЧС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7715272" y="1857364"/>
          <a:ext cx="1285852" cy="3066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52"/>
              </a:tblGrid>
              <a:tr h="370840"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Пострадало более 50 -500  чел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Нарушены условия жизни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300-500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чел.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Граница действия в пределах субъекта РФ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5500694" y="2786058"/>
            <a:ext cx="882633" cy="9286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ПОО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sz="2000" dirty="0"/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 flipH="1">
            <a:off x="5286380" y="3214686"/>
            <a:ext cx="344494" cy="9524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5429256" y="4357694"/>
            <a:ext cx="1000132" cy="928694"/>
          </a:xfrm>
          <a:prstGeom prst="rect">
            <a:avLst/>
          </a:prstGeom>
          <a:solidFill>
            <a:srgbClr val="00B0F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ПОО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sz="2000" dirty="0"/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3071802" y="4429132"/>
            <a:ext cx="1000132" cy="857256"/>
          </a:xfrm>
          <a:prstGeom prst="rect">
            <a:avLst/>
          </a:prstGeom>
          <a:solidFill>
            <a:srgbClr val="FFFF00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ПОО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sz="2000" dirty="0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0" y="5286388"/>
            <a:ext cx="4572000" cy="535531"/>
          </a:xfrm>
          <a:prstGeom prst="rect">
            <a:avLst/>
          </a:prstGeom>
          <a:solidFill>
            <a:srgbClr val="FFFF00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аварии на которых могут являться источниками возникновения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местных ЧС</a:t>
            </a:r>
            <a:endParaRPr lang="ru-RU" sz="1600" b="1" dirty="0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4714876" y="5286388"/>
            <a:ext cx="4429124" cy="535531"/>
          </a:xfrm>
          <a:prstGeom prst="rect">
            <a:avLst/>
          </a:prstGeom>
          <a:solidFill>
            <a:srgbClr val="00B0F0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аварии на которых могут являться источниками возникновения </a:t>
            </a:r>
            <a:r>
              <a:rPr lang="ru-RU" sz="1600" b="1" dirty="0"/>
              <a:t>локальных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ЧС</a:t>
            </a:r>
            <a:endParaRPr lang="ru-RU" sz="1600" dirty="0"/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0" y="5857892"/>
          <a:ext cx="4572000" cy="885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14"/>
                <a:gridCol w="1428760"/>
                <a:gridCol w="1928826"/>
              </a:tblGrid>
              <a:tr h="642942"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Пострадало 10-50 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17780"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</a:pP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Нарушены условия 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жизни 100-300, 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14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Граница действия 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пределах  р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айона, города,  </a:t>
                      </a:r>
                      <a:r>
                        <a:rPr lang="ru-RU" sz="1600" b="0" kern="12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нас.пункта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4714876" y="5786454"/>
          <a:ext cx="4429124" cy="1009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8202"/>
                <a:gridCol w="1527296"/>
                <a:gridCol w="1603626"/>
              </a:tblGrid>
              <a:tr h="928669"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6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Пострадало не более 10  </a:t>
                      </a:r>
                      <a:r>
                        <a:rPr lang="ru-RU" sz="1600" b="0" kern="6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600" b="0" kern="6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17780" algn="ctr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6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Нарушены условия </a:t>
                      </a:r>
                      <a:r>
                        <a:rPr lang="ru-RU" sz="1600" b="0" kern="6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жизни менее 100 чел</a:t>
                      </a:r>
                      <a:r>
                        <a:rPr lang="ru-RU" sz="1600" b="0" kern="6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b="0" kern="600" baseline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7780" marR="17780" indent="0" algn="ctr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6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Граница действия </a:t>
                      </a:r>
                      <a:r>
                        <a:rPr lang="ru-RU" sz="1600" b="0" kern="6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пределах объекта</a:t>
                      </a:r>
                      <a:endParaRPr lang="ru-RU" sz="1600" b="0" kern="600" baseline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85" marR="45085" marT="22225" marB="2222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31" name="AutoShape 30"/>
          <p:cNvSpPr>
            <a:spLocks noChangeArrowheads="1"/>
          </p:cNvSpPr>
          <p:nvPr/>
        </p:nvSpPr>
        <p:spPr bwMode="auto">
          <a:xfrm>
            <a:off x="571472" y="-24"/>
            <a:ext cx="7935987" cy="5965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kern="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КЛАССИФИКАЦИЯ ПОО</a:t>
            </a:r>
            <a:endParaRPr lang="ru-RU" sz="3600" b="1" kern="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AutoShape 30"/>
          <p:cNvSpPr>
            <a:spLocks noChangeArrowheads="1"/>
          </p:cNvSpPr>
          <p:nvPr/>
        </p:nvSpPr>
        <p:spPr bwMode="auto">
          <a:xfrm>
            <a:off x="500034" y="428604"/>
            <a:ext cx="7935987" cy="56340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Приказ МЧС РФ от 28.02.2003 N 105 </a:t>
            </a:r>
          </a:p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"Об утверждении Требований </a:t>
            </a:r>
          </a:p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по предупреждению ЧС на </a:t>
            </a:r>
          </a:p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потенциально опасных объектах и </a:t>
            </a:r>
          </a:p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объектах жизнеобеспечения</a:t>
            </a:r>
            <a:endParaRPr lang="ru-RU" sz="3600" b="1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7" grpId="0" animBg="1"/>
      <p:bldP spid="117769" grpId="0" animBg="1"/>
      <p:bldP spid="117770" grpId="0" animBg="1"/>
      <p:bldP spid="117772" grpId="0" animBg="1"/>
      <p:bldP spid="117773" grpId="0" animBg="1"/>
      <p:bldP spid="117774" grpId="0" animBg="1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3" grpId="0" animBg="1"/>
      <p:bldP spid="3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142875"/>
            <a:ext cx="8786812" cy="785813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ru-RU" dirty="0"/>
          </a:p>
        </p:txBody>
      </p:sp>
      <p:pic>
        <p:nvPicPr>
          <p:cNvPr id="38915" name="Picture 2" descr="https://im-tub-ap-ru.yandex.net/pic/e5ed7bd470798dce1e9f4edadf565658/nsuh.ru/sites/default/files/re2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928688"/>
            <a:ext cx="8786812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5857875" y="2714625"/>
            <a:ext cx="785813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5822156" y="3178969"/>
            <a:ext cx="1428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4365625" y="1838325"/>
            <a:ext cx="257175" cy="776288"/>
          </a:xfrm>
          <a:custGeom>
            <a:avLst/>
            <a:gdLst>
              <a:gd name="connsiteX0" fmla="*/ 0 w 256032"/>
              <a:gd name="connsiteY0" fmla="*/ 694944 h 777240"/>
              <a:gd name="connsiteX1" fmla="*/ 4572 w 256032"/>
              <a:gd name="connsiteY1" fmla="*/ 713232 h 777240"/>
              <a:gd name="connsiteX2" fmla="*/ 9144 w 256032"/>
              <a:gd name="connsiteY2" fmla="*/ 740664 h 777240"/>
              <a:gd name="connsiteX3" fmla="*/ 13716 w 256032"/>
              <a:gd name="connsiteY3" fmla="*/ 754380 h 777240"/>
              <a:gd name="connsiteX4" fmla="*/ 41148 w 256032"/>
              <a:gd name="connsiteY4" fmla="*/ 777240 h 777240"/>
              <a:gd name="connsiteX5" fmla="*/ 96012 w 256032"/>
              <a:gd name="connsiteY5" fmla="*/ 772668 h 777240"/>
              <a:gd name="connsiteX6" fmla="*/ 109728 w 256032"/>
              <a:gd name="connsiteY6" fmla="*/ 768096 h 777240"/>
              <a:gd name="connsiteX7" fmla="*/ 128016 w 256032"/>
              <a:gd name="connsiteY7" fmla="*/ 740664 h 777240"/>
              <a:gd name="connsiteX8" fmla="*/ 237744 w 256032"/>
              <a:gd name="connsiteY8" fmla="*/ 726948 h 777240"/>
              <a:gd name="connsiteX9" fmla="*/ 242316 w 256032"/>
              <a:gd name="connsiteY9" fmla="*/ 649224 h 777240"/>
              <a:gd name="connsiteX10" fmla="*/ 251460 w 256032"/>
              <a:gd name="connsiteY10" fmla="*/ 612648 h 777240"/>
              <a:gd name="connsiteX11" fmla="*/ 256032 w 256032"/>
              <a:gd name="connsiteY11" fmla="*/ 598932 h 777240"/>
              <a:gd name="connsiteX12" fmla="*/ 228600 w 256032"/>
              <a:gd name="connsiteY12" fmla="*/ 534924 h 777240"/>
              <a:gd name="connsiteX13" fmla="*/ 214884 w 256032"/>
              <a:gd name="connsiteY13" fmla="*/ 530352 h 777240"/>
              <a:gd name="connsiteX14" fmla="*/ 201168 w 256032"/>
              <a:gd name="connsiteY14" fmla="*/ 521208 h 777240"/>
              <a:gd name="connsiteX15" fmla="*/ 182880 w 256032"/>
              <a:gd name="connsiteY15" fmla="*/ 512064 h 777240"/>
              <a:gd name="connsiteX16" fmla="*/ 155448 w 256032"/>
              <a:gd name="connsiteY16" fmla="*/ 493776 h 777240"/>
              <a:gd name="connsiteX17" fmla="*/ 141732 w 256032"/>
              <a:gd name="connsiteY17" fmla="*/ 484632 h 777240"/>
              <a:gd name="connsiteX18" fmla="*/ 132588 w 256032"/>
              <a:gd name="connsiteY18" fmla="*/ 470916 h 777240"/>
              <a:gd name="connsiteX19" fmla="*/ 36576 w 256032"/>
              <a:gd name="connsiteY19" fmla="*/ 452628 h 777240"/>
              <a:gd name="connsiteX20" fmla="*/ 36576 w 256032"/>
              <a:gd name="connsiteY20" fmla="*/ 420624 h 777240"/>
              <a:gd name="connsiteX21" fmla="*/ 41148 w 256032"/>
              <a:gd name="connsiteY21" fmla="*/ 406908 h 777240"/>
              <a:gd name="connsiteX22" fmla="*/ 54864 w 256032"/>
              <a:gd name="connsiteY22" fmla="*/ 397764 h 777240"/>
              <a:gd name="connsiteX23" fmla="*/ 64008 w 256032"/>
              <a:gd name="connsiteY23" fmla="*/ 384048 h 777240"/>
              <a:gd name="connsiteX24" fmla="*/ 82296 w 256032"/>
              <a:gd name="connsiteY24" fmla="*/ 379476 h 777240"/>
              <a:gd name="connsiteX25" fmla="*/ 96012 w 256032"/>
              <a:gd name="connsiteY25" fmla="*/ 374904 h 777240"/>
              <a:gd name="connsiteX26" fmla="*/ 105156 w 256032"/>
              <a:gd name="connsiteY26" fmla="*/ 361188 h 777240"/>
              <a:gd name="connsiteX27" fmla="*/ 118872 w 256032"/>
              <a:gd name="connsiteY27" fmla="*/ 310896 h 777240"/>
              <a:gd name="connsiteX28" fmla="*/ 123444 w 256032"/>
              <a:gd name="connsiteY28" fmla="*/ 292608 h 777240"/>
              <a:gd name="connsiteX29" fmla="*/ 132588 w 256032"/>
              <a:gd name="connsiteY29" fmla="*/ 214884 h 777240"/>
              <a:gd name="connsiteX30" fmla="*/ 128016 w 256032"/>
              <a:gd name="connsiteY30" fmla="*/ 173736 h 777240"/>
              <a:gd name="connsiteX31" fmla="*/ 114300 w 256032"/>
              <a:gd name="connsiteY31" fmla="*/ 128016 h 777240"/>
              <a:gd name="connsiteX32" fmla="*/ 105156 w 256032"/>
              <a:gd name="connsiteY32" fmla="*/ 91440 h 777240"/>
              <a:gd name="connsiteX33" fmla="*/ 96012 w 256032"/>
              <a:gd name="connsiteY33" fmla="*/ 77724 h 777240"/>
              <a:gd name="connsiteX34" fmla="*/ 86868 w 256032"/>
              <a:gd name="connsiteY34" fmla="*/ 36576 h 777240"/>
              <a:gd name="connsiteX35" fmla="*/ 82296 w 256032"/>
              <a:gd name="connsiteY35" fmla="*/ 13716 h 777240"/>
              <a:gd name="connsiteX36" fmla="*/ 77724 w 256032"/>
              <a:gd name="connsiteY36" fmla="*/ 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6032" h="777240">
                <a:moveTo>
                  <a:pt x="0" y="694944"/>
                </a:moveTo>
                <a:cubicBezTo>
                  <a:pt x="1524" y="701040"/>
                  <a:pt x="3340" y="707070"/>
                  <a:pt x="4572" y="713232"/>
                </a:cubicBezTo>
                <a:cubicBezTo>
                  <a:pt x="6390" y="722322"/>
                  <a:pt x="7133" y="731615"/>
                  <a:pt x="9144" y="740664"/>
                </a:cubicBezTo>
                <a:cubicBezTo>
                  <a:pt x="10189" y="745369"/>
                  <a:pt x="11043" y="750370"/>
                  <a:pt x="13716" y="754380"/>
                </a:cubicBezTo>
                <a:cubicBezTo>
                  <a:pt x="20757" y="764941"/>
                  <a:pt x="31027" y="770493"/>
                  <a:pt x="41148" y="777240"/>
                </a:cubicBezTo>
                <a:cubicBezTo>
                  <a:pt x="59436" y="775716"/>
                  <a:pt x="77822" y="775093"/>
                  <a:pt x="96012" y="772668"/>
                </a:cubicBezTo>
                <a:cubicBezTo>
                  <a:pt x="100789" y="772031"/>
                  <a:pt x="106320" y="771504"/>
                  <a:pt x="109728" y="768096"/>
                </a:cubicBezTo>
                <a:cubicBezTo>
                  <a:pt x="117499" y="760325"/>
                  <a:pt x="117449" y="743683"/>
                  <a:pt x="128016" y="740664"/>
                </a:cubicBezTo>
                <a:cubicBezTo>
                  <a:pt x="184974" y="724390"/>
                  <a:pt x="148944" y="732172"/>
                  <a:pt x="237744" y="726948"/>
                </a:cubicBezTo>
                <a:cubicBezTo>
                  <a:pt x="252211" y="683547"/>
                  <a:pt x="247761" y="709115"/>
                  <a:pt x="242316" y="649224"/>
                </a:cubicBezTo>
                <a:cubicBezTo>
                  <a:pt x="245364" y="637032"/>
                  <a:pt x="248153" y="624772"/>
                  <a:pt x="251460" y="612648"/>
                </a:cubicBezTo>
                <a:cubicBezTo>
                  <a:pt x="252728" y="607999"/>
                  <a:pt x="256032" y="603751"/>
                  <a:pt x="256032" y="598932"/>
                </a:cubicBezTo>
                <a:cubicBezTo>
                  <a:pt x="256032" y="575599"/>
                  <a:pt x="249360" y="548764"/>
                  <a:pt x="228600" y="534924"/>
                </a:cubicBezTo>
                <a:cubicBezTo>
                  <a:pt x="224590" y="532251"/>
                  <a:pt x="219195" y="532507"/>
                  <a:pt x="214884" y="530352"/>
                </a:cubicBezTo>
                <a:cubicBezTo>
                  <a:pt x="209969" y="527895"/>
                  <a:pt x="205939" y="523934"/>
                  <a:pt x="201168" y="521208"/>
                </a:cubicBezTo>
                <a:cubicBezTo>
                  <a:pt x="195250" y="517827"/>
                  <a:pt x="188724" y="515571"/>
                  <a:pt x="182880" y="512064"/>
                </a:cubicBezTo>
                <a:cubicBezTo>
                  <a:pt x="173456" y="506410"/>
                  <a:pt x="164592" y="499872"/>
                  <a:pt x="155448" y="493776"/>
                </a:cubicBezTo>
                <a:lnTo>
                  <a:pt x="141732" y="484632"/>
                </a:lnTo>
                <a:cubicBezTo>
                  <a:pt x="138684" y="480060"/>
                  <a:pt x="136106" y="475137"/>
                  <a:pt x="132588" y="470916"/>
                </a:cubicBezTo>
                <a:cubicBezTo>
                  <a:pt x="105237" y="438095"/>
                  <a:pt x="100716" y="456191"/>
                  <a:pt x="36576" y="452628"/>
                </a:cubicBezTo>
                <a:cubicBezTo>
                  <a:pt x="30356" y="433967"/>
                  <a:pt x="30394" y="442263"/>
                  <a:pt x="36576" y="420624"/>
                </a:cubicBezTo>
                <a:cubicBezTo>
                  <a:pt x="37900" y="415990"/>
                  <a:pt x="38137" y="410671"/>
                  <a:pt x="41148" y="406908"/>
                </a:cubicBezTo>
                <a:cubicBezTo>
                  <a:pt x="44581" y="402617"/>
                  <a:pt x="50292" y="400812"/>
                  <a:pt x="54864" y="397764"/>
                </a:cubicBezTo>
                <a:cubicBezTo>
                  <a:pt x="57912" y="393192"/>
                  <a:pt x="59436" y="387096"/>
                  <a:pt x="64008" y="384048"/>
                </a:cubicBezTo>
                <a:cubicBezTo>
                  <a:pt x="69236" y="380562"/>
                  <a:pt x="76254" y="381202"/>
                  <a:pt x="82296" y="379476"/>
                </a:cubicBezTo>
                <a:cubicBezTo>
                  <a:pt x="86930" y="378152"/>
                  <a:pt x="91440" y="376428"/>
                  <a:pt x="96012" y="374904"/>
                </a:cubicBezTo>
                <a:cubicBezTo>
                  <a:pt x="99060" y="370332"/>
                  <a:pt x="102924" y="366209"/>
                  <a:pt x="105156" y="361188"/>
                </a:cubicBezTo>
                <a:cubicBezTo>
                  <a:pt x="114671" y="339778"/>
                  <a:pt x="114091" y="332409"/>
                  <a:pt x="118872" y="310896"/>
                </a:cubicBezTo>
                <a:cubicBezTo>
                  <a:pt x="120235" y="304762"/>
                  <a:pt x="122320" y="298790"/>
                  <a:pt x="123444" y="292608"/>
                </a:cubicBezTo>
                <a:cubicBezTo>
                  <a:pt x="127936" y="267902"/>
                  <a:pt x="130136" y="239405"/>
                  <a:pt x="132588" y="214884"/>
                </a:cubicBezTo>
                <a:cubicBezTo>
                  <a:pt x="131064" y="201168"/>
                  <a:pt x="130114" y="187376"/>
                  <a:pt x="128016" y="173736"/>
                </a:cubicBezTo>
                <a:cubicBezTo>
                  <a:pt x="122947" y="140788"/>
                  <a:pt x="122607" y="169553"/>
                  <a:pt x="114300" y="128016"/>
                </a:cubicBezTo>
                <a:cubicBezTo>
                  <a:pt x="112561" y="119321"/>
                  <a:pt x="109842" y="100813"/>
                  <a:pt x="105156" y="91440"/>
                </a:cubicBezTo>
                <a:cubicBezTo>
                  <a:pt x="102699" y="86525"/>
                  <a:pt x="98469" y="82639"/>
                  <a:pt x="96012" y="77724"/>
                </a:cubicBezTo>
                <a:cubicBezTo>
                  <a:pt x="90254" y="66208"/>
                  <a:pt x="88875" y="47614"/>
                  <a:pt x="86868" y="36576"/>
                </a:cubicBezTo>
                <a:cubicBezTo>
                  <a:pt x="85478" y="28930"/>
                  <a:pt x="84181" y="21255"/>
                  <a:pt x="82296" y="13716"/>
                </a:cubicBezTo>
                <a:cubicBezTo>
                  <a:pt x="81127" y="9041"/>
                  <a:pt x="77724" y="0"/>
                  <a:pt x="77724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30" name="Picture 6" descr="https://im-tub-ap-ru.yandex.net/pic/5fd3dea799a0892f990c88b3c4d4df39/www.moscow-index.ru/uploads/okrug/sza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928688"/>
            <a:ext cx="8786812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85"/>
          <p:cNvSpPr>
            <a:spLocks noChangeArrowheads="1"/>
          </p:cNvSpPr>
          <p:nvPr/>
        </p:nvSpPr>
        <p:spPr bwMode="auto">
          <a:xfrm>
            <a:off x="285750" y="142875"/>
            <a:ext cx="8501063" cy="647700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3300"/>
            </a:solidFill>
            <a:miter lim="800000"/>
            <a:headEnd/>
            <a:tailEnd/>
          </a:ln>
          <a:effectLst>
            <a:outerShdw dist="135003" dir="2471156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40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ЗОНИРОВАНИЕ</a:t>
            </a:r>
            <a:endParaRPr lang="ru-RU" altLang="ru-RU" sz="4000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4" name="AutoShape 78"/>
          <p:cNvSpPr>
            <a:spLocks noChangeArrowheads="1"/>
          </p:cNvSpPr>
          <p:nvPr/>
        </p:nvSpPr>
        <p:spPr bwMode="auto">
          <a:xfrm>
            <a:off x="6143625" y="5072063"/>
            <a:ext cx="2786063" cy="1500187"/>
          </a:xfrm>
          <a:prstGeom prst="wedgeRectCallout">
            <a:avLst>
              <a:gd name="adj1" fmla="val -78243"/>
              <a:gd name="adj2" fmla="val -65272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lIns="91433" tIns="45717" rIns="91433" bIns="45717"/>
          <a:lstStyle/>
          <a:p>
            <a:pPr algn="ctr">
              <a:lnSpc>
                <a:spcPct val="70000"/>
              </a:lnSpc>
              <a:defRPr/>
            </a:pP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Границы селитебной и производственной территории города</a:t>
            </a:r>
          </a:p>
        </p:txBody>
      </p:sp>
      <p:sp>
        <p:nvSpPr>
          <p:cNvPr id="17" name="Rectangle 132"/>
          <p:cNvSpPr>
            <a:spLocks noChangeArrowheads="1"/>
          </p:cNvSpPr>
          <p:nvPr/>
        </p:nvSpPr>
        <p:spPr bwMode="auto">
          <a:xfrm>
            <a:off x="142875" y="0"/>
            <a:ext cx="8715375" cy="868363"/>
          </a:xfrm>
          <a:prstGeom prst="rect">
            <a:avLst/>
          </a:prstGeom>
          <a:gradFill rotWithShape="1">
            <a:gsLst>
              <a:gs pos="0">
                <a:srgbClr val="4F100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lnSpc>
                <a:spcPct val="70000"/>
              </a:lnSpc>
              <a:defRPr/>
            </a:pPr>
            <a:r>
              <a:rPr lang="ru-RU" altLang="ru-RU" sz="3600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Границы зон возможных разрушений при воздействии ОСП</a:t>
            </a:r>
          </a:p>
        </p:txBody>
      </p:sp>
      <p:pic>
        <p:nvPicPr>
          <p:cNvPr id="11" name="Рисунок 10" descr="043cpAO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285860"/>
            <a:ext cx="2744963" cy="1243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613"/>
          </a:xfrm>
          <a:solidFill>
            <a:srgbClr val="FF0000"/>
          </a:solidFill>
        </p:spPr>
        <p:txBody>
          <a:bodyPr/>
          <a:lstStyle/>
          <a:p>
            <a:r>
              <a:rPr lang="ru-RU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Литература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9144000" cy="6021387"/>
          </a:xfrm>
        </p:spPr>
        <p:txBody>
          <a:bodyPr>
            <a:noAutofit/>
          </a:bodyPr>
          <a:lstStyle/>
          <a:p>
            <a:pPr marL="7200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1.Федеральный закон от 12.02.1998 г. № 28-ФЗ «О  гражданской обороне».</a:t>
            </a:r>
          </a:p>
          <a:p>
            <a:pPr marL="72000" indent="0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Федеральный закон от  21.12. 1994г. № 68-ФЗ  «О защите населения и территорий от ЧС природного и техногенного  характера».</a:t>
            </a:r>
          </a:p>
          <a:p>
            <a:pPr marL="7200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Федеральный закон от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29.12.2004г. № 190-ФЗ «Градостроительный кодекс Российской Федерации» .</a:t>
            </a:r>
          </a:p>
          <a:p>
            <a:pPr algn="ctr">
              <a:lnSpc>
                <a:spcPct val="80000"/>
              </a:lnSpc>
            </a:pPr>
            <a:endParaRPr lang="ru-RU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Федеральный закон от 21.07.1997г. № 116-ФЗ «О  промышленной безопасности опасных производственных  объектов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» 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lnSpc>
                <a:spcPct val="7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Постановление Правительства Российской Федерации от 26.11.2007г. № 804 «Положение о гражданской обороне в Российской Федерации».</a:t>
            </a:r>
          </a:p>
        </p:txBody>
      </p:sp>
      <p:pic>
        <p:nvPicPr>
          <p:cNvPr id="4" name="Рисунок 3" descr="1430657-382a9d484d8bac3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8192" y="142852"/>
            <a:ext cx="785808" cy="523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539750" y="3714750"/>
            <a:ext cx="174625" cy="579438"/>
          </a:xfrm>
          <a:prstGeom prst="rect">
            <a:avLst/>
          </a:prstGeom>
          <a:noFill/>
          <a:ln w="3175">
            <a:noFill/>
            <a:prstDash val="lgDash"/>
            <a:miter lim="800000"/>
            <a:headEnd/>
            <a:tailEnd/>
          </a:ln>
        </p:spPr>
        <p:txBody>
          <a:bodyPr wrap="none" lIns="86375" tIns="43188" rIns="86375" bIns="43188" anchor="ctr">
            <a:spAutoFit/>
          </a:bodyPr>
          <a:lstStyle/>
          <a:p>
            <a:endParaRPr lang="ru-RU" altLang="ru-RU" sz="3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FE4909-65F2-4423-8517-52812E21702C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4313" y="163513"/>
            <a:ext cx="8715375" cy="461962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Зоны разрушений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313" y="776288"/>
          <a:ext cx="8715436" cy="1027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7"/>
                <a:gridCol w="4357749"/>
              </a:tblGrid>
              <a:tr h="290286">
                <a:tc>
                  <a:txBody>
                    <a:bodyPr/>
                    <a:lstStyle/>
                    <a:p>
                      <a:pPr algn="ctr"/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Зона слабых разрушений 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52" rtl="0" eaLnBrk="1" latinLnBrk="0" hangingPunct="1"/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Зона сильных разрушений </a:t>
                      </a: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7578">
                <a:tc>
                  <a:txBody>
                    <a:bodyPr/>
                    <a:lstStyle/>
                    <a:p>
                      <a:pPr marL="0" algn="ctr" defTabSz="914352" rtl="0" eaLnBrk="1" latinLnBrk="0" hangingPunct="1"/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Характеризуется избыточным давлением во фронте ударной волны от 10 до 20 кПа (0,1–0,2 кгс/см2). На ее долю приходится до 62% площади всего очага.</a:t>
                      </a: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52" rtl="0" eaLnBrk="1" latinLnBrk="0" hangingPunct="1"/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Образуется при избыточном давлении во фронте ударной волны от 30 до 50 кПа (0,3–0,5 кгс/см2) и составляет около 10% всей площади очага. </a:t>
                      </a: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313" y="1863725"/>
          <a:ext cx="8715440" cy="1836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22"/>
              </a:tblGrid>
              <a:tr h="1836977">
                <a:tc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пределах этой зоны здания получают слабые разрушения (трещины, разрушения перегородок, дверных и оконных заполнений).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Наземные здания и сооружения получают сильные повреждения, разрушаются части стен и перекрытий.,  образуются сплошные или местные завалы. </a:t>
                      </a: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14313" y="3633788"/>
          <a:ext cx="8715440" cy="1103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860"/>
                <a:gridCol w="2178860"/>
                <a:gridCol w="2178860"/>
                <a:gridCol w="2178860"/>
              </a:tblGrid>
              <a:tr h="1103086">
                <a:tc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 светового излучения возникают отдельные пожары.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 светового излучения возникают сплошные (90% горящих зданий) и массовые (более 25% горящих зданий) пожары. 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5" name="Picture 6" descr="ВСК произвела крупнейшую выплату в истории страхования АПК: по факту пожара на заводе &quot;Конкордия&quot; в Калининградской области вып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3633788"/>
            <a:ext cx="2000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14313" y="4721225"/>
          <a:ext cx="8715440" cy="2001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20"/>
                <a:gridCol w="4357720"/>
              </a:tblGrid>
              <a:tr h="2001149">
                <a:tc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Люди, находящиеся в этой зоне вне укрытий, могут получить травмы от падающих обломков и бьющегося стекла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Люди, находящиеся на 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открытой местности, 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 ударной волны 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получают повреждения 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средней тяжести, 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возможны  массовые 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безвозвратные потери 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среди незащищенного</a:t>
                      </a:r>
                    </a:p>
                    <a:p>
                      <a:pPr marL="0" marR="0" indent="0" algn="l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населения.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3543" marB="435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66252" name="Picture 12" descr="У дома ФСБшников в Москве прогремели два взрыва - Происшествия - МК"/>
          <p:cNvPicPr>
            <a:picLocks noChangeAspect="1" noChangeArrowheads="1"/>
          </p:cNvPicPr>
          <p:nvPr/>
        </p:nvPicPr>
        <p:blipFill>
          <a:blip r:embed="rId3" cstate="print"/>
          <a:srcRect r="24998" b="35001"/>
          <a:stretch>
            <a:fillRect/>
          </a:stretch>
        </p:blipFill>
        <p:spPr bwMode="auto">
          <a:xfrm>
            <a:off x="2500313" y="5402263"/>
            <a:ext cx="192881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56" name="Picture 16" descr="Латвия &quot; В Помпеях рухнул &quot;дом гладиатор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2544763"/>
            <a:ext cx="20097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58" name="Picture 18" descr="Новости - Армения"/>
          <p:cNvPicPr>
            <a:picLocks noChangeAspect="1" noChangeArrowheads="1"/>
          </p:cNvPicPr>
          <p:nvPr/>
        </p:nvPicPr>
        <p:blipFill>
          <a:blip r:embed="rId5" cstate="print"/>
          <a:srcRect r="1563" b="12498"/>
          <a:stretch>
            <a:fillRect/>
          </a:stretch>
        </p:blipFill>
        <p:spPr bwMode="auto">
          <a:xfrm>
            <a:off x="6786563" y="3633788"/>
            <a:ext cx="2036762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2" name="Picture 22" descr="Политика, News Central at www.russianmiami.c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2544763"/>
            <a:ext cx="18573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4" name="Picture 24" descr="В Донецке здание 18-й горбольницы ракета из &quot;Града&quot; прошила насквозь (ФОТО) - Жінки за вільну Україну"/>
          <p:cNvPicPr>
            <a:picLocks noChangeAspect="1" noChangeArrowheads="1"/>
          </p:cNvPicPr>
          <p:nvPr/>
        </p:nvPicPr>
        <p:blipFill>
          <a:blip r:embed="rId7" cstate="print"/>
          <a:srcRect r="2734" b="22716"/>
          <a:stretch>
            <a:fillRect/>
          </a:stretch>
        </p:blipFill>
        <p:spPr bwMode="auto">
          <a:xfrm>
            <a:off x="428625" y="2544763"/>
            <a:ext cx="1785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6" name="Picture 26" descr="В Донецке здание 18-й горбольницы ракета из &quot;Града&quot; прошила …"/>
          <p:cNvPicPr>
            <a:picLocks noChangeAspect="1" noChangeArrowheads="1"/>
          </p:cNvPicPr>
          <p:nvPr/>
        </p:nvPicPr>
        <p:blipFill>
          <a:blip r:embed="rId8" cstate="print"/>
          <a:srcRect b="-2"/>
          <a:stretch>
            <a:fillRect/>
          </a:stretch>
        </p:blipFill>
        <p:spPr bwMode="auto">
          <a:xfrm>
            <a:off x="2500313" y="2544763"/>
            <a:ext cx="192881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0" name="Picture 30" descr="http://ria-m.tv/images/news/2015/02/265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8" y="5402263"/>
            <a:ext cx="185737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4" name="Picture 34" descr="Новости NEWSru.com :: Около корпункта ИТАР-ТАСС в Анкаре про…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4857750"/>
            <a:ext cx="223837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4" descr="Фотоальбомы - Xfeiles"/>
          <p:cNvPicPr>
            <a:picLocks noChangeAspect="1" noChangeArrowheads="1"/>
          </p:cNvPicPr>
          <p:nvPr/>
        </p:nvPicPr>
        <p:blipFill>
          <a:blip r:embed="rId2" cstate="print"/>
          <a:srcRect l="12906" t="10831" r="55000" b="15662"/>
          <a:stretch>
            <a:fillRect/>
          </a:stretch>
        </p:blipFill>
        <p:spPr bwMode="auto">
          <a:xfrm>
            <a:off x="3929063" y="2928938"/>
            <a:ext cx="12858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Соединительная линия уступом 13"/>
          <p:cNvCxnSpPr/>
          <p:nvPr/>
        </p:nvCxnSpPr>
        <p:spPr>
          <a:xfrm rot="16200000" flipH="1">
            <a:off x="4286250" y="2643188"/>
            <a:ext cx="357188" cy="214312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4" name="TextBox 15"/>
          <p:cNvSpPr txBox="1">
            <a:spLocks noChangeArrowheads="1"/>
          </p:cNvSpPr>
          <p:nvPr/>
        </p:nvSpPr>
        <p:spPr bwMode="auto">
          <a:xfrm>
            <a:off x="2857500" y="2143125"/>
            <a:ext cx="3000375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Жилое здание Н = 50 м.</a:t>
            </a:r>
          </a:p>
        </p:txBody>
      </p:sp>
      <p:sp>
        <p:nvSpPr>
          <p:cNvPr id="17" name="Полилиния 16"/>
          <p:cNvSpPr/>
          <p:nvPr/>
        </p:nvSpPr>
        <p:spPr>
          <a:xfrm>
            <a:off x="4500563" y="4338638"/>
            <a:ext cx="2357437" cy="500062"/>
          </a:xfrm>
          <a:custGeom>
            <a:avLst/>
            <a:gdLst>
              <a:gd name="connsiteX0" fmla="*/ 0 w 1784732"/>
              <a:gd name="connsiteY0" fmla="*/ 0 h 1145754"/>
              <a:gd name="connsiteX1" fmla="*/ 66101 w 1784732"/>
              <a:gd name="connsiteY1" fmla="*/ 33051 h 1145754"/>
              <a:gd name="connsiteX2" fmla="*/ 143219 w 1784732"/>
              <a:gd name="connsiteY2" fmla="*/ 88135 h 1145754"/>
              <a:gd name="connsiteX3" fmla="*/ 220337 w 1784732"/>
              <a:gd name="connsiteY3" fmla="*/ 110169 h 1145754"/>
              <a:gd name="connsiteX4" fmla="*/ 264405 w 1784732"/>
              <a:gd name="connsiteY4" fmla="*/ 132203 h 1145754"/>
              <a:gd name="connsiteX5" fmla="*/ 319489 w 1784732"/>
              <a:gd name="connsiteY5" fmla="*/ 143219 h 1145754"/>
              <a:gd name="connsiteX6" fmla="*/ 352540 w 1784732"/>
              <a:gd name="connsiteY6" fmla="*/ 154236 h 1145754"/>
              <a:gd name="connsiteX7" fmla="*/ 418641 w 1784732"/>
              <a:gd name="connsiteY7" fmla="*/ 198304 h 1145754"/>
              <a:gd name="connsiteX8" fmla="*/ 517793 w 1784732"/>
              <a:gd name="connsiteY8" fmla="*/ 275422 h 1145754"/>
              <a:gd name="connsiteX9" fmla="*/ 550843 w 1784732"/>
              <a:gd name="connsiteY9" fmla="*/ 297456 h 1145754"/>
              <a:gd name="connsiteX10" fmla="*/ 583894 w 1784732"/>
              <a:gd name="connsiteY10" fmla="*/ 330506 h 1145754"/>
              <a:gd name="connsiteX11" fmla="*/ 649995 w 1784732"/>
              <a:gd name="connsiteY11" fmla="*/ 374574 h 1145754"/>
              <a:gd name="connsiteX12" fmla="*/ 705079 w 1784732"/>
              <a:gd name="connsiteY12" fmla="*/ 429658 h 1145754"/>
              <a:gd name="connsiteX13" fmla="*/ 760164 w 1784732"/>
              <a:gd name="connsiteY13" fmla="*/ 473726 h 1145754"/>
              <a:gd name="connsiteX14" fmla="*/ 793214 w 1784732"/>
              <a:gd name="connsiteY14" fmla="*/ 506776 h 1145754"/>
              <a:gd name="connsiteX15" fmla="*/ 826265 w 1784732"/>
              <a:gd name="connsiteY15" fmla="*/ 517793 h 1145754"/>
              <a:gd name="connsiteX16" fmla="*/ 881349 w 1784732"/>
              <a:gd name="connsiteY16" fmla="*/ 561860 h 1145754"/>
              <a:gd name="connsiteX17" fmla="*/ 980501 w 1784732"/>
              <a:gd name="connsiteY17" fmla="*/ 616945 h 1145754"/>
              <a:gd name="connsiteX18" fmla="*/ 1123720 w 1784732"/>
              <a:gd name="connsiteY18" fmla="*/ 672029 h 1145754"/>
              <a:gd name="connsiteX19" fmla="*/ 1156771 w 1784732"/>
              <a:gd name="connsiteY19" fmla="*/ 683046 h 1145754"/>
              <a:gd name="connsiteX20" fmla="*/ 1233889 w 1784732"/>
              <a:gd name="connsiteY20" fmla="*/ 694063 h 1145754"/>
              <a:gd name="connsiteX21" fmla="*/ 1266940 w 1784732"/>
              <a:gd name="connsiteY21" fmla="*/ 716097 h 1145754"/>
              <a:gd name="connsiteX22" fmla="*/ 1322024 w 1784732"/>
              <a:gd name="connsiteY22" fmla="*/ 782198 h 1145754"/>
              <a:gd name="connsiteX23" fmla="*/ 1355075 w 1784732"/>
              <a:gd name="connsiteY23" fmla="*/ 804232 h 1145754"/>
              <a:gd name="connsiteX24" fmla="*/ 1421176 w 1784732"/>
              <a:gd name="connsiteY24" fmla="*/ 859316 h 1145754"/>
              <a:gd name="connsiteX25" fmla="*/ 1476260 w 1784732"/>
              <a:gd name="connsiteY25" fmla="*/ 914400 h 1145754"/>
              <a:gd name="connsiteX26" fmla="*/ 1498294 w 1784732"/>
              <a:gd name="connsiteY26" fmla="*/ 947451 h 1145754"/>
              <a:gd name="connsiteX27" fmla="*/ 1531344 w 1784732"/>
              <a:gd name="connsiteY27" fmla="*/ 958468 h 1145754"/>
              <a:gd name="connsiteX28" fmla="*/ 1597446 w 1784732"/>
              <a:gd name="connsiteY28" fmla="*/ 1002535 h 1145754"/>
              <a:gd name="connsiteX29" fmla="*/ 1630496 w 1784732"/>
              <a:gd name="connsiteY29" fmla="*/ 1024569 h 1145754"/>
              <a:gd name="connsiteX30" fmla="*/ 1718631 w 1784732"/>
              <a:gd name="connsiteY30" fmla="*/ 1101687 h 1145754"/>
              <a:gd name="connsiteX31" fmla="*/ 1751682 w 1784732"/>
              <a:gd name="connsiteY31" fmla="*/ 1123721 h 1145754"/>
              <a:gd name="connsiteX32" fmla="*/ 1784732 w 1784732"/>
              <a:gd name="connsiteY32" fmla="*/ 1145754 h 114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784732" h="1145754">
                <a:moveTo>
                  <a:pt x="0" y="0"/>
                </a:moveTo>
                <a:cubicBezTo>
                  <a:pt x="33125" y="11042"/>
                  <a:pt x="37625" y="9321"/>
                  <a:pt x="66101" y="33051"/>
                </a:cubicBezTo>
                <a:cubicBezTo>
                  <a:pt x="111997" y="71297"/>
                  <a:pt x="83918" y="65897"/>
                  <a:pt x="143219" y="88135"/>
                </a:cubicBezTo>
                <a:cubicBezTo>
                  <a:pt x="217768" y="116091"/>
                  <a:pt x="158186" y="83532"/>
                  <a:pt x="220337" y="110169"/>
                </a:cubicBezTo>
                <a:cubicBezTo>
                  <a:pt x="235432" y="116638"/>
                  <a:pt x="248825" y="127010"/>
                  <a:pt x="264405" y="132203"/>
                </a:cubicBezTo>
                <a:cubicBezTo>
                  <a:pt x="282169" y="138124"/>
                  <a:pt x="301323" y="138678"/>
                  <a:pt x="319489" y="143219"/>
                </a:cubicBezTo>
                <a:cubicBezTo>
                  <a:pt x="330755" y="146035"/>
                  <a:pt x="341523" y="150564"/>
                  <a:pt x="352540" y="154236"/>
                </a:cubicBezTo>
                <a:cubicBezTo>
                  <a:pt x="425884" y="227582"/>
                  <a:pt x="346896" y="158446"/>
                  <a:pt x="418641" y="198304"/>
                </a:cubicBezTo>
                <a:cubicBezTo>
                  <a:pt x="518875" y="253989"/>
                  <a:pt x="453562" y="221895"/>
                  <a:pt x="517793" y="275422"/>
                </a:cubicBezTo>
                <a:cubicBezTo>
                  <a:pt x="527965" y="283898"/>
                  <a:pt x="540671" y="288980"/>
                  <a:pt x="550843" y="297456"/>
                </a:cubicBezTo>
                <a:cubicBezTo>
                  <a:pt x="562812" y="307430"/>
                  <a:pt x="571596" y="320941"/>
                  <a:pt x="583894" y="330506"/>
                </a:cubicBezTo>
                <a:cubicBezTo>
                  <a:pt x="604797" y="346764"/>
                  <a:pt x="649995" y="374574"/>
                  <a:pt x="649995" y="374574"/>
                </a:cubicBezTo>
                <a:cubicBezTo>
                  <a:pt x="708755" y="462711"/>
                  <a:pt x="631631" y="356209"/>
                  <a:pt x="705079" y="429658"/>
                </a:cubicBezTo>
                <a:cubicBezTo>
                  <a:pt x="754910" y="479490"/>
                  <a:pt x="695822" y="452279"/>
                  <a:pt x="760164" y="473726"/>
                </a:cubicBezTo>
                <a:cubicBezTo>
                  <a:pt x="771181" y="484743"/>
                  <a:pt x="780251" y="498134"/>
                  <a:pt x="793214" y="506776"/>
                </a:cubicBezTo>
                <a:cubicBezTo>
                  <a:pt x="802877" y="513218"/>
                  <a:pt x="817197" y="510538"/>
                  <a:pt x="826265" y="517793"/>
                </a:cubicBezTo>
                <a:cubicBezTo>
                  <a:pt x="897452" y="574742"/>
                  <a:pt x="798279" y="534172"/>
                  <a:pt x="881349" y="561860"/>
                </a:cubicBezTo>
                <a:cubicBezTo>
                  <a:pt x="985078" y="665589"/>
                  <a:pt x="818741" y="509106"/>
                  <a:pt x="980501" y="616945"/>
                </a:cubicBezTo>
                <a:cubicBezTo>
                  <a:pt x="1068208" y="675416"/>
                  <a:pt x="1020387" y="657267"/>
                  <a:pt x="1123720" y="672029"/>
                </a:cubicBezTo>
                <a:cubicBezTo>
                  <a:pt x="1134737" y="675701"/>
                  <a:pt x="1145384" y="680768"/>
                  <a:pt x="1156771" y="683046"/>
                </a:cubicBezTo>
                <a:cubicBezTo>
                  <a:pt x="1182234" y="688139"/>
                  <a:pt x="1209017" y="686601"/>
                  <a:pt x="1233889" y="694063"/>
                </a:cubicBezTo>
                <a:cubicBezTo>
                  <a:pt x="1246571" y="697868"/>
                  <a:pt x="1255923" y="708752"/>
                  <a:pt x="1266940" y="716097"/>
                </a:cubicBezTo>
                <a:cubicBezTo>
                  <a:pt x="1288605" y="748595"/>
                  <a:pt x="1290214" y="755689"/>
                  <a:pt x="1322024" y="782198"/>
                </a:cubicBezTo>
                <a:cubicBezTo>
                  <a:pt x="1332196" y="790675"/>
                  <a:pt x="1344903" y="795755"/>
                  <a:pt x="1355075" y="804232"/>
                </a:cubicBezTo>
                <a:cubicBezTo>
                  <a:pt x="1439902" y="874921"/>
                  <a:pt x="1339116" y="804609"/>
                  <a:pt x="1421176" y="859316"/>
                </a:cubicBezTo>
                <a:cubicBezTo>
                  <a:pt x="1479930" y="947448"/>
                  <a:pt x="1402815" y="840955"/>
                  <a:pt x="1476260" y="914400"/>
                </a:cubicBezTo>
                <a:cubicBezTo>
                  <a:pt x="1485623" y="923763"/>
                  <a:pt x="1487955" y="939179"/>
                  <a:pt x="1498294" y="947451"/>
                </a:cubicBezTo>
                <a:cubicBezTo>
                  <a:pt x="1507362" y="954705"/>
                  <a:pt x="1521193" y="952828"/>
                  <a:pt x="1531344" y="958468"/>
                </a:cubicBezTo>
                <a:cubicBezTo>
                  <a:pt x="1554493" y="971328"/>
                  <a:pt x="1575412" y="987846"/>
                  <a:pt x="1597446" y="1002535"/>
                </a:cubicBezTo>
                <a:lnTo>
                  <a:pt x="1630496" y="1024569"/>
                </a:lnTo>
                <a:cubicBezTo>
                  <a:pt x="1667219" y="1079652"/>
                  <a:pt x="1641514" y="1050275"/>
                  <a:pt x="1718631" y="1101687"/>
                </a:cubicBezTo>
                <a:lnTo>
                  <a:pt x="1751682" y="1123721"/>
                </a:lnTo>
                <a:lnTo>
                  <a:pt x="1784732" y="1145754"/>
                </a:lnTo>
              </a:path>
            </a:pathLst>
          </a:cu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 rot="6920318">
            <a:off x="2489201" y="3565525"/>
            <a:ext cx="1522412" cy="2046287"/>
          </a:xfrm>
          <a:custGeom>
            <a:avLst/>
            <a:gdLst>
              <a:gd name="connsiteX0" fmla="*/ 0 w 1784732"/>
              <a:gd name="connsiteY0" fmla="*/ 0 h 1145754"/>
              <a:gd name="connsiteX1" fmla="*/ 66101 w 1784732"/>
              <a:gd name="connsiteY1" fmla="*/ 33051 h 1145754"/>
              <a:gd name="connsiteX2" fmla="*/ 143219 w 1784732"/>
              <a:gd name="connsiteY2" fmla="*/ 88135 h 1145754"/>
              <a:gd name="connsiteX3" fmla="*/ 220337 w 1784732"/>
              <a:gd name="connsiteY3" fmla="*/ 110169 h 1145754"/>
              <a:gd name="connsiteX4" fmla="*/ 264405 w 1784732"/>
              <a:gd name="connsiteY4" fmla="*/ 132203 h 1145754"/>
              <a:gd name="connsiteX5" fmla="*/ 319489 w 1784732"/>
              <a:gd name="connsiteY5" fmla="*/ 143219 h 1145754"/>
              <a:gd name="connsiteX6" fmla="*/ 352540 w 1784732"/>
              <a:gd name="connsiteY6" fmla="*/ 154236 h 1145754"/>
              <a:gd name="connsiteX7" fmla="*/ 418641 w 1784732"/>
              <a:gd name="connsiteY7" fmla="*/ 198304 h 1145754"/>
              <a:gd name="connsiteX8" fmla="*/ 517793 w 1784732"/>
              <a:gd name="connsiteY8" fmla="*/ 275422 h 1145754"/>
              <a:gd name="connsiteX9" fmla="*/ 550843 w 1784732"/>
              <a:gd name="connsiteY9" fmla="*/ 297456 h 1145754"/>
              <a:gd name="connsiteX10" fmla="*/ 583894 w 1784732"/>
              <a:gd name="connsiteY10" fmla="*/ 330506 h 1145754"/>
              <a:gd name="connsiteX11" fmla="*/ 649995 w 1784732"/>
              <a:gd name="connsiteY11" fmla="*/ 374574 h 1145754"/>
              <a:gd name="connsiteX12" fmla="*/ 705079 w 1784732"/>
              <a:gd name="connsiteY12" fmla="*/ 429658 h 1145754"/>
              <a:gd name="connsiteX13" fmla="*/ 760164 w 1784732"/>
              <a:gd name="connsiteY13" fmla="*/ 473726 h 1145754"/>
              <a:gd name="connsiteX14" fmla="*/ 793214 w 1784732"/>
              <a:gd name="connsiteY14" fmla="*/ 506776 h 1145754"/>
              <a:gd name="connsiteX15" fmla="*/ 826265 w 1784732"/>
              <a:gd name="connsiteY15" fmla="*/ 517793 h 1145754"/>
              <a:gd name="connsiteX16" fmla="*/ 881349 w 1784732"/>
              <a:gd name="connsiteY16" fmla="*/ 561860 h 1145754"/>
              <a:gd name="connsiteX17" fmla="*/ 980501 w 1784732"/>
              <a:gd name="connsiteY17" fmla="*/ 616945 h 1145754"/>
              <a:gd name="connsiteX18" fmla="*/ 1123720 w 1784732"/>
              <a:gd name="connsiteY18" fmla="*/ 672029 h 1145754"/>
              <a:gd name="connsiteX19" fmla="*/ 1156771 w 1784732"/>
              <a:gd name="connsiteY19" fmla="*/ 683046 h 1145754"/>
              <a:gd name="connsiteX20" fmla="*/ 1233889 w 1784732"/>
              <a:gd name="connsiteY20" fmla="*/ 694063 h 1145754"/>
              <a:gd name="connsiteX21" fmla="*/ 1266940 w 1784732"/>
              <a:gd name="connsiteY21" fmla="*/ 716097 h 1145754"/>
              <a:gd name="connsiteX22" fmla="*/ 1322024 w 1784732"/>
              <a:gd name="connsiteY22" fmla="*/ 782198 h 1145754"/>
              <a:gd name="connsiteX23" fmla="*/ 1355075 w 1784732"/>
              <a:gd name="connsiteY23" fmla="*/ 804232 h 1145754"/>
              <a:gd name="connsiteX24" fmla="*/ 1421176 w 1784732"/>
              <a:gd name="connsiteY24" fmla="*/ 859316 h 1145754"/>
              <a:gd name="connsiteX25" fmla="*/ 1476260 w 1784732"/>
              <a:gd name="connsiteY25" fmla="*/ 914400 h 1145754"/>
              <a:gd name="connsiteX26" fmla="*/ 1498294 w 1784732"/>
              <a:gd name="connsiteY26" fmla="*/ 947451 h 1145754"/>
              <a:gd name="connsiteX27" fmla="*/ 1531344 w 1784732"/>
              <a:gd name="connsiteY27" fmla="*/ 958468 h 1145754"/>
              <a:gd name="connsiteX28" fmla="*/ 1597446 w 1784732"/>
              <a:gd name="connsiteY28" fmla="*/ 1002535 h 1145754"/>
              <a:gd name="connsiteX29" fmla="*/ 1630496 w 1784732"/>
              <a:gd name="connsiteY29" fmla="*/ 1024569 h 1145754"/>
              <a:gd name="connsiteX30" fmla="*/ 1718631 w 1784732"/>
              <a:gd name="connsiteY30" fmla="*/ 1101687 h 1145754"/>
              <a:gd name="connsiteX31" fmla="*/ 1751682 w 1784732"/>
              <a:gd name="connsiteY31" fmla="*/ 1123721 h 1145754"/>
              <a:gd name="connsiteX32" fmla="*/ 1784732 w 1784732"/>
              <a:gd name="connsiteY32" fmla="*/ 1145754 h 114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784732" h="1145754">
                <a:moveTo>
                  <a:pt x="0" y="0"/>
                </a:moveTo>
                <a:cubicBezTo>
                  <a:pt x="33125" y="11042"/>
                  <a:pt x="37625" y="9321"/>
                  <a:pt x="66101" y="33051"/>
                </a:cubicBezTo>
                <a:cubicBezTo>
                  <a:pt x="111997" y="71297"/>
                  <a:pt x="83918" y="65897"/>
                  <a:pt x="143219" y="88135"/>
                </a:cubicBezTo>
                <a:cubicBezTo>
                  <a:pt x="217768" y="116091"/>
                  <a:pt x="158186" y="83532"/>
                  <a:pt x="220337" y="110169"/>
                </a:cubicBezTo>
                <a:cubicBezTo>
                  <a:pt x="235432" y="116638"/>
                  <a:pt x="248825" y="127010"/>
                  <a:pt x="264405" y="132203"/>
                </a:cubicBezTo>
                <a:cubicBezTo>
                  <a:pt x="282169" y="138124"/>
                  <a:pt x="301323" y="138678"/>
                  <a:pt x="319489" y="143219"/>
                </a:cubicBezTo>
                <a:cubicBezTo>
                  <a:pt x="330755" y="146035"/>
                  <a:pt x="341523" y="150564"/>
                  <a:pt x="352540" y="154236"/>
                </a:cubicBezTo>
                <a:cubicBezTo>
                  <a:pt x="425884" y="227582"/>
                  <a:pt x="346896" y="158446"/>
                  <a:pt x="418641" y="198304"/>
                </a:cubicBezTo>
                <a:cubicBezTo>
                  <a:pt x="518875" y="253989"/>
                  <a:pt x="453562" y="221895"/>
                  <a:pt x="517793" y="275422"/>
                </a:cubicBezTo>
                <a:cubicBezTo>
                  <a:pt x="527965" y="283898"/>
                  <a:pt x="540671" y="288980"/>
                  <a:pt x="550843" y="297456"/>
                </a:cubicBezTo>
                <a:cubicBezTo>
                  <a:pt x="562812" y="307430"/>
                  <a:pt x="571596" y="320941"/>
                  <a:pt x="583894" y="330506"/>
                </a:cubicBezTo>
                <a:cubicBezTo>
                  <a:pt x="604797" y="346764"/>
                  <a:pt x="649995" y="374574"/>
                  <a:pt x="649995" y="374574"/>
                </a:cubicBezTo>
                <a:cubicBezTo>
                  <a:pt x="708755" y="462711"/>
                  <a:pt x="631631" y="356209"/>
                  <a:pt x="705079" y="429658"/>
                </a:cubicBezTo>
                <a:cubicBezTo>
                  <a:pt x="754910" y="479490"/>
                  <a:pt x="695822" y="452279"/>
                  <a:pt x="760164" y="473726"/>
                </a:cubicBezTo>
                <a:cubicBezTo>
                  <a:pt x="771181" y="484743"/>
                  <a:pt x="780251" y="498134"/>
                  <a:pt x="793214" y="506776"/>
                </a:cubicBezTo>
                <a:cubicBezTo>
                  <a:pt x="802877" y="513218"/>
                  <a:pt x="817197" y="510538"/>
                  <a:pt x="826265" y="517793"/>
                </a:cubicBezTo>
                <a:cubicBezTo>
                  <a:pt x="897452" y="574742"/>
                  <a:pt x="798279" y="534172"/>
                  <a:pt x="881349" y="561860"/>
                </a:cubicBezTo>
                <a:cubicBezTo>
                  <a:pt x="985078" y="665589"/>
                  <a:pt x="818741" y="509106"/>
                  <a:pt x="980501" y="616945"/>
                </a:cubicBezTo>
                <a:cubicBezTo>
                  <a:pt x="1068208" y="675416"/>
                  <a:pt x="1020387" y="657267"/>
                  <a:pt x="1123720" y="672029"/>
                </a:cubicBezTo>
                <a:cubicBezTo>
                  <a:pt x="1134737" y="675701"/>
                  <a:pt x="1145384" y="680768"/>
                  <a:pt x="1156771" y="683046"/>
                </a:cubicBezTo>
                <a:cubicBezTo>
                  <a:pt x="1182234" y="688139"/>
                  <a:pt x="1209017" y="686601"/>
                  <a:pt x="1233889" y="694063"/>
                </a:cubicBezTo>
                <a:cubicBezTo>
                  <a:pt x="1246571" y="697868"/>
                  <a:pt x="1255923" y="708752"/>
                  <a:pt x="1266940" y="716097"/>
                </a:cubicBezTo>
                <a:cubicBezTo>
                  <a:pt x="1288605" y="748595"/>
                  <a:pt x="1290214" y="755689"/>
                  <a:pt x="1322024" y="782198"/>
                </a:cubicBezTo>
                <a:cubicBezTo>
                  <a:pt x="1332196" y="790675"/>
                  <a:pt x="1344903" y="795755"/>
                  <a:pt x="1355075" y="804232"/>
                </a:cubicBezTo>
                <a:cubicBezTo>
                  <a:pt x="1439902" y="874921"/>
                  <a:pt x="1339116" y="804609"/>
                  <a:pt x="1421176" y="859316"/>
                </a:cubicBezTo>
                <a:cubicBezTo>
                  <a:pt x="1479930" y="947448"/>
                  <a:pt x="1402815" y="840955"/>
                  <a:pt x="1476260" y="914400"/>
                </a:cubicBezTo>
                <a:cubicBezTo>
                  <a:pt x="1485623" y="923763"/>
                  <a:pt x="1487955" y="939179"/>
                  <a:pt x="1498294" y="947451"/>
                </a:cubicBezTo>
                <a:cubicBezTo>
                  <a:pt x="1507362" y="954705"/>
                  <a:pt x="1521193" y="952828"/>
                  <a:pt x="1531344" y="958468"/>
                </a:cubicBezTo>
                <a:cubicBezTo>
                  <a:pt x="1554493" y="971328"/>
                  <a:pt x="1575412" y="987846"/>
                  <a:pt x="1597446" y="1002535"/>
                </a:cubicBezTo>
                <a:lnTo>
                  <a:pt x="1630496" y="1024569"/>
                </a:lnTo>
                <a:cubicBezTo>
                  <a:pt x="1667219" y="1079652"/>
                  <a:pt x="1641514" y="1050275"/>
                  <a:pt x="1718631" y="1101687"/>
                </a:cubicBezTo>
                <a:lnTo>
                  <a:pt x="1751682" y="1123721"/>
                </a:lnTo>
                <a:lnTo>
                  <a:pt x="1784732" y="1145754"/>
                </a:lnTo>
              </a:path>
            </a:pathLst>
          </a:cu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071563" y="4838700"/>
            <a:ext cx="62865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000250" y="5143500"/>
            <a:ext cx="1928813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785937" y="5072063"/>
            <a:ext cx="4286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3714750" y="5072063"/>
            <a:ext cx="4286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1" name="TextBox 29"/>
          <p:cNvSpPr txBox="1">
            <a:spLocks noChangeArrowheads="1"/>
          </p:cNvSpPr>
          <p:nvPr/>
        </p:nvSpPr>
        <p:spPr bwMode="auto">
          <a:xfrm>
            <a:off x="2071688" y="4857750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 =</a:t>
            </a:r>
            <a:r>
              <a:rPr lang="ru-RU"/>
              <a:t>0,4*</a:t>
            </a:r>
            <a:r>
              <a:rPr lang="en-US"/>
              <a:t>H</a:t>
            </a:r>
            <a:r>
              <a:rPr lang="ru-RU"/>
              <a:t> =20 м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857375" y="4695825"/>
            <a:ext cx="142875" cy="142875"/>
          </a:xfrm>
          <a:prstGeom prst="rect">
            <a:avLst/>
          </a:prstGeom>
          <a:gradFill>
            <a:gsLst>
              <a:gs pos="4500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973" name="TextBox 43"/>
          <p:cNvSpPr txBox="1">
            <a:spLocks noChangeArrowheads="1"/>
          </p:cNvSpPr>
          <p:nvPr/>
        </p:nvSpPr>
        <p:spPr bwMode="auto">
          <a:xfrm>
            <a:off x="5286381" y="3786190"/>
            <a:ext cx="18573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H</a:t>
            </a:r>
            <a:r>
              <a:rPr lang="ru-RU" baseline="-25000" dirty="0">
                <a:solidFill>
                  <a:srgbClr val="000000"/>
                </a:solidFill>
              </a:rPr>
              <a:t>зав.</a:t>
            </a:r>
            <a:r>
              <a:rPr lang="en-US" dirty="0"/>
              <a:t> = </a:t>
            </a:r>
            <a:r>
              <a:rPr lang="ru-RU" dirty="0"/>
              <a:t> 8,9 метра</a:t>
            </a:r>
          </a:p>
        </p:txBody>
      </p:sp>
      <p:pic>
        <p:nvPicPr>
          <p:cNvPr id="40974" name="Picture 16" descr="Детки на плакатах 1-й мировой войны / Фото Оголовки_аварийных_выходов 1.jpg"/>
          <p:cNvPicPr>
            <a:picLocks noChangeAspect="1" noChangeArrowheads="1"/>
          </p:cNvPicPr>
          <p:nvPr/>
        </p:nvPicPr>
        <p:blipFill>
          <a:blip r:embed="rId3" cstate="print"/>
          <a:srcRect t="11539" r="12790" b="24998"/>
          <a:stretch>
            <a:fillRect/>
          </a:stretch>
        </p:blipFill>
        <p:spPr bwMode="auto">
          <a:xfrm>
            <a:off x="357188" y="4000500"/>
            <a:ext cx="71437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0976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1143000"/>
            <a:ext cx="67119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7" name="Rectangle 4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42875" y="142875"/>
            <a:ext cx="8715375" cy="830263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indent="180975" algn="ctr" eaLnBrk="0" hangingPunct="0">
              <a:defRPr/>
            </a:pPr>
            <a:r>
              <a:rPr lang="ru-RU" sz="2400" b="1" cap="all" dirty="0">
                <a:solidFill>
                  <a:srgbClr val="FFFF00"/>
                </a:solidFill>
                <a:latin typeface="Times New Roman" pitchFamily="18" charset="0"/>
              </a:rPr>
              <a:t>З</a:t>
            </a:r>
            <a:r>
              <a:rPr lang="ru-RU" sz="2400" b="1" cap="all" dirty="0" bmk="">
                <a:solidFill>
                  <a:srgbClr val="FFFF00"/>
                </a:solidFill>
                <a:latin typeface="Times New Roman" pitchFamily="18" charset="0"/>
              </a:rPr>
              <a:t>оны возможного распространения завалов от зданий различной этажности</a:t>
            </a:r>
            <a:endParaRPr lang="ru-RU" sz="2400" b="1" cap="all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14313" y="5255924"/>
          <a:ext cx="8786812" cy="2316480"/>
        </p:xfrm>
        <a:graphic>
          <a:graphicData uri="http://schemas.openxmlformats.org/drawingml/2006/table">
            <a:tbl>
              <a:tblPr/>
              <a:tblGrid>
                <a:gridCol w="1411287"/>
                <a:gridCol w="1084263"/>
                <a:gridCol w="868362"/>
                <a:gridCol w="976313"/>
                <a:gridCol w="758825"/>
                <a:gridCol w="758825"/>
                <a:gridCol w="760412"/>
                <a:gridCol w="758825"/>
                <a:gridCol w="758825"/>
                <a:gridCol w="650875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Этажность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Зона возможного распространения завалов при уклоне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10 % включительно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10 % до 20 % включительно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 21 % до 30 % включительно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31 % и более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протя- женных сторон зданий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торцов зданий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зданий башен-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ного типа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//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//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//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9 этажей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10-16 этажей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 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 17 этажей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 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0,65 Н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10">
                  <a:txBody>
                    <a:bodyPr/>
                    <a:lstStyle/>
                    <a:p>
                      <a:pPr marL="0" marR="0" lvl="0" indent="3603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 - В таблице приняты обозначения: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3603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показатель распространения завала вверх по склону;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3603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kumimoji="0" lang="ru-RU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//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показатель распространения завала вниз по склону;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3603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Н- высота здания, м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150" marR="571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6" descr="http://jobbsurf.mattiasp.se/index.php?q=aHR0cHM6Ly91cGxvYWQud2lraW1lZGlhLm9yZy93aWtpcGVkaWEvY29tbW9ucy9lL2VkL0JsZGdfMXMuZ2lm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206" y="2071678"/>
            <a:ext cx="1666875" cy="280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ru-RU"/>
          </a:p>
        </p:txBody>
      </p:sp>
      <p:pic>
        <p:nvPicPr>
          <p:cNvPr id="41988" name="Picture 2" descr="8"/>
          <p:cNvPicPr>
            <a:picLocks noChangeAspect="1" noChangeArrowheads="1"/>
          </p:cNvPicPr>
          <p:nvPr/>
        </p:nvPicPr>
        <p:blipFill>
          <a:blip r:embed="rId2" cstate="print"/>
          <a:srcRect l="5386" t="4391" r="46140" b="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313" y="142875"/>
            <a:ext cx="8715375" cy="830263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indent="180975" algn="ctr" eaLnBrk="0" hangingPunct="0">
              <a:defRPr/>
            </a:pPr>
            <a:r>
              <a:rPr lang="ru-RU" sz="2400" b="1" cap="all" dirty="0">
                <a:solidFill>
                  <a:srgbClr val="FFFF00"/>
                </a:solidFill>
                <a:latin typeface="Times New Roman" pitchFamily="18" charset="0"/>
              </a:rPr>
              <a:t>З</a:t>
            </a:r>
            <a:r>
              <a:rPr lang="ru-RU" sz="2400" b="1" cap="all" dirty="0" bmk="">
                <a:solidFill>
                  <a:srgbClr val="FFFF00"/>
                </a:solidFill>
                <a:latin typeface="Times New Roman" pitchFamily="18" charset="0"/>
              </a:rPr>
              <a:t>оны возможного распространения завалов от зданий различной этажности</a:t>
            </a:r>
            <a:endParaRPr lang="ru-RU" sz="2400" b="1" cap="all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%20_1_~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503238"/>
            <a:ext cx="4071938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2875" y="2643188"/>
          <a:ext cx="8929720" cy="4040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30"/>
                <a:gridCol w="2232430"/>
                <a:gridCol w="2232430"/>
                <a:gridCol w="2232430"/>
              </a:tblGrid>
              <a:tr h="370607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Поражение людей при избыточном давлении во фронте ударной волны </a:t>
                      </a:r>
                      <a:endParaRPr lang="ru-RU" sz="1800" b="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60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более 100 кПа 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60—100 кПа 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40—60 кПа 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20—40 кПа 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299097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подавляющее число людей, не успевших укрыться в защитных сооружениях, могут получить смертельные и крайне тяжелые поражения. 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вызывает тяжелые поражения: наблюдаются сильная общая контузия, повреждение внутренних органов, тяжелые переломы конечностей и сильное кровотечение из носа и ушей.</a:t>
                      </a:r>
                    </a:p>
                    <a:p>
                      <a:pPr algn="ctr"/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вызывает поражение средней тяжести, которое характеризуется потерей- сознания на короткое время, тяжелой контузией всего организ­ма, вывихами конечностей, повреждением органа слуха, кровотечением из носа и ушей.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отмечаются повреждения легкой степени: ушибы, вывихи, временная потеря слуха, общая контузия.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5" name="AutoShape 30"/>
          <p:cNvSpPr>
            <a:spLocks noChangeArrowheads="1"/>
          </p:cNvSpPr>
          <p:nvPr/>
        </p:nvSpPr>
        <p:spPr bwMode="auto">
          <a:xfrm>
            <a:off x="0" y="0"/>
            <a:ext cx="9144000" cy="4082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mpd="thinThick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808080">
                <a:alpha val="50000"/>
              </a:srgbClr>
            </a:outerShdw>
          </a:effectLst>
        </p:spPr>
        <p:txBody>
          <a:bodyPr wrap="none" lIns="97921" tIns="50919" rIns="97921" bIns="50919" anchor="ctr"/>
          <a:lstStyle/>
          <a:p>
            <a:pPr algn="ctr" defTabSz="995310" fontAlgn="auto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kern="0" cap="all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Поражение людей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 flipV="1">
            <a:off x="5857875" y="2714625"/>
            <a:ext cx="785813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5822156" y="3178969"/>
            <a:ext cx="1428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4365625" y="1838325"/>
            <a:ext cx="257175" cy="776288"/>
          </a:xfrm>
          <a:custGeom>
            <a:avLst/>
            <a:gdLst>
              <a:gd name="connsiteX0" fmla="*/ 0 w 256032"/>
              <a:gd name="connsiteY0" fmla="*/ 694944 h 777240"/>
              <a:gd name="connsiteX1" fmla="*/ 4572 w 256032"/>
              <a:gd name="connsiteY1" fmla="*/ 713232 h 777240"/>
              <a:gd name="connsiteX2" fmla="*/ 9144 w 256032"/>
              <a:gd name="connsiteY2" fmla="*/ 740664 h 777240"/>
              <a:gd name="connsiteX3" fmla="*/ 13716 w 256032"/>
              <a:gd name="connsiteY3" fmla="*/ 754380 h 777240"/>
              <a:gd name="connsiteX4" fmla="*/ 41148 w 256032"/>
              <a:gd name="connsiteY4" fmla="*/ 777240 h 777240"/>
              <a:gd name="connsiteX5" fmla="*/ 96012 w 256032"/>
              <a:gd name="connsiteY5" fmla="*/ 772668 h 777240"/>
              <a:gd name="connsiteX6" fmla="*/ 109728 w 256032"/>
              <a:gd name="connsiteY6" fmla="*/ 768096 h 777240"/>
              <a:gd name="connsiteX7" fmla="*/ 128016 w 256032"/>
              <a:gd name="connsiteY7" fmla="*/ 740664 h 777240"/>
              <a:gd name="connsiteX8" fmla="*/ 237744 w 256032"/>
              <a:gd name="connsiteY8" fmla="*/ 726948 h 777240"/>
              <a:gd name="connsiteX9" fmla="*/ 242316 w 256032"/>
              <a:gd name="connsiteY9" fmla="*/ 649224 h 777240"/>
              <a:gd name="connsiteX10" fmla="*/ 251460 w 256032"/>
              <a:gd name="connsiteY10" fmla="*/ 612648 h 777240"/>
              <a:gd name="connsiteX11" fmla="*/ 256032 w 256032"/>
              <a:gd name="connsiteY11" fmla="*/ 598932 h 777240"/>
              <a:gd name="connsiteX12" fmla="*/ 228600 w 256032"/>
              <a:gd name="connsiteY12" fmla="*/ 534924 h 777240"/>
              <a:gd name="connsiteX13" fmla="*/ 214884 w 256032"/>
              <a:gd name="connsiteY13" fmla="*/ 530352 h 777240"/>
              <a:gd name="connsiteX14" fmla="*/ 201168 w 256032"/>
              <a:gd name="connsiteY14" fmla="*/ 521208 h 777240"/>
              <a:gd name="connsiteX15" fmla="*/ 182880 w 256032"/>
              <a:gd name="connsiteY15" fmla="*/ 512064 h 777240"/>
              <a:gd name="connsiteX16" fmla="*/ 155448 w 256032"/>
              <a:gd name="connsiteY16" fmla="*/ 493776 h 777240"/>
              <a:gd name="connsiteX17" fmla="*/ 141732 w 256032"/>
              <a:gd name="connsiteY17" fmla="*/ 484632 h 777240"/>
              <a:gd name="connsiteX18" fmla="*/ 132588 w 256032"/>
              <a:gd name="connsiteY18" fmla="*/ 470916 h 777240"/>
              <a:gd name="connsiteX19" fmla="*/ 36576 w 256032"/>
              <a:gd name="connsiteY19" fmla="*/ 452628 h 777240"/>
              <a:gd name="connsiteX20" fmla="*/ 36576 w 256032"/>
              <a:gd name="connsiteY20" fmla="*/ 420624 h 777240"/>
              <a:gd name="connsiteX21" fmla="*/ 41148 w 256032"/>
              <a:gd name="connsiteY21" fmla="*/ 406908 h 777240"/>
              <a:gd name="connsiteX22" fmla="*/ 54864 w 256032"/>
              <a:gd name="connsiteY22" fmla="*/ 397764 h 777240"/>
              <a:gd name="connsiteX23" fmla="*/ 64008 w 256032"/>
              <a:gd name="connsiteY23" fmla="*/ 384048 h 777240"/>
              <a:gd name="connsiteX24" fmla="*/ 82296 w 256032"/>
              <a:gd name="connsiteY24" fmla="*/ 379476 h 777240"/>
              <a:gd name="connsiteX25" fmla="*/ 96012 w 256032"/>
              <a:gd name="connsiteY25" fmla="*/ 374904 h 777240"/>
              <a:gd name="connsiteX26" fmla="*/ 105156 w 256032"/>
              <a:gd name="connsiteY26" fmla="*/ 361188 h 777240"/>
              <a:gd name="connsiteX27" fmla="*/ 118872 w 256032"/>
              <a:gd name="connsiteY27" fmla="*/ 310896 h 777240"/>
              <a:gd name="connsiteX28" fmla="*/ 123444 w 256032"/>
              <a:gd name="connsiteY28" fmla="*/ 292608 h 777240"/>
              <a:gd name="connsiteX29" fmla="*/ 132588 w 256032"/>
              <a:gd name="connsiteY29" fmla="*/ 214884 h 777240"/>
              <a:gd name="connsiteX30" fmla="*/ 128016 w 256032"/>
              <a:gd name="connsiteY30" fmla="*/ 173736 h 777240"/>
              <a:gd name="connsiteX31" fmla="*/ 114300 w 256032"/>
              <a:gd name="connsiteY31" fmla="*/ 128016 h 777240"/>
              <a:gd name="connsiteX32" fmla="*/ 105156 w 256032"/>
              <a:gd name="connsiteY32" fmla="*/ 91440 h 777240"/>
              <a:gd name="connsiteX33" fmla="*/ 96012 w 256032"/>
              <a:gd name="connsiteY33" fmla="*/ 77724 h 777240"/>
              <a:gd name="connsiteX34" fmla="*/ 86868 w 256032"/>
              <a:gd name="connsiteY34" fmla="*/ 36576 h 777240"/>
              <a:gd name="connsiteX35" fmla="*/ 82296 w 256032"/>
              <a:gd name="connsiteY35" fmla="*/ 13716 h 777240"/>
              <a:gd name="connsiteX36" fmla="*/ 77724 w 256032"/>
              <a:gd name="connsiteY36" fmla="*/ 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6032" h="777240">
                <a:moveTo>
                  <a:pt x="0" y="694944"/>
                </a:moveTo>
                <a:cubicBezTo>
                  <a:pt x="1524" y="701040"/>
                  <a:pt x="3340" y="707070"/>
                  <a:pt x="4572" y="713232"/>
                </a:cubicBezTo>
                <a:cubicBezTo>
                  <a:pt x="6390" y="722322"/>
                  <a:pt x="7133" y="731615"/>
                  <a:pt x="9144" y="740664"/>
                </a:cubicBezTo>
                <a:cubicBezTo>
                  <a:pt x="10189" y="745369"/>
                  <a:pt x="11043" y="750370"/>
                  <a:pt x="13716" y="754380"/>
                </a:cubicBezTo>
                <a:cubicBezTo>
                  <a:pt x="20757" y="764941"/>
                  <a:pt x="31027" y="770493"/>
                  <a:pt x="41148" y="777240"/>
                </a:cubicBezTo>
                <a:cubicBezTo>
                  <a:pt x="59436" y="775716"/>
                  <a:pt x="77822" y="775093"/>
                  <a:pt x="96012" y="772668"/>
                </a:cubicBezTo>
                <a:cubicBezTo>
                  <a:pt x="100789" y="772031"/>
                  <a:pt x="106320" y="771504"/>
                  <a:pt x="109728" y="768096"/>
                </a:cubicBezTo>
                <a:cubicBezTo>
                  <a:pt x="117499" y="760325"/>
                  <a:pt x="117449" y="743683"/>
                  <a:pt x="128016" y="740664"/>
                </a:cubicBezTo>
                <a:cubicBezTo>
                  <a:pt x="184974" y="724390"/>
                  <a:pt x="148944" y="732172"/>
                  <a:pt x="237744" y="726948"/>
                </a:cubicBezTo>
                <a:cubicBezTo>
                  <a:pt x="252211" y="683547"/>
                  <a:pt x="247761" y="709115"/>
                  <a:pt x="242316" y="649224"/>
                </a:cubicBezTo>
                <a:cubicBezTo>
                  <a:pt x="245364" y="637032"/>
                  <a:pt x="248153" y="624772"/>
                  <a:pt x="251460" y="612648"/>
                </a:cubicBezTo>
                <a:cubicBezTo>
                  <a:pt x="252728" y="607999"/>
                  <a:pt x="256032" y="603751"/>
                  <a:pt x="256032" y="598932"/>
                </a:cubicBezTo>
                <a:cubicBezTo>
                  <a:pt x="256032" y="575599"/>
                  <a:pt x="249360" y="548764"/>
                  <a:pt x="228600" y="534924"/>
                </a:cubicBezTo>
                <a:cubicBezTo>
                  <a:pt x="224590" y="532251"/>
                  <a:pt x="219195" y="532507"/>
                  <a:pt x="214884" y="530352"/>
                </a:cubicBezTo>
                <a:cubicBezTo>
                  <a:pt x="209969" y="527895"/>
                  <a:pt x="205939" y="523934"/>
                  <a:pt x="201168" y="521208"/>
                </a:cubicBezTo>
                <a:cubicBezTo>
                  <a:pt x="195250" y="517827"/>
                  <a:pt x="188724" y="515571"/>
                  <a:pt x="182880" y="512064"/>
                </a:cubicBezTo>
                <a:cubicBezTo>
                  <a:pt x="173456" y="506410"/>
                  <a:pt x="164592" y="499872"/>
                  <a:pt x="155448" y="493776"/>
                </a:cubicBezTo>
                <a:lnTo>
                  <a:pt x="141732" y="484632"/>
                </a:lnTo>
                <a:cubicBezTo>
                  <a:pt x="138684" y="480060"/>
                  <a:pt x="136106" y="475137"/>
                  <a:pt x="132588" y="470916"/>
                </a:cubicBezTo>
                <a:cubicBezTo>
                  <a:pt x="105237" y="438095"/>
                  <a:pt x="100716" y="456191"/>
                  <a:pt x="36576" y="452628"/>
                </a:cubicBezTo>
                <a:cubicBezTo>
                  <a:pt x="30356" y="433967"/>
                  <a:pt x="30394" y="442263"/>
                  <a:pt x="36576" y="420624"/>
                </a:cubicBezTo>
                <a:cubicBezTo>
                  <a:pt x="37900" y="415990"/>
                  <a:pt x="38137" y="410671"/>
                  <a:pt x="41148" y="406908"/>
                </a:cubicBezTo>
                <a:cubicBezTo>
                  <a:pt x="44581" y="402617"/>
                  <a:pt x="50292" y="400812"/>
                  <a:pt x="54864" y="397764"/>
                </a:cubicBezTo>
                <a:cubicBezTo>
                  <a:pt x="57912" y="393192"/>
                  <a:pt x="59436" y="387096"/>
                  <a:pt x="64008" y="384048"/>
                </a:cubicBezTo>
                <a:cubicBezTo>
                  <a:pt x="69236" y="380562"/>
                  <a:pt x="76254" y="381202"/>
                  <a:pt x="82296" y="379476"/>
                </a:cubicBezTo>
                <a:cubicBezTo>
                  <a:pt x="86930" y="378152"/>
                  <a:pt x="91440" y="376428"/>
                  <a:pt x="96012" y="374904"/>
                </a:cubicBezTo>
                <a:cubicBezTo>
                  <a:pt x="99060" y="370332"/>
                  <a:pt x="102924" y="366209"/>
                  <a:pt x="105156" y="361188"/>
                </a:cubicBezTo>
                <a:cubicBezTo>
                  <a:pt x="114671" y="339778"/>
                  <a:pt x="114091" y="332409"/>
                  <a:pt x="118872" y="310896"/>
                </a:cubicBezTo>
                <a:cubicBezTo>
                  <a:pt x="120235" y="304762"/>
                  <a:pt x="122320" y="298790"/>
                  <a:pt x="123444" y="292608"/>
                </a:cubicBezTo>
                <a:cubicBezTo>
                  <a:pt x="127936" y="267902"/>
                  <a:pt x="130136" y="239405"/>
                  <a:pt x="132588" y="214884"/>
                </a:cubicBezTo>
                <a:cubicBezTo>
                  <a:pt x="131064" y="201168"/>
                  <a:pt x="130114" y="187376"/>
                  <a:pt x="128016" y="173736"/>
                </a:cubicBezTo>
                <a:cubicBezTo>
                  <a:pt x="122947" y="140788"/>
                  <a:pt x="122607" y="169553"/>
                  <a:pt x="114300" y="128016"/>
                </a:cubicBezTo>
                <a:cubicBezTo>
                  <a:pt x="112561" y="119321"/>
                  <a:pt x="109842" y="100813"/>
                  <a:pt x="105156" y="91440"/>
                </a:cubicBezTo>
                <a:cubicBezTo>
                  <a:pt x="102699" y="86525"/>
                  <a:pt x="98469" y="82639"/>
                  <a:pt x="96012" y="77724"/>
                </a:cubicBezTo>
                <a:cubicBezTo>
                  <a:pt x="90254" y="66208"/>
                  <a:pt x="88875" y="47614"/>
                  <a:pt x="86868" y="36576"/>
                </a:cubicBezTo>
                <a:cubicBezTo>
                  <a:pt x="85478" y="28930"/>
                  <a:pt x="84181" y="21255"/>
                  <a:pt x="82296" y="13716"/>
                </a:cubicBezTo>
                <a:cubicBezTo>
                  <a:pt x="81127" y="9041"/>
                  <a:pt x="77724" y="0"/>
                  <a:pt x="77724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4037" name="Picture 6" descr="https://im-tub-ap-ru.yandex.net/pic/5fd3dea799a0892f990c88b3c4d4df39/www.moscow-index.ru/uploads/okrug/sz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88"/>
            <a:ext cx="914400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78"/>
          <p:cNvSpPr>
            <a:spLocks noChangeArrowheads="1"/>
          </p:cNvSpPr>
          <p:nvPr/>
        </p:nvSpPr>
        <p:spPr bwMode="auto">
          <a:xfrm>
            <a:off x="5286375" y="5072063"/>
            <a:ext cx="3643313" cy="1500187"/>
          </a:xfrm>
          <a:prstGeom prst="wedgeRectCallout">
            <a:avLst>
              <a:gd name="adj1" fmla="val -33104"/>
              <a:gd name="adj2" fmla="val -187176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lIns="91433" tIns="45717" rIns="91433" bIns="45717"/>
          <a:lstStyle/>
          <a:p>
            <a:pPr algn="ctr">
              <a:lnSpc>
                <a:spcPct val="70000"/>
              </a:lnSpc>
              <a:defRPr/>
            </a:pP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Границы проектной застройки объекта и примыкающая к ним санитарно-защитная зона</a:t>
            </a:r>
          </a:p>
        </p:txBody>
      </p:sp>
      <p:sp>
        <p:nvSpPr>
          <p:cNvPr id="17" name="Rectangle 132"/>
          <p:cNvSpPr>
            <a:spLocks noChangeArrowheads="1"/>
          </p:cNvSpPr>
          <p:nvPr/>
        </p:nvSpPr>
        <p:spPr bwMode="auto">
          <a:xfrm>
            <a:off x="0" y="0"/>
            <a:ext cx="9144000" cy="1816100"/>
          </a:xfrm>
          <a:prstGeom prst="rect">
            <a:avLst/>
          </a:prstGeom>
          <a:gradFill rotWithShape="1">
            <a:gsLst>
              <a:gs pos="0">
                <a:srgbClr val="4F100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Границы зон возможных</a:t>
            </a:r>
          </a:p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сильных разрушений при воздействии ОСП</a:t>
            </a:r>
          </a:p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организации, отнесенной к категориям по ГО, но не являющейся взрывоопасной</a:t>
            </a:r>
            <a:endParaRPr lang="ru-RU" altLang="ru-RU" sz="2800" dirty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5715000" y="2857500"/>
            <a:ext cx="214313" cy="142875"/>
          </a:xfrm>
          <a:prstGeom prst="flowChartManualInpu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 flipV="1">
            <a:off x="5857875" y="2714625"/>
            <a:ext cx="785813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5822156" y="3178969"/>
            <a:ext cx="1428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4365625" y="1838325"/>
            <a:ext cx="257175" cy="776288"/>
          </a:xfrm>
          <a:custGeom>
            <a:avLst/>
            <a:gdLst>
              <a:gd name="connsiteX0" fmla="*/ 0 w 256032"/>
              <a:gd name="connsiteY0" fmla="*/ 694944 h 777240"/>
              <a:gd name="connsiteX1" fmla="*/ 4572 w 256032"/>
              <a:gd name="connsiteY1" fmla="*/ 713232 h 777240"/>
              <a:gd name="connsiteX2" fmla="*/ 9144 w 256032"/>
              <a:gd name="connsiteY2" fmla="*/ 740664 h 777240"/>
              <a:gd name="connsiteX3" fmla="*/ 13716 w 256032"/>
              <a:gd name="connsiteY3" fmla="*/ 754380 h 777240"/>
              <a:gd name="connsiteX4" fmla="*/ 41148 w 256032"/>
              <a:gd name="connsiteY4" fmla="*/ 777240 h 777240"/>
              <a:gd name="connsiteX5" fmla="*/ 96012 w 256032"/>
              <a:gd name="connsiteY5" fmla="*/ 772668 h 777240"/>
              <a:gd name="connsiteX6" fmla="*/ 109728 w 256032"/>
              <a:gd name="connsiteY6" fmla="*/ 768096 h 777240"/>
              <a:gd name="connsiteX7" fmla="*/ 128016 w 256032"/>
              <a:gd name="connsiteY7" fmla="*/ 740664 h 777240"/>
              <a:gd name="connsiteX8" fmla="*/ 237744 w 256032"/>
              <a:gd name="connsiteY8" fmla="*/ 726948 h 777240"/>
              <a:gd name="connsiteX9" fmla="*/ 242316 w 256032"/>
              <a:gd name="connsiteY9" fmla="*/ 649224 h 777240"/>
              <a:gd name="connsiteX10" fmla="*/ 251460 w 256032"/>
              <a:gd name="connsiteY10" fmla="*/ 612648 h 777240"/>
              <a:gd name="connsiteX11" fmla="*/ 256032 w 256032"/>
              <a:gd name="connsiteY11" fmla="*/ 598932 h 777240"/>
              <a:gd name="connsiteX12" fmla="*/ 228600 w 256032"/>
              <a:gd name="connsiteY12" fmla="*/ 534924 h 777240"/>
              <a:gd name="connsiteX13" fmla="*/ 214884 w 256032"/>
              <a:gd name="connsiteY13" fmla="*/ 530352 h 777240"/>
              <a:gd name="connsiteX14" fmla="*/ 201168 w 256032"/>
              <a:gd name="connsiteY14" fmla="*/ 521208 h 777240"/>
              <a:gd name="connsiteX15" fmla="*/ 182880 w 256032"/>
              <a:gd name="connsiteY15" fmla="*/ 512064 h 777240"/>
              <a:gd name="connsiteX16" fmla="*/ 155448 w 256032"/>
              <a:gd name="connsiteY16" fmla="*/ 493776 h 777240"/>
              <a:gd name="connsiteX17" fmla="*/ 141732 w 256032"/>
              <a:gd name="connsiteY17" fmla="*/ 484632 h 777240"/>
              <a:gd name="connsiteX18" fmla="*/ 132588 w 256032"/>
              <a:gd name="connsiteY18" fmla="*/ 470916 h 777240"/>
              <a:gd name="connsiteX19" fmla="*/ 36576 w 256032"/>
              <a:gd name="connsiteY19" fmla="*/ 452628 h 777240"/>
              <a:gd name="connsiteX20" fmla="*/ 36576 w 256032"/>
              <a:gd name="connsiteY20" fmla="*/ 420624 h 777240"/>
              <a:gd name="connsiteX21" fmla="*/ 41148 w 256032"/>
              <a:gd name="connsiteY21" fmla="*/ 406908 h 777240"/>
              <a:gd name="connsiteX22" fmla="*/ 54864 w 256032"/>
              <a:gd name="connsiteY22" fmla="*/ 397764 h 777240"/>
              <a:gd name="connsiteX23" fmla="*/ 64008 w 256032"/>
              <a:gd name="connsiteY23" fmla="*/ 384048 h 777240"/>
              <a:gd name="connsiteX24" fmla="*/ 82296 w 256032"/>
              <a:gd name="connsiteY24" fmla="*/ 379476 h 777240"/>
              <a:gd name="connsiteX25" fmla="*/ 96012 w 256032"/>
              <a:gd name="connsiteY25" fmla="*/ 374904 h 777240"/>
              <a:gd name="connsiteX26" fmla="*/ 105156 w 256032"/>
              <a:gd name="connsiteY26" fmla="*/ 361188 h 777240"/>
              <a:gd name="connsiteX27" fmla="*/ 118872 w 256032"/>
              <a:gd name="connsiteY27" fmla="*/ 310896 h 777240"/>
              <a:gd name="connsiteX28" fmla="*/ 123444 w 256032"/>
              <a:gd name="connsiteY28" fmla="*/ 292608 h 777240"/>
              <a:gd name="connsiteX29" fmla="*/ 132588 w 256032"/>
              <a:gd name="connsiteY29" fmla="*/ 214884 h 777240"/>
              <a:gd name="connsiteX30" fmla="*/ 128016 w 256032"/>
              <a:gd name="connsiteY30" fmla="*/ 173736 h 777240"/>
              <a:gd name="connsiteX31" fmla="*/ 114300 w 256032"/>
              <a:gd name="connsiteY31" fmla="*/ 128016 h 777240"/>
              <a:gd name="connsiteX32" fmla="*/ 105156 w 256032"/>
              <a:gd name="connsiteY32" fmla="*/ 91440 h 777240"/>
              <a:gd name="connsiteX33" fmla="*/ 96012 w 256032"/>
              <a:gd name="connsiteY33" fmla="*/ 77724 h 777240"/>
              <a:gd name="connsiteX34" fmla="*/ 86868 w 256032"/>
              <a:gd name="connsiteY34" fmla="*/ 36576 h 777240"/>
              <a:gd name="connsiteX35" fmla="*/ 82296 w 256032"/>
              <a:gd name="connsiteY35" fmla="*/ 13716 h 777240"/>
              <a:gd name="connsiteX36" fmla="*/ 77724 w 256032"/>
              <a:gd name="connsiteY36" fmla="*/ 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6032" h="777240">
                <a:moveTo>
                  <a:pt x="0" y="694944"/>
                </a:moveTo>
                <a:cubicBezTo>
                  <a:pt x="1524" y="701040"/>
                  <a:pt x="3340" y="707070"/>
                  <a:pt x="4572" y="713232"/>
                </a:cubicBezTo>
                <a:cubicBezTo>
                  <a:pt x="6390" y="722322"/>
                  <a:pt x="7133" y="731615"/>
                  <a:pt x="9144" y="740664"/>
                </a:cubicBezTo>
                <a:cubicBezTo>
                  <a:pt x="10189" y="745369"/>
                  <a:pt x="11043" y="750370"/>
                  <a:pt x="13716" y="754380"/>
                </a:cubicBezTo>
                <a:cubicBezTo>
                  <a:pt x="20757" y="764941"/>
                  <a:pt x="31027" y="770493"/>
                  <a:pt x="41148" y="777240"/>
                </a:cubicBezTo>
                <a:cubicBezTo>
                  <a:pt x="59436" y="775716"/>
                  <a:pt x="77822" y="775093"/>
                  <a:pt x="96012" y="772668"/>
                </a:cubicBezTo>
                <a:cubicBezTo>
                  <a:pt x="100789" y="772031"/>
                  <a:pt x="106320" y="771504"/>
                  <a:pt x="109728" y="768096"/>
                </a:cubicBezTo>
                <a:cubicBezTo>
                  <a:pt x="117499" y="760325"/>
                  <a:pt x="117449" y="743683"/>
                  <a:pt x="128016" y="740664"/>
                </a:cubicBezTo>
                <a:cubicBezTo>
                  <a:pt x="184974" y="724390"/>
                  <a:pt x="148944" y="732172"/>
                  <a:pt x="237744" y="726948"/>
                </a:cubicBezTo>
                <a:cubicBezTo>
                  <a:pt x="252211" y="683547"/>
                  <a:pt x="247761" y="709115"/>
                  <a:pt x="242316" y="649224"/>
                </a:cubicBezTo>
                <a:cubicBezTo>
                  <a:pt x="245364" y="637032"/>
                  <a:pt x="248153" y="624772"/>
                  <a:pt x="251460" y="612648"/>
                </a:cubicBezTo>
                <a:cubicBezTo>
                  <a:pt x="252728" y="607999"/>
                  <a:pt x="256032" y="603751"/>
                  <a:pt x="256032" y="598932"/>
                </a:cubicBezTo>
                <a:cubicBezTo>
                  <a:pt x="256032" y="575599"/>
                  <a:pt x="249360" y="548764"/>
                  <a:pt x="228600" y="534924"/>
                </a:cubicBezTo>
                <a:cubicBezTo>
                  <a:pt x="224590" y="532251"/>
                  <a:pt x="219195" y="532507"/>
                  <a:pt x="214884" y="530352"/>
                </a:cubicBezTo>
                <a:cubicBezTo>
                  <a:pt x="209969" y="527895"/>
                  <a:pt x="205939" y="523934"/>
                  <a:pt x="201168" y="521208"/>
                </a:cubicBezTo>
                <a:cubicBezTo>
                  <a:pt x="195250" y="517827"/>
                  <a:pt x="188724" y="515571"/>
                  <a:pt x="182880" y="512064"/>
                </a:cubicBezTo>
                <a:cubicBezTo>
                  <a:pt x="173456" y="506410"/>
                  <a:pt x="164592" y="499872"/>
                  <a:pt x="155448" y="493776"/>
                </a:cubicBezTo>
                <a:lnTo>
                  <a:pt x="141732" y="484632"/>
                </a:lnTo>
                <a:cubicBezTo>
                  <a:pt x="138684" y="480060"/>
                  <a:pt x="136106" y="475137"/>
                  <a:pt x="132588" y="470916"/>
                </a:cubicBezTo>
                <a:cubicBezTo>
                  <a:pt x="105237" y="438095"/>
                  <a:pt x="100716" y="456191"/>
                  <a:pt x="36576" y="452628"/>
                </a:cubicBezTo>
                <a:cubicBezTo>
                  <a:pt x="30356" y="433967"/>
                  <a:pt x="30394" y="442263"/>
                  <a:pt x="36576" y="420624"/>
                </a:cubicBezTo>
                <a:cubicBezTo>
                  <a:pt x="37900" y="415990"/>
                  <a:pt x="38137" y="410671"/>
                  <a:pt x="41148" y="406908"/>
                </a:cubicBezTo>
                <a:cubicBezTo>
                  <a:pt x="44581" y="402617"/>
                  <a:pt x="50292" y="400812"/>
                  <a:pt x="54864" y="397764"/>
                </a:cubicBezTo>
                <a:cubicBezTo>
                  <a:pt x="57912" y="393192"/>
                  <a:pt x="59436" y="387096"/>
                  <a:pt x="64008" y="384048"/>
                </a:cubicBezTo>
                <a:cubicBezTo>
                  <a:pt x="69236" y="380562"/>
                  <a:pt x="76254" y="381202"/>
                  <a:pt x="82296" y="379476"/>
                </a:cubicBezTo>
                <a:cubicBezTo>
                  <a:pt x="86930" y="378152"/>
                  <a:pt x="91440" y="376428"/>
                  <a:pt x="96012" y="374904"/>
                </a:cubicBezTo>
                <a:cubicBezTo>
                  <a:pt x="99060" y="370332"/>
                  <a:pt x="102924" y="366209"/>
                  <a:pt x="105156" y="361188"/>
                </a:cubicBezTo>
                <a:cubicBezTo>
                  <a:pt x="114671" y="339778"/>
                  <a:pt x="114091" y="332409"/>
                  <a:pt x="118872" y="310896"/>
                </a:cubicBezTo>
                <a:cubicBezTo>
                  <a:pt x="120235" y="304762"/>
                  <a:pt x="122320" y="298790"/>
                  <a:pt x="123444" y="292608"/>
                </a:cubicBezTo>
                <a:cubicBezTo>
                  <a:pt x="127936" y="267902"/>
                  <a:pt x="130136" y="239405"/>
                  <a:pt x="132588" y="214884"/>
                </a:cubicBezTo>
                <a:cubicBezTo>
                  <a:pt x="131064" y="201168"/>
                  <a:pt x="130114" y="187376"/>
                  <a:pt x="128016" y="173736"/>
                </a:cubicBezTo>
                <a:cubicBezTo>
                  <a:pt x="122947" y="140788"/>
                  <a:pt x="122607" y="169553"/>
                  <a:pt x="114300" y="128016"/>
                </a:cubicBezTo>
                <a:cubicBezTo>
                  <a:pt x="112561" y="119321"/>
                  <a:pt x="109842" y="100813"/>
                  <a:pt x="105156" y="91440"/>
                </a:cubicBezTo>
                <a:cubicBezTo>
                  <a:pt x="102699" y="86525"/>
                  <a:pt x="98469" y="82639"/>
                  <a:pt x="96012" y="77724"/>
                </a:cubicBezTo>
                <a:cubicBezTo>
                  <a:pt x="90254" y="66208"/>
                  <a:pt x="88875" y="47614"/>
                  <a:pt x="86868" y="36576"/>
                </a:cubicBezTo>
                <a:cubicBezTo>
                  <a:pt x="85478" y="28930"/>
                  <a:pt x="84181" y="21255"/>
                  <a:pt x="82296" y="13716"/>
                </a:cubicBezTo>
                <a:cubicBezTo>
                  <a:pt x="81127" y="9041"/>
                  <a:pt x="77724" y="0"/>
                  <a:pt x="77724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5061" name="Picture 6" descr="https://im-tub-ap-ru.yandex.net/pic/5fd3dea799a0892f990c88b3c4d4df39/www.moscow-index.ru/uploads/okrug/sz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88"/>
            <a:ext cx="914400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78"/>
          <p:cNvSpPr>
            <a:spLocks noChangeArrowheads="1"/>
          </p:cNvSpPr>
          <p:nvPr/>
        </p:nvSpPr>
        <p:spPr bwMode="auto">
          <a:xfrm>
            <a:off x="1071563" y="3643313"/>
            <a:ext cx="7715250" cy="428625"/>
          </a:xfrm>
          <a:prstGeom prst="wedgeRectCallout">
            <a:avLst>
              <a:gd name="adj1" fmla="val 14535"/>
              <a:gd name="adj2" fmla="val -185725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lIns="91433" tIns="45717" rIns="91433" bIns="45717"/>
          <a:lstStyle/>
          <a:p>
            <a:pPr algn="ctr">
              <a:lnSpc>
                <a:spcPct val="70000"/>
              </a:lnSpc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Границы принимаются максимальными:</a:t>
            </a:r>
          </a:p>
        </p:txBody>
      </p:sp>
      <p:sp>
        <p:nvSpPr>
          <p:cNvPr id="17" name="Rectangle 132"/>
          <p:cNvSpPr>
            <a:spLocks noChangeArrowheads="1"/>
          </p:cNvSpPr>
          <p:nvPr/>
        </p:nvSpPr>
        <p:spPr bwMode="auto">
          <a:xfrm>
            <a:off x="0" y="0"/>
            <a:ext cx="9144000" cy="1816100"/>
          </a:xfrm>
          <a:prstGeom prst="rect">
            <a:avLst/>
          </a:prstGeom>
          <a:gradFill rotWithShape="1">
            <a:gsLst>
              <a:gs pos="0">
                <a:srgbClr val="4F100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Границы зон возможных</a:t>
            </a:r>
          </a:p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сильных разрушений при воздействии ОСП</a:t>
            </a:r>
          </a:p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организации, отнесенной к категориям по ГО, </a:t>
            </a:r>
          </a:p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и являющейся взрывоопасной</a:t>
            </a:r>
            <a:endParaRPr lang="ru-RU" altLang="ru-RU" sz="2800" dirty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5715000" y="2857500"/>
            <a:ext cx="214313" cy="142875"/>
          </a:xfrm>
          <a:prstGeom prst="flowChartManualInpu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214313" y="4357688"/>
            <a:ext cx="8786812" cy="576262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107763" dir="2700000" algn="ctr" rotWithShape="0">
              <a:srgbClr val="FFFF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indent="-342900" algn="ctr">
              <a:lnSpc>
                <a:spcPct val="70000"/>
              </a:lnSpc>
              <a:buFontTx/>
              <a:buBlip>
                <a:blip r:embed="rId4"/>
              </a:buBlip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из  границ зоны возможных сильных разрушений </a:t>
            </a:r>
          </a:p>
          <a:p>
            <a:pPr indent="-342900" algn="ctr">
              <a:lnSpc>
                <a:spcPct val="70000"/>
              </a:lnSpc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при воздействии ОСП</a:t>
            </a:r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142875" y="5214938"/>
            <a:ext cx="8786813" cy="1071562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107763" dir="2700000" algn="ctr" rotWithShape="0">
              <a:srgbClr val="FFFF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algn="ctr">
              <a:lnSpc>
                <a:spcPct val="70000"/>
              </a:lnSpc>
              <a:buFont typeface="Wingdings" pitchFamily="2" charset="2"/>
              <a:buChar char="ü"/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или границ, полученных в результате применения</a:t>
            </a:r>
          </a:p>
          <a:p>
            <a:pPr algn="ctr">
              <a:lnSpc>
                <a:spcPct val="70000"/>
              </a:lnSpc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 расчетных методов,  основанных на </a:t>
            </a:r>
          </a:p>
          <a:p>
            <a:pPr algn="ctr">
              <a:lnSpc>
                <a:spcPct val="70000"/>
              </a:lnSpc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оценках тротилового эквивалента, </a:t>
            </a:r>
            <a:r>
              <a:rPr lang="ru-RU" sz="28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энергозапаса</a:t>
            </a: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 и т.п.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0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 flipV="1">
            <a:off x="5857875" y="2714625"/>
            <a:ext cx="785813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5822156" y="3178969"/>
            <a:ext cx="1428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4365625" y="1838325"/>
            <a:ext cx="257175" cy="776288"/>
          </a:xfrm>
          <a:custGeom>
            <a:avLst/>
            <a:gdLst>
              <a:gd name="connsiteX0" fmla="*/ 0 w 256032"/>
              <a:gd name="connsiteY0" fmla="*/ 694944 h 777240"/>
              <a:gd name="connsiteX1" fmla="*/ 4572 w 256032"/>
              <a:gd name="connsiteY1" fmla="*/ 713232 h 777240"/>
              <a:gd name="connsiteX2" fmla="*/ 9144 w 256032"/>
              <a:gd name="connsiteY2" fmla="*/ 740664 h 777240"/>
              <a:gd name="connsiteX3" fmla="*/ 13716 w 256032"/>
              <a:gd name="connsiteY3" fmla="*/ 754380 h 777240"/>
              <a:gd name="connsiteX4" fmla="*/ 41148 w 256032"/>
              <a:gd name="connsiteY4" fmla="*/ 777240 h 777240"/>
              <a:gd name="connsiteX5" fmla="*/ 96012 w 256032"/>
              <a:gd name="connsiteY5" fmla="*/ 772668 h 777240"/>
              <a:gd name="connsiteX6" fmla="*/ 109728 w 256032"/>
              <a:gd name="connsiteY6" fmla="*/ 768096 h 777240"/>
              <a:gd name="connsiteX7" fmla="*/ 128016 w 256032"/>
              <a:gd name="connsiteY7" fmla="*/ 740664 h 777240"/>
              <a:gd name="connsiteX8" fmla="*/ 237744 w 256032"/>
              <a:gd name="connsiteY8" fmla="*/ 726948 h 777240"/>
              <a:gd name="connsiteX9" fmla="*/ 242316 w 256032"/>
              <a:gd name="connsiteY9" fmla="*/ 649224 h 777240"/>
              <a:gd name="connsiteX10" fmla="*/ 251460 w 256032"/>
              <a:gd name="connsiteY10" fmla="*/ 612648 h 777240"/>
              <a:gd name="connsiteX11" fmla="*/ 256032 w 256032"/>
              <a:gd name="connsiteY11" fmla="*/ 598932 h 777240"/>
              <a:gd name="connsiteX12" fmla="*/ 228600 w 256032"/>
              <a:gd name="connsiteY12" fmla="*/ 534924 h 777240"/>
              <a:gd name="connsiteX13" fmla="*/ 214884 w 256032"/>
              <a:gd name="connsiteY13" fmla="*/ 530352 h 777240"/>
              <a:gd name="connsiteX14" fmla="*/ 201168 w 256032"/>
              <a:gd name="connsiteY14" fmla="*/ 521208 h 777240"/>
              <a:gd name="connsiteX15" fmla="*/ 182880 w 256032"/>
              <a:gd name="connsiteY15" fmla="*/ 512064 h 777240"/>
              <a:gd name="connsiteX16" fmla="*/ 155448 w 256032"/>
              <a:gd name="connsiteY16" fmla="*/ 493776 h 777240"/>
              <a:gd name="connsiteX17" fmla="*/ 141732 w 256032"/>
              <a:gd name="connsiteY17" fmla="*/ 484632 h 777240"/>
              <a:gd name="connsiteX18" fmla="*/ 132588 w 256032"/>
              <a:gd name="connsiteY18" fmla="*/ 470916 h 777240"/>
              <a:gd name="connsiteX19" fmla="*/ 36576 w 256032"/>
              <a:gd name="connsiteY19" fmla="*/ 452628 h 777240"/>
              <a:gd name="connsiteX20" fmla="*/ 36576 w 256032"/>
              <a:gd name="connsiteY20" fmla="*/ 420624 h 777240"/>
              <a:gd name="connsiteX21" fmla="*/ 41148 w 256032"/>
              <a:gd name="connsiteY21" fmla="*/ 406908 h 777240"/>
              <a:gd name="connsiteX22" fmla="*/ 54864 w 256032"/>
              <a:gd name="connsiteY22" fmla="*/ 397764 h 777240"/>
              <a:gd name="connsiteX23" fmla="*/ 64008 w 256032"/>
              <a:gd name="connsiteY23" fmla="*/ 384048 h 777240"/>
              <a:gd name="connsiteX24" fmla="*/ 82296 w 256032"/>
              <a:gd name="connsiteY24" fmla="*/ 379476 h 777240"/>
              <a:gd name="connsiteX25" fmla="*/ 96012 w 256032"/>
              <a:gd name="connsiteY25" fmla="*/ 374904 h 777240"/>
              <a:gd name="connsiteX26" fmla="*/ 105156 w 256032"/>
              <a:gd name="connsiteY26" fmla="*/ 361188 h 777240"/>
              <a:gd name="connsiteX27" fmla="*/ 118872 w 256032"/>
              <a:gd name="connsiteY27" fmla="*/ 310896 h 777240"/>
              <a:gd name="connsiteX28" fmla="*/ 123444 w 256032"/>
              <a:gd name="connsiteY28" fmla="*/ 292608 h 777240"/>
              <a:gd name="connsiteX29" fmla="*/ 132588 w 256032"/>
              <a:gd name="connsiteY29" fmla="*/ 214884 h 777240"/>
              <a:gd name="connsiteX30" fmla="*/ 128016 w 256032"/>
              <a:gd name="connsiteY30" fmla="*/ 173736 h 777240"/>
              <a:gd name="connsiteX31" fmla="*/ 114300 w 256032"/>
              <a:gd name="connsiteY31" fmla="*/ 128016 h 777240"/>
              <a:gd name="connsiteX32" fmla="*/ 105156 w 256032"/>
              <a:gd name="connsiteY32" fmla="*/ 91440 h 777240"/>
              <a:gd name="connsiteX33" fmla="*/ 96012 w 256032"/>
              <a:gd name="connsiteY33" fmla="*/ 77724 h 777240"/>
              <a:gd name="connsiteX34" fmla="*/ 86868 w 256032"/>
              <a:gd name="connsiteY34" fmla="*/ 36576 h 777240"/>
              <a:gd name="connsiteX35" fmla="*/ 82296 w 256032"/>
              <a:gd name="connsiteY35" fmla="*/ 13716 h 777240"/>
              <a:gd name="connsiteX36" fmla="*/ 77724 w 256032"/>
              <a:gd name="connsiteY36" fmla="*/ 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6032" h="777240">
                <a:moveTo>
                  <a:pt x="0" y="694944"/>
                </a:moveTo>
                <a:cubicBezTo>
                  <a:pt x="1524" y="701040"/>
                  <a:pt x="3340" y="707070"/>
                  <a:pt x="4572" y="713232"/>
                </a:cubicBezTo>
                <a:cubicBezTo>
                  <a:pt x="6390" y="722322"/>
                  <a:pt x="7133" y="731615"/>
                  <a:pt x="9144" y="740664"/>
                </a:cubicBezTo>
                <a:cubicBezTo>
                  <a:pt x="10189" y="745369"/>
                  <a:pt x="11043" y="750370"/>
                  <a:pt x="13716" y="754380"/>
                </a:cubicBezTo>
                <a:cubicBezTo>
                  <a:pt x="20757" y="764941"/>
                  <a:pt x="31027" y="770493"/>
                  <a:pt x="41148" y="777240"/>
                </a:cubicBezTo>
                <a:cubicBezTo>
                  <a:pt x="59436" y="775716"/>
                  <a:pt x="77822" y="775093"/>
                  <a:pt x="96012" y="772668"/>
                </a:cubicBezTo>
                <a:cubicBezTo>
                  <a:pt x="100789" y="772031"/>
                  <a:pt x="106320" y="771504"/>
                  <a:pt x="109728" y="768096"/>
                </a:cubicBezTo>
                <a:cubicBezTo>
                  <a:pt x="117499" y="760325"/>
                  <a:pt x="117449" y="743683"/>
                  <a:pt x="128016" y="740664"/>
                </a:cubicBezTo>
                <a:cubicBezTo>
                  <a:pt x="184974" y="724390"/>
                  <a:pt x="148944" y="732172"/>
                  <a:pt x="237744" y="726948"/>
                </a:cubicBezTo>
                <a:cubicBezTo>
                  <a:pt x="252211" y="683547"/>
                  <a:pt x="247761" y="709115"/>
                  <a:pt x="242316" y="649224"/>
                </a:cubicBezTo>
                <a:cubicBezTo>
                  <a:pt x="245364" y="637032"/>
                  <a:pt x="248153" y="624772"/>
                  <a:pt x="251460" y="612648"/>
                </a:cubicBezTo>
                <a:cubicBezTo>
                  <a:pt x="252728" y="607999"/>
                  <a:pt x="256032" y="603751"/>
                  <a:pt x="256032" y="598932"/>
                </a:cubicBezTo>
                <a:cubicBezTo>
                  <a:pt x="256032" y="575599"/>
                  <a:pt x="249360" y="548764"/>
                  <a:pt x="228600" y="534924"/>
                </a:cubicBezTo>
                <a:cubicBezTo>
                  <a:pt x="224590" y="532251"/>
                  <a:pt x="219195" y="532507"/>
                  <a:pt x="214884" y="530352"/>
                </a:cubicBezTo>
                <a:cubicBezTo>
                  <a:pt x="209969" y="527895"/>
                  <a:pt x="205939" y="523934"/>
                  <a:pt x="201168" y="521208"/>
                </a:cubicBezTo>
                <a:cubicBezTo>
                  <a:pt x="195250" y="517827"/>
                  <a:pt x="188724" y="515571"/>
                  <a:pt x="182880" y="512064"/>
                </a:cubicBezTo>
                <a:cubicBezTo>
                  <a:pt x="173456" y="506410"/>
                  <a:pt x="164592" y="499872"/>
                  <a:pt x="155448" y="493776"/>
                </a:cubicBezTo>
                <a:lnTo>
                  <a:pt x="141732" y="484632"/>
                </a:lnTo>
                <a:cubicBezTo>
                  <a:pt x="138684" y="480060"/>
                  <a:pt x="136106" y="475137"/>
                  <a:pt x="132588" y="470916"/>
                </a:cubicBezTo>
                <a:cubicBezTo>
                  <a:pt x="105237" y="438095"/>
                  <a:pt x="100716" y="456191"/>
                  <a:pt x="36576" y="452628"/>
                </a:cubicBezTo>
                <a:cubicBezTo>
                  <a:pt x="30356" y="433967"/>
                  <a:pt x="30394" y="442263"/>
                  <a:pt x="36576" y="420624"/>
                </a:cubicBezTo>
                <a:cubicBezTo>
                  <a:pt x="37900" y="415990"/>
                  <a:pt x="38137" y="410671"/>
                  <a:pt x="41148" y="406908"/>
                </a:cubicBezTo>
                <a:cubicBezTo>
                  <a:pt x="44581" y="402617"/>
                  <a:pt x="50292" y="400812"/>
                  <a:pt x="54864" y="397764"/>
                </a:cubicBezTo>
                <a:cubicBezTo>
                  <a:pt x="57912" y="393192"/>
                  <a:pt x="59436" y="387096"/>
                  <a:pt x="64008" y="384048"/>
                </a:cubicBezTo>
                <a:cubicBezTo>
                  <a:pt x="69236" y="380562"/>
                  <a:pt x="76254" y="381202"/>
                  <a:pt x="82296" y="379476"/>
                </a:cubicBezTo>
                <a:cubicBezTo>
                  <a:pt x="86930" y="378152"/>
                  <a:pt x="91440" y="376428"/>
                  <a:pt x="96012" y="374904"/>
                </a:cubicBezTo>
                <a:cubicBezTo>
                  <a:pt x="99060" y="370332"/>
                  <a:pt x="102924" y="366209"/>
                  <a:pt x="105156" y="361188"/>
                </a:cubicBezTo>
                <a:cubicBezTo>
                  <a:pt x="114671" y="339778"/>
                  <a:pt x="114091" y="332409"/>
                  <a:pt x="118872" y="310896"/>
                </a:cubicBezTo>
                <a:cubicBezTo>
                  <a:pt x="120235" y="304762"/>
                  <a:pt x="122320" y="298790"/>
                  <a:pt x="123444" y="292608"/>
                </a:cubicBezTo>
                <a:cubicBezTo>
                  <a:pt x="127936" y="267902"/>
                  <a:pt x="130136" y="239405"/>
                  <a:pt x="132588" y="214884"/>
                </a:cubicBezTo>
                <a:cubicBezTo>
                  <a:pt x="131064" y="201168"/>
                  <a:pt x="130114" y="187376"/>
                  <a:pt x="128016" y="173736"/>
                </a:cubicBezTo>
                <a:cubicBezTo>
                  <a:pt x="122947" y="140788"/>
                  <a:pt x="122607" y="169553"/>
                  <a:pt x="114300" y="128016"/>
                </a:cubicBezTo>
                <a:cubicBezTo>
                  <a:pt x="112561" y="119321"/>
                  <a:pt x="109842" y="100813"/>
                  <a:pt x="105156" y="91440"/>
                </a:cubicBezTo>
                <a:cubicBezTo>
                  <a:pt x="102699" y="86525"/>
                  <a:pt x="98469" y="82639"/>
                  <a:pt x="96012" y="77724"/>
                </a:cubicBezTo>
                <a:cubicBezTo>
                  <a:pt x="90254" y="66208"/>
                  <a:pt x="88875" y="47614"/>
                  <a:pt x="86868" y="36576"/>
                </a:cubicBezTo>
                <a:cubicBezTo>
                  <a:pt x="85478" y="28930"/>
                  <a:pt x="84181" y="21255"/>
                  <a:pt x="82296" y="13716"/>
                </a:cubicBezTo>
                <a:cubicBezTo>
                  <a:pt x="81127" y="9041"/>
                  <a:pt x="77724" y="0"/>
                  <a:pt x="77724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6085" name="Picture 6" descr="https://im-tub-ap-ru.yandex.net/pic/5fd3dea799a0892f990c88b3c4d4df39/www.moscow-index.ru/uploads/okrug/sz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88"/>
            <a:ext cx="914400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78"/>
          <p:cNvSpPr>
            <a:spLocks noChangeArrowheads="1"/>
          </p:cNvSpPr>
          <p:nvPr/>
        </p:nvSpPr>
        <p:spPr bwMode="auto">
          <a:xfrm>
            <a:off x="928688" y="5143500"/>
            <a:ext cx="7715250" cy="1000125"/>
          </a:xfrm>
          <a:prstGeom prst="wedgeRectCallout">
            <a:avLst>
              <a:gd name="adj1" fmla="val 13417"/>
              <a:gd name="adj2" fmla="val -270253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lIns="91433" tIns="45717" rIns="91433" bIns="45717"/>
          <a:lstStyle/>
          <a:p>
            <a:pPr algn="ctr">
              <a:lnSpc>
                <a:spcPct val="70000"/>
              </a:lnSpc>
              <a:defRPr/>
            </a:pP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Границы определяются с применением расчетных методов, основанных на оценках тротилового эквивалента, </a:t>
            </a:r>
            <a:r>
              <a:rPr lang="ru-RU" sz="2800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энергозапаса</a:t>
            </a:r>
            <a:r>
              <a:rPr lang="ru-RU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 и т.п</a:t>
            </a:r>
            <a:r>
              <a:rPr lang="ru-RU" sz="2800" dirty="0">
                <a:latin typeface="Arial" charset="0"/>
                <a:cs typeface="Arial" charset="0"/>
              </a:rPr>
              <a:t>.</a:t>
            </a:r>
            <a:endParaRPr lang="ru-RU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7" name="Rectangle 132"/>
          <p:cNvSpPr>
            <a:spLocks noChangeArrowheads="1"/>
          </p:cNvSpPr>
          <p:nvPr/>
        </p:nvSpPr>
        <p:spPr bwMode="auto">
          <a:xfrm>
            <a:off x="0" y="0"/>
            <a:ext cx="9144000" cy="1816100"/>
          </a:xfrm>
          <a:prstGeom prst="rect">
            <a:avLst/>
          </a:prstGeom>
          <a:gradFill rotWithShape="1">
            <a:gsLst>
              <a:gs pos="0">
                <a:srgbClr val="4F100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Границы зон возможных сильных разрушений </a:t>
            </a:r>
          </a:p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объекта, не отнесенного к категории по ГО, но являющемся взрывоопасным от взрывов, происходящих в мирное время в результате аварий</a:t>
            </a:r>
            <a:endParaRPr lang="ru-RU" altLang="ru-RU" sz="2800" dirty="0">
              <a:solidFill>
                <a:schemeClr val="bg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5715000" y="2857500"/>
            <a:ext cx="214313" cy="71438"/>
          </a:xfrm>
          <a:prstGeom prst="flowChartManualInpu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http://www.moscowmap.ru/pics/kartan.g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267200" y="476250"/>
            <a:ext cx="487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" descr="j02054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557338"/>
            <a:ext cx="649288" cy="719137"/>
          </a:xfrm>
          <a:prstGeom prst="rect">
            <a:avLst/>
          </a:prstGeom>
          <a:solidFill>
            <a:srgbClr val="FF9966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24932" name="Picture 4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3573463"/>
            <a:ext cx="377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3" name="Picture 5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867400" y="1052513"/>
            <a:ext cx="2873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4" name="Picture 6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524750" y="1484313"/>
            <a:ext cx="2873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5" name="Picture 7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101013" y="2636838"/>
            <a:ext cx="2873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6" name="Picture 8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950" y="4652963"/>
            <a:ext cx="377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7" name="Picture 9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836613"/>
            <a:ext cx="377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8" name="Picture 10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3068638"/>
            <a:ext cx="377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9" name="Picture 11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940425" y="2133600"/>
            <a:ext cx="287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0" name="Picture 12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643438" y="2205038"/>
            <a:ext cx="2873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1" name="Picture 13" descr="j02971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867400" y="4581525"/>
            <a:ext cx="2873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42" name="Cloud"/>
          <p:cNvSpPr>
            <a:spLocks noChangeAspect="1" noEditPoints="1" noChangeArrowheads="1"/>
          </p:cNvSpPr>
          <p:nvPr/>
        </p:nvSpPr>
        <p:spPr bwMode="auto">
          <a:xfrm>
            <a:off x="4787900" y="1989138"/>
            <a:ext cx="528638" cy="57626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66FF66">
                  <a:gamma/>
                  <a:tint val="93725"/>
                  <a:invGamma/>
                </a:srgbClr>
              </a:gs>
              <a:gs pos="100000">
                <a:srgbClr val="66FF66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24943" name="Cloud"/>
          <p:cNvSpPr>
            <a:spLocks noChangeAspect="1" noEditPoints="1" noChangeArrowheads="1"/>
          </p:cNvSpPr>
          <p:nvPr/>
        </p:nvSpPr>
        <p:spPr bwMode="auto">
          <a:xfrm>
            <a:off x="5076825" y="1844675"/>
            <a:ext cx="790575" cy="9350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66FF66">
                  <a:gamma/>
                  <a:tint val="94118"/>
                  <a:invGamma/>
                </a:srgbClr>
              </a:gs>
              <a:gs pos="100000">
                <a:srgbClr val="66FF66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24944" name="Cloud"/>
          <p:cNvSpPr>
            <a:spLocks noChangeAspect="1" noEditPoints="1" noChangeArrowheads="1"/>
          </p:cNvSpPr>
          <p:nvPr/>
        </p:nvSpPr>
        <p:spPr bwMode="auto">
          <a:xfrm>
            <a:off x="5435600" y="1773238"/>
            <a:ext cx="936625" cy="12255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66FF66">
                  <a:gamma/>
                  <a:tint val="93725"/>
                  <a:invGamma/>
                </a:srgbClr>
              </a:gs>
              <a:gs pos="100000">
                <a:srgbClr val="66FF66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24945" name="Cloud"/>
          <p:cNvSpPr>
            <a:spLocks noChangeAspect="1" noEditPoints="1" noChangeArrowheads="1"/>
          </p:cNvSpPr>
          <p:nvPr/>
        </p:nvSpPr>
        <p:spPr bwMode="auto">
          <a:xfrm>
            <a:off x="5867400" y="1773238"/>
            <a:ext cx="849313" cy="1150937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66FF66">
                  <a:gamma/>
                  <a:tint val="93725"/>
                  <a:invGamma/>
                </a:srgbClr>
              </a:gs>
              <a:gs pos="100000">
                <a:srgbClr val="66FF66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24946" name="Cloud"/>
          <p:cNvSpPr>
            <a:spLocks noChangeAspect="1" noEditPoints="1" noChangeArrowheads="1"/>
          </p:cNvSpPr>
          <p:nvPr/>
        </p:nvSpPr>
        <p:spPr bwMode="auto">
          <a:xfrm>
            <a:off x="6372225" y="1844675"/>
            <a:ext cx="720725" cy="10080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66FF66">
                  <a:gamma/>
                  <a:shade val="96078"/>
                  <a:invGamma/>
                </a:srgbClr>
              </a:gs>
              <a:gs pos="100000">
                <a:srgbClr val="66FF66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24947" name="Cloud"/>
          <p:cNvSpPr>
            <a:spLocks noChangeAspect="1" noEditPoints="1" noChangeArrowheads="1"/>
          </p:cNvSpPr>
          <p:nvPr/>
        </p:nvSpPr>
        <p:spPr bwMode="auto">
          <a:xfrm>
            <a:off x="6807200" y="1916113"/>
            <a:ext cx="490538" cy="79216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66FF66">
                  <a:gamma/>
                  <a:tint val="60000"/>
                  <a:invGamma/>
                </a:srgbClr>
              </a:gs>
              <a:gs pos="100000">
                <a:srgbClr val="66FF66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pic>
        <p:nvPicPr>
          <p:cNvPr id="124948" name="Picture 20" descr="err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2492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85"/>
          <p:cNvSpPr>
            <a:spLocks noChangeArrowheads="1"/>
          </p:cNvSpPr>
          <p:nvPr/>
        </p:nvSpPr>
        <p:spPr bwMode="auto">
          <a:xfrm>
            <a:off x="285750" y="46038"/>
            <a:ext cx="8501063" cy="954087"/>
          </a:xfrm>
          <a:prstGeom prst="rect">
            <a:avLst/>
          </a:prstGeom>
          <a:solidFill>
            <a:srgbClr val="FFFF00"/>
          </a:solidFill>
          <a:ln w="76200" cmpd="tri">
            <a:solidFill>
              <a:srgbClr val="FF3300"/>
            </a:solidFill>
            <a:miter lim="800000"/>
            <a:headEnd/>
            <a:tailEnd/>
          </a:ln>
          <a:effectLst>
            <a:outerShdw dist="135003" dir="2471156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defRPr/>
            </a:pPr>
            <a:r>
              <a:rPr lang="ru-RU" sz="2800" cap="all" dirty="0">
                <a:latin typeface="Arial" charset="0"/>
                <a:cs typeface="Arial" charset="0"/>
              </a:rPr>
              <a:t>Зона возможного химического заражения </a:t>
            </a:r>
          </a:p>
        </p:txBody>
      </p:sp>
      <p:sp>
        <p:nvSpPr>
          <p:cNvPr id="24" name="Rectangle 132"/>
          <p:cNvSpPr>
            <a:spLocks noChangeArrowheads="1"/>
          </p:cNvSpPr>
          <p:nvPr/>
        </p:nvSpPr>
        <p:spPr bwMode="auto">
          <a:xfrm>
            <a:off x="285720" y="4214818"/>
            <a:ext cx="8715375" cy="25146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lnSpc>
                <a:spcPct val="70000"/>
              </a:lnSpc>
              <a:defRPr/>
            </a:pP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территория, в пределах которой в результате повреждения или разрушения емкостей (технологического оборудования) с АХОВ возможно распространение этих веществ в концентрациях или количествах, создающих угрозу для жизни и здоровья людей.</a:t>
            </a:r>
            <a:endParaRPr lang="ru-RU" altLang="ru-RU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0"/>
                                        <p:tgtEl>
                                          <p:spTgt spid="12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2947" name="TextBox 50"/>
          <p:cNvSpPr txBox="1">
            <a:spLocks noChangeArrowheads="1"/>
          </p:cNvSpPr>
          <p:nvPr/>
        </p:nvSpPr>
        <p:spPr bwMode="auto">
          <a:xfrm>
            <a:off x="142875" y="142875"/>
            <a:ext cx="8929688" cy="5238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latin typeface="Arial" charset="0"/>
                <a:cs typeface="Arial" charset="0"/>
              </a:rPr>
              <a:t>Зона возможного катастрофического затопления</a:t>
            </a:r>
            <a:endParaRPr lang="ru-RU" sz="2800" dirty="0">
              <a:solidFill>
                <a:srgbClr val="FFFF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7" name="Полилиния 56"/>
          <p:cNvSpPr/>
          <p:nvPr/>
        </p:nvSpPr>
        <p:spPr bwMode="auto">
          <a:xfrm>
            <a:off x="1285875" y="2489200"/>
            <a:ext cx="6929438" cy="1052513"/>
          </a:xfrm>
          <a:custGeom>
            <a:avLst/>
            <a:gdLst>
              <a:gd name="connsiteX0" fmla="*/ 4653 w 6426394"/>
              <a:gd name="connsiteY0" fmla="*/ 27921 h 1051908"/>
              <a:gd name="connsiteX1" fmla="*/ 18613 w 6426394"/>
              <a:gd name="connsiteY1" fmla="*/ 188465 h 1051908"/>
              <a:gd name="connsiteX2" fmla="*/ 25594 w 6426394"/>
              <a:gd name="connsiteY2" fmla="*/ 223366 h 1051908"/>
              <a:gd name="connsiteX3" fmla="*/ 32574 w 6426394"/>
              <a:gd name="connsiteY3" fmla="*/ 342028 h 1051908"/>
              <a:gd name="connsiteX4" fmla="*/ 109355 w 6426394"/>
              <a:gd name="connsiteY4" fmla="*/ 307128 h 1051908"/>
              <a:gd name="connsiteX5" fmla="*/ 395542 w 6426394"/>
              <a:gd name="connsiteY5" fmla="*/ 300147 h 1051908"/>
              <a:gd name="connsiteX6" fmla="*/ 479303 w 6426394"/>
              <a:gd name="connsiteY6" fmla="*/ 286187 h 1051908"/>
              <a:gd name="connsiteX7" fmla="*/ 556085 w 6426394"/>
              <a:gd name="connsiteY7" fmla="*/ 265247 h 1051908"/>
              <a:gd name="connsiteX8" fmla="*/ 751529 w 6426394"/>
              <a:gd name="connsiteY8" fmla="*/ 286187 h 1051908"/>
              <a:gd name="connsiteX9" fmla="*/ 821331 w 6426394"/>
              <a:gd name="connsiteY9" fmla="*/ 335048 h 1051908"/>
              <a:gd name="connsiteX10" fmla="*/ 842271 w 6426394"/>
              <a:gd name="connsiteY10" fmla="*/ 328068 h 1051908"/>
              <a:gd name="connsiteX11" fmla="*/ 1142418 w 6426394"/>
              <a:gd name="connsiteY11" fmla="*/ 328068 h 1051908"/>
              <a:gd name="connsiteX12" fmla="*/ 1212219 w 6426394"/>
              <a:gd name="connsiteY12" fmla="*/ 349008 h 1051908"/>
              <a:gd name="connsiteX13" fmla="*/ 1240140 w 6426394"/>
              <a:gd name="connsiteY13" fmla="*/ 355989 h 1051908"/>
              <a:gd name="connsiteX14" fmla="*/ 1295981 w 6426394"/>
              <a:gd name="connsiteY14" fmla="*/ 390889 h 1051908"/>
              <a:gd name="connsiteX15" fmla="*/ 1330882 w 6426394"/>
              <a:gd name="connsiteY15" fmla="*/ 397870 h 1051908"/>
              <a:gd name="connsiteX16" fmla="*/ 1589148 w 6426394"/>
              <a:gd name="connsiteY16" fmla="*/ 390889 h 1051908"/>
              <a:gd name="connsiteX17" fmla="*/ 1805532 w 6426394"/>
              <a:gd name="connsiteY17" fmla="*/ 397870 h 1051908"/>
              <a:gd name="connsiteX18" fmla="*/ 1847413 w 6426394"/>
              <a:gd name="connsiteY18" fmla="*/ 404850 h 1051908"/>
              <a:gd name="connsiteX19" fmla="*/ 1973056 w 6426394"/>
              <a:gd name="connsiteY19" fmla="*/ 411830 h 1051908"/>
              <a:gd name="connsiteX20" fmla="*/ 1993997 w 6426394"/>
              <a:gd name="connsiteY20" fmla="*/ 418810 h 1051908"/>
              <a:gd name="connsiteX21" fmla="*/ 2035877 w 6426394"/>
              <a:gd name="connsiteY21" fmla="*/ 439750 h 1051908"/>
              <a:gd name="connsiteX22" fmla="*/ 2112659 w 6426394"/>
              <a:gd name="connsiteY22" fmla="*/ 446731 h 1051908"/>
              <a:gd name="connsiteX23" fmla="*/ 2189441 w 6426394"/>
              <a:gd name="connsiteY23" fmla="*/ 467671 h 1051908"/>
              <a:gd name="connsiteX24" fmla="*/ 2273203 w 6426394"/>
              <a:gd name="connsiteY24" fmla="*/ 474651 h 1051908"/>
              <a:gd name="connsiteX25" fmla="*/ 2412806 w 6426394"/>
              <a:gd name="connsiteY25" fmla="*/ 488612 h 1051908"/>
              <a:gd name="connsiteX26" fmla="*/ 2510528 w 6426394"/>
              <a:gd name="connsiteY26" fmla="*/ 502572 h 1051908"/>
              <a:gd name="connsiteX27" fmla="*/ 2559389 w 6426394"/>
              <a:gd name="connsiteY27" fmla="*/ 509552 h 1051908"/>
              <a:gd name="connsiteX28" fmla="*/ 2664091 w 6426394"/>
              <a:gd name="connsiteY28" fmla="*/ 523512 h 1051908"/>
              <a:gd name="connsiteX29" fmla="*/ 2761813 w 6426394"/>
              <a:gd name="connsiteY29" fmla="*/ 551433 h 1051908"/>
              <a:gd name="connsiteX30" fmla="*/ 2796714 w 6426394"/>
              <a:gd name="connsiteY30" fmla="*/ 558413 h 1051908"/>
              <a:gd name="connsiteX31" fmla="*/ 2817655 w 6426394"/>
              <a:gd name="connsiteY31" fmla="*/ 565393 h 1051908"/>
              <a:gd name="connsiteX32" fmla="*/ 2929337 w 6426394"/>
              <a:gd name="connsiteY32" fmla="*/ 572373 h 1051908"/>
              <a:gd name="connsiteX33" fmla="*/ 3027059 w 6426394"/>
              <a:gd name="connsiteY33" fmla="*/ 586334 h 1051908"/>
              <a:gd name="connsiteX34" fmla="*/ 3110821 w 6426394"/>
              <a:gd name="connsiteY34" fmla="*/ 600294 h 1051908"/>
              <a:gd name="connsiteX35" fmla="*/ 3166662 w 6426394"/>
              <a:gd name="connsiteY35" fmla="*/ 607274 h 1051908"/>
              <a:gd name="connsiteX36" fmla="*/ 3250424 w 6426394"/>
              <a:gd name="connsiteY36" fmla="*/ 621234 h 1051908"/>
              <a:gd name="connsiteX37" fmla="*/ 3494729 w 6426394"/>
              <a:gd name="connsiteY37" fmla="*/ 607274 h 1051908"/>
              <a:gd name="connsiteX38" fmla="*/ 3515670 w 6426394"/>
              <a:gd name="connsiteY38" fmla="*/ 600294 h 1051908"/>
              <a:gd name="connsiteX39" fmla="*/ 3529630 w 6426394"/>
              <a:gd name="connsiteY39" fmla="*/ 579354 h 1051908"/>
              <a:gd name="connsiteX40" fmla="*/ 3550571 w 6426394"/>
              <a:gd name="connsiteY40" fmla="*/ 572373 h 1051908"/>
              <a:gd name="connsiteX41" fmla="*/ 3662253 w 6426394"/>
              <a:gd name="connsiteY41" fmla="*/ 551433 h 1051908"/>
              <a:gd name="connsiteX42" fmla="*/ 3704134 w 6426394"/>
              <a:gd name="connsiteY42" fmla="*/ 544453 h 1051908"/>
              <a:gd name="connsiteX43" fmla="*/ 3725074 w 6426394"/>
              <a:gd name="connsiteY43" fmla="*/ 558413 h 1051908"/>
              <a:gd name="connsiteX44" fmla="*/ 3752995 w 6426394"/>
              <a:gd name="connsiteY44" fmla="*/ 572373 h 1051908"/>
              <a:gd name="connsiteX45" fmla="*/ 3766955 w 6426394"/>
              <a:gd name="connsiteY45" fmla="*/ 593314 h 1051908"/>
              <a:gd name="connsiteX46" fmla="*/ 3794876 w 6426394"/>
              <a:gd name="connsiteY46" fmla="*/ 614254 h 1051908"/>
              <a:gd name="connsiteX47" fmla="*/ 3829777 w 6426394"/>
              <a:gd name="connsiteY47" fmla="*/ 663115 h 1051908"/>
              <a:gd name="connsiteX48" fmla="*/ 3850717 w 6426394"/>
              <a:gd name="connsiteY48" fmla="*/ 670096 h 1051908"/>
              <a:gd name="connsiteX49" fmla="*/ 3927499 w 6426394"/>
              <a:gd name="connsiteY49" fmla="*/ 704996 h 1051908"/>
              <a:gd name="connsiteX50" fmla="*/ 3941459 w 6426394"/>
              <a:gd name="connsiteY50" fmla="*/ 781778 h 1051908"/>
              <a:gd name="connsiteX51" fmla="*/ 3948439 w 6426394"/>
              <a:gd name="connsiteY51" fmla="*/ 809699 h 1051908"/>
              <a:gd name="connsiteX52" fmla="*/ 3983340 w 6426394"/>
              <a:gd name="connsiteY52" fmla="*/ 837619 h 1051908"/>
              <a:gd name="connsiteX53" fmla="*/ 4053142 w 6426394"/>
              <a:gd name="connsiteY53" fmla="*/ 865540 h 1051908"/>
              <a:gd name="connsiteX54" fmla="*/ 4095023 w 6426394"/>
              <a:gd name="connsiteY54" fmla="*/ 879500 h 1051908"/>
              <a:gd name="connsiteX55" fmla="*/ 4115963 w 6426394"/>
              <a:gd name="connsiteY55" fmla="*/ 893460 h 1051908"/>
              <a:gd name="connsiteX56" fmla="*/ 4143884 w 6426394"/>
              <a:gd name="connsiteY56" fmla="*/ 900441 h 1051908"/>
              <a:gd name="connsiteX57" fmla="*/ 4234626 w 6426394"/>
              <a:gd name="connsiteY57" fmla="*/ 921381 h 1051908"/>
              <a:gd name="connsiteX58" fmla="*/ 4262546 w 6426394"/>
              <a:gd name="connsiteY58" fmla="*/ 928361 h 1051908"/>
              <a:gd name="connsiteX59" fmla="*/ 4346308 w 6426394"/>
              <a:gd name="connsiteY59" fmla="*/ 956282 h 1051908"/>
              <a:gd name="connsiteX60" fmla="*/ 4409129 w 6426394"/>
              <a:gd name="connsiteY60" fmla="*/ 970242 h 1051908"/>
              <a:gd name="connsiteX61" fmla="*/ 4716256 w 6426394"/>
              <a:gd name="connsiteY61" fmla="*/ 949302 h 1051908"/>
              <a:gd name="connsiteX62" fmla="*/ 4800018 w 6426394"/>
              <a:gd name="connsiteY62" fmla="*/ 907421 h 1051908"/>
              <a:gd name="connsiteX63" fmla="*/ 4841899 w 6426394"/>
              <a:gd name="connsiteY63" fmla="*/ 893460 h 1051908"/>
              <a:gd name="connsiteX64" fmla="*/ 4862839 w 6426394"/>
              <a:gd name="connsiteY64" fmla="*/ 879500 h 1051908"/>
              <a:gd name="connsiteX65" fmla="*/ 4890760 w 6426394"/>
              <a:gd name="connsiteY65" fmla="*/ 872520 h 1051908"/>
              <a:gd name="connsiteX66" fmla="*/ 4953581 w 6426394"/>
              <a:gd name="connsiteY66" fmla="*/ 858560 h 1051908"/>
              <a:gd name="connsiteX67" fmla="*/ 4974522 w 6426394"/>
              <a:gd name="connsiteY67" fmla="*/ 851579 h 1051908"/>
              <a:gd name="connsiteX68" fmla="*/ 5079224 w 6426394"/>
              <a:gd name="connsiteY68" fmla="*/ 837619 h 1051908"/>
              <a:gd name="connsiteX69" fmla="*/ 5316549 w 6426394"/>
              <a:gd name="connsiteY69" fmla="*/ 844599 h 1051908"/>
              <a:gd name="connsiteX70" fmla="*/ 5351450 w 6426394"/>
              <a:gd name="connsiteY70" fmla="*/ 858560 h 1051908"/>
              <a:gd name="connsiteX71" fmla="*/ 5379371 w 6426394"/>
              <a:gd name="connsiteY71" fmla="*/ 865540 h 1051908"/>
              <a:gd name="connsiteX72" fmla="*/ 5442192 w 6426394"/>
              <a:gd name="connsiteY72" fmla="*/ 886480 h 1051908"/>
              <a:gd name="connsiteX73" fmla="*/ 5456152 w 6426394"/>
              <a:gd name="connsiteY73" fmla="*/ 900441 h 1051908"/>
              <a:gd name="connsiteX74" fmla="*/ 5498033 w 6426394"/>
              <a:gd name="connsiteY74" fmla="*/ 914401 h 1051908"/>
              <a:gd name="connsiteX75" fmla="*/ 5518974 w 6426394"/>
              <a:gd name="connsiteY75" fmla="*/ 921381 h 1051908"/>
              <a:gd name="connsiteX76" fmla="*/ 5749319 w 6426394"/>
              <a:gd name="connsiteY76" fmla="*/ 914401 h 1051908"/>
              <a:gd name="connsiteX77" fmla="*/ 5819120 w 6426394"/>
              <a:gd name="connsiteY77" fmla="*/ 900441 h 1051908"/>
              <a:gd name="connsiteX78" fmla="*/ 5861001 w 6426394"/>
              <a:gd name="connsiteY78" fmla="*/ 886480 h 1051908"/>
              <a:gd name="connsiteX79" fmla="*/ 6098326 w 6426394"/>
              <a:gd name="connsiteY79" fmla="*/ 907421 h 1051908"/>
              <a:gd name="connsiteX80" fmla="*/ 6147187 w 6426394"/>
              <a:gd name="connsiteY80" fmla="*/ 914401 h 1051908"/>
              <a:gd name="connsiteX81" fmla="*/ 6258870 w 6426394"/>
              <a:gd name="connsiteY81" fmla="*/ 942321 h 1051908"/>
              <a:gd name="connsiteX82" fmla="*/ 6279810 w 6426394"/>
              <a:gd name="connsiteY82" fmla="*/ 963262 h 1051908"/>
              <a:gd name="connsiteX83" fmla="*/ 6342632 w 6426394"/>
              <a:gd name="connsiteY83" fmla="*/ 984202 h 1051908"/>
              <a:gd name="connsiteX84" fmla="*/ 6384513 w 6426394"/>
              <a:gd name="connsiteY84" fmla="*/ 998163 h 1051908"/>
              <a:gd name="connsiteX85" fmla="*/ 6419413 w 6426394"/>
              <a:gd name="connsiteY85" fmla="*/ 1005143 h 1051908"/>
              <a:gd name="connsiteX86" fmla="*/ 6426394 w 6426394"/>
              <a:gd name="connsiteY86" fmla="*/ 1040044 h 1051908"/>
              <a:gd name="connsiteX87" fmla="*/ 6419413 w 6426394"/>
              <a:gd name="connsiteY87" fmla="*/ 816679 h 1051908"/>
              <a:gd name="connsiteX88" fmla="*/ 6412433 w 6426394"/>
              <a:gd name="connsiteY88" fmla="*/ 788758 h 1051908"/>
              <a:gd name="connsiteX89" fmla="*/ 6405453 w 6426394"/>
              <a:gd name="connsiteY89" fmla="*/ 767818 h 1051908"/>
              <a:gd name="connsiteX90" fmla="*/ 6342632 w 6426394"/>
              <a:gd name="connsiteY90" fmla="*/ 760837 h 1051908"/>
              <a:gd name="connsiteX91" fmla="*/ 6321691 w 6426394"/>
              <a:gd name="connsiteY91" fmla="*/ 753857 h 1051908"/>
              <a:gd name="connsiteX92" fmla="*/ 6258870 w 6426394"/>
              <a:gd name="connsiteY92" fmla="*/ 739897 h 1051908"/>
              <a:gd name="connsiteX93" fmla="*/ 6189068 w 6426394"/>
              <a:gd name="connsiteY93" fmla="*/ 711976 h 1051908"/>
              <a:gd name="connsiteX94" fmla="*/ 6147187 w 6426394"/>
              <a:gd name="connsiteY94" fmla="*/ 698016 h 1051908"/>
              <a:gd name="connsiteX95" fmla="*/ 6126247 w 6426394"/>
              <a:gd name="connsiteY95" fmla="*/ 691036 h 1051908"/>
              <a:gd name="connsiteX96" fmla="*/ 6084366 w 6426394"/>
              <a:gd name="connsiteY96" fmla="*/ 670096 h 1051908"/>
              <a:gd name="connsiteX97" fmla="*/ 6063426 w 6426394"/>
              <a:gd name="connsiteY97" fmla="*/ 656135 h 1051908"/>
              <a:gd name="connsiteX98" fmla="*/ 6028525 w 6426394"/>
              <a:gd name="connsiteY98" fmla="*/ 621234 h 1051908"/>
              <a:gd name="connsiteX99" fmla="*/ 5979664 w 6426394"/>
              <a:gd name="connsiteY99" fmla="*/ 607274 h 1051908"/>
              <a:gd name="connsiteX100" fmla="*/ 5958723 w 6426394"/>
              <a:gd name="connsiteY100" fmla="*/ 593314 h 1051908"/>
              <a:gd name="connsiteX101" fmla="*/ 5909862 w 6426394"/>
              <a:gd name="connsiteY101" fmla="*/ 579354 h 1051908"/>
              <a:gd name="connsiteX102" fmla="*/ 5888922 w 6426394"/>
              <a:gd name="connsiteY102" fmla="*/ 565393 h 1051908"/>
              <a:gd name="connsiteX103" fmla="*/ 5728378 w 6426394"/>
              <a:gd name="connsiteY103" fmla="*/ 579354 h 1051908"/>
              <a:gd name="connsiteX104" fmla="*/ 5693477 w 6426394"/>
              <a:gd name="connsiteY104" fmla="*/ 600294 h 1051908"/>
              <a:gd name="connsiteX105" fmla="*/ 5686497 w 6426394"/>
              <a:gd name="connsiteY105" fmla="*/ 628215 h 1051908"/>
              <a:gd name="connsiteX106" fmla="*/ 5609716 w 6426394"/>
              <a:gd name="connsiteY106" fmla="*/ 649155 h 1051908"/>
              <a:gd name="connsiteX107" fmla="*/ 5588775 w 6426394"/>
              <a:gd name="connsiteY107" fmla="*/ 656135 h 1051908"/>
              <a:gd name="connsiteX108" fmla="*/ 5302589 w 6426394"/>
              <a:gd name="connsiteY108" fmla="*/ 670096 h 1051908"/>
              <a:gd name="connsiteX109" fmla="*/ 5218827 w 6426394"/>
              <a:gd name="connsiteY109" fmla="*/ 663115 h 1051908"/>
              <a:gd name="connsiteX110" fmla="*/ 5197887 w 6426394"/>
              <a:gd name="connsiteY110" fmla="*/ 649155 h 1051908"/>
              <a:gd name="connsiteX111" fmla="*/ 5149026 w 6426394"/>
              <a:gd name="connsiteY111" fmla="*/ 621234 h 1051908"/>
              <a:gd name="connsiteX112" fmla="*/ 5107145 w 6426394"/>
              <a:gd name="connsiteY112" fmla="*/ 607274 h 1051908"/>
              <a:gd name="connsiteX113" fmla="*/ 5044323 w 6426394"/>
              <a:gd name="connsiteY113" fmla="*/ 586334 h 1051908"/>
              <a:gd name="connsiteX114" fmla="*/ 4918681 w 6426394"/>
              <a:gd name="connsiteY114" fmla="*/ 565393 h 1051908"/>
              <a:gd name="connsiteX115" fmla="*/ 4827939 w 6426394"/>
              <a:gd name="connsiteY115" fmla="*/ 579354 h 1051908"/>
              <a:gd name="connsiteX116" fmla="*/ 4806998 w 6426394"/>
              <a:gd name="connsiteY116" fmla="*/ 586334 h 1051908"/>
              <a:gd name="connsiteX117" fmla="*/ 4751157 w 6426394"/>
              <a:gd name="connsiteY117" fmla="*/ 600294 h 1051908"/>
              <a:gd name="connsiteX118" fmla="*/ 4723236 w 6426394"/>
              <a:gd name="connsiteY118" fmla="*/ 607274 h 1051908"/>
              <a:gd name="connsiteX119" fmla="*/ 4695316 w 6426394"/>
              <a:gd name="connsiteY119" fmla="*/ 621234 h 1051908"/>
              <a:gd name="connsiteX120" fmla="*/ 4639474 w 6426394"/>
              <a:gd name="connsiteY120" fmla="*/ 642175 h 1051908"/>
              <a:gd name="connsiteX121" fmla="*/ 4618534 w 6426394"/>
              <a:gd name="connsiteY121" fmla="*/ 656135 h 1051908"/>
              <a:gd name="connsiteX122" fmla="*/ 4604574 w 6426394"/>
              <a:gd name="connsiteY122" fmla="*/ 670096 h 1051908"/>
              <a:gd name="connsiteX123" fmla="*/ 4541752 w 6426394"/>
              <a:gd name="connsiteY123" fmla="*/ 698016 h 1051908"/>
              <a:gd name="connsiteX124" fmla="*/ 4492891 w 6426394"/>
              <a:gd name="connsiteY124" fmla="*/ 725937 h 1051908"/>
              <a:gd name="connsiteX125" fmla="*/ 4416110 w 6426394"/>
              <a:gd name="connsiteY125" fmla="*/ 746877 h 1051908"/>
              <a:gd name="connsiteX126" fmla="*/ 4290467 w 6426394"/>
              <a:gd name="connsiteY126" fmla="*/ 739897 h 1051908"/>
              <a:gd name="connsiteX127" fmla="*/ 4241606 w 6426394"/>
              <a:gd name="connsiteY127" fmla="*/ 725937 h 1051908"/>
              <a:gd name="connsiteX128" fmla="*/ 4234626 w 6426394"/>
              <a:gd name="connsiteY128" fmla="*/ 704996 h 1051908"/>
              <a:gd name="connsiteX129" fmla="*/ 4178784 w 6426394"/>
              <a:gd name="connsiteY129" fmla="*/ 656135 h 1051908"/>
              <a:gd name="connsiteX130" fmla="*/ 4164824 w 6426394"/>
              <a:gd name="connsiteY130" fmla="*/ 628215 h 1051908"/>
              <a:gd name="connsiteX131" fmla="*/ 4143884 w 6426394"/>
              <a:gd name="connsiteY131" fmla="*/ 586334 h 1051908"/>
              <a:gd name="connsiteX132" fmla="*/ 4129923 w 6426394"/>
              <a:gd name="connsiteY132" fmla="*/ 572373 h 1051908"/>
              <a:gd name="connsiteX133" fmla="*/ 4102003 w 6426394"/>
              <a:gd name="connsiteY133" fmla="*/ 530492 h 1051908"/>
              <a:gd name="connsiteX134" fmla="*/ 4088042 w 6426394"/>
              <a:gd name="connsiteY134" fmla="*/ 509552 h 1051908"/>
              <a:gd name="connsiteX135" fmla="*/ 4060122 w 6426394"/>
              <a:gd name="connsiteY135" fmla="*/ 446731 h 1051908"/>
              <a:gd name="connsiteX136" fmla="*/ 4046161 w 6426394"/>
              <a:gd name="connsiteY136" fmla="*/ 411830 h 1051908"/>
              <a:gd name="connsiteX137" fmla="*/ 4039181 w 6426394"/>
              <a:gd name="connsiteY137" fmla="*/ 390889 h 1051908"/>
              <a:gd name="connsiteX138" fmla="*/ 4011261 w 6426394"/>
              <a:gd name="connsiteY138" fmla="*/ 349008 h 1051908"/>
              <a:gd name="connsiteX139" fmla="*/ 3997300 w 6426394"/>
              <a:gd name="connsiteY139" fmla="*/ 328068 h 1051908"/>
              <a:gd name="connsiteX140" fmla="*/ 3969380 w 6426394"/>
              <a:gd name="connsiteY140" fmla="*/ 293167 h 1051908"/>
              <a:gd name="connsiteX141" fmla="*/ 3955419 w 6426394"/>
              <a:gd name="connsiteY141" fmla="*/ 272227 h 1051908"/>
              <a:gd name="connsiteX142" fmla="*/ 3843737 w 6426394"/>
              <a:gd name="connsiteY142" fmla="*/ 244306 h 1051908"/>
              <a:gd name="connsiteX143" fmla="*/ 3808836 w 6426394"/>
              <a:gd name="connsiteY143" fmla="*/ 237326 h 1051908"/>
              <a:gd name="connsiteX144" fmla="*/ 3766955 w 6426394"/>
              <a:gd name="connsiteY144" fmla="*/ 230346 h 1051908"/>
              <a:gd name="connsiteX145" fmla="*/ 3739035 w 6426394"/>
              <a:gd name="connsiteY145" fmla="*/ 223366 h 1051908"/>
              <a:gd name="connsiteX146" fmla="*/ 3494729 w 6426394"/>
              <a:gd name="connsiteY146" fmla="*/ 237326 h 1051908"/>
              <a:gd name="connsiteX147" fmla="*/ 3459829 w 6426394"/>
              <a:gd name="connsiteY147" fmla="*/ 244306 h 1051908"/>
              <a:gd name="connsiteX148" fmla="*/ 3397007 w 6426394"/>
              <a:gd name="connsiteY148" fmla="*/ 279207 h 1051908"/>
              <a:gd name="connsiteX149" fmla="*/ 3355126 w 6426394"/>
              <a:gd name="connsiteY149" fmla="*/ 307128 h 1051908"/>
              <a:gd name="connsiteX150" fmla="*/ 3334186 w 6426394"/>
              <a:gd name="connsiteY150" fmla="*/ 314108 h 1051908"/>
              <a:gd name="connsiteX151" fmla="*/ 3285325 w 6426394"/>
              <a:gd name="connsiteY151" fmla="*/ 335048 h 1051908"/>
              <a:gd name="connsiteX152" fmla="*/ 3250424 w 6426394"/>
              <a:gd name="connsiteY152" fmla="*/ 342028 h 1051908"/>
              <a:gd name="connsiteX153" fmla="*/ 3229484 w 6426394"/>
              <a:gd name="connsiteY153" fmla="*/ 349008 h 1051908"/>
              <a:gd name="connsiteX154" fmla="*/ 3173642 w 6426394"/>
              <a:gd name="connsiteY154" fmla="*/ 355989 h 1051908"/>
              <a:gd name="connsiteX155" fmla="*/ 3145722 w 6426394"/>
              <a:gd name="connsiteY155" fmla="*/ 362969 h 1051908"/>
              <a:gd name="connsiteX156" fmla="*/ 3068940 w 6426394"/>
              <a:gd name="connsiteY156" fmla="*/ 369949 h 1051908"/>
              <a:gd name="connsiteX157" fmla="*/ 2915377 w 6426394"/>
              <a:gd name="connsiteY157" fmla="*/ 362969 h 1051908"/>
              <a:gd name="connsiteX158" fmla="*/ 2866516 w 6426394"/>
              <a:gd name="connsiteY158" fmla="*/ 335048 h 1051908"/>
              <a:gd name="connsiteX159" fmla="*/ 2838595 w 6426394"/>
              <a:gd name="connsiteY159" fmla="*/ 328068 h 1051908"/>
              <a:gd name="connsiteX160" fmla="*/ 2803694 w 6426394"/>
              <a:gd name="connsiteY160" fmla="*/ 321088 h 1051908"/>
              <a:gd name="connsiteX161" fmla="*/ 2643151 w 6426394"/>
              <a:gd name="connsiteY161" fmla="*/ 286187 h 1051908"/>
              <a:gd name="connsiteX162" fmla="*/ 2524488 w 6426394"/>
              <a:gd name="connsiteY162" fmla="*/ 272227 h 1051908"/>
              <a:gd name="connsiteX163" fmla="*/ 2496568 w 6426394"/>
              <a:gd name="connsiteY163" fmla="*/ 265247 h 1051908"/>
              <a:gd name="connsiteX164" fmla="*/ 2454687 w 6426394"/>
              <a:gd name="connsiteY164" fmla="*/ 258267 h 1051908"/>
              <a:gd name="connsiteX165" fmla="*/ 2433746 w 6426394"/>
              <a:gd name="connsiteY165" fmla="*/ 251286 h 1051908"/>
              <a:gd name="connsiteX166" fmla="*/ 2349984 w 6426394"/>
              <a:gd name="connsiteY166" fmla="*/ 230346 h 1051908"/>
              <a:gd name="connsiteX167" fmla="*/ 2224342 w 6426394"/>
              <a:gd name="connsiteY167" fmla="*/ 216386 h 1051908"/>
              <a:gd name="connsiteX168" fmla="*/ 2182461 w 6426394"/>
              <a:gd name="connsiteY168" fmla="*/ 202425 h 1051908"/>
              <a:gd name="connsiteX169" fmla="*/ 2126619 w 6426394"/>
              <a:gd name="connsiteY169" fmla="*/ 195445 h 1051908"/>
              <a:gd name="connsiteX170" fmla="*/ 2084739 w 6426394"/>
              <a:gd name="connsiteY170" fmla="*/ 188465 h 1051908"/>
              <a:gd name="connsiteX171" fmla="*/ 1973056 w 6426394"/>
              <a:gd name="connsiteY171" fmla="*/ 181485 h 1051908"/>
              <a:gd name="connsiteX172" fmla="*/ 1917215 w 6426394"/>
              <a:gd name="connsiteY172" fmla="*/ 174505 h 1051908"/>
              <a:gd name="connsiteX173" fmla="*/ 1854394 w 6426394"/>
              <a:gd name="connsiteY173" fmla="*/ 167525 h 1051908"/>
              <a:gd name="connsiteX174" fmla="*/ 1819493 w 6426394"/>
              <a:gd name="connsiteY174" fmla="*/ 160544 h 1051908"/>
              <a:gd name="connsiteX175" fmla="*/ 1728751 w 6426394"/>
              <a:gd name="connsiteY175" fmla="*/ 153564 h 1051908"/>
              <a:gd name="connsiteX176" fmla="*/ 1463505 w 6426394"/>
              <a:gd name="connsiteY176" fmla="*/ 146584 h 1051908"/>
              <a:gd name="connsiteX177" fmla="*/ 1198259 w 6426394"/>
              <a:gd name="connsiteY177" fmla="*/ 139604 h 1051908"/>
              <a:gd name="connsiteX178" fmla="*/ 1149398 w 6426394"/>
              <a:gd name="connsiteY178" fmla="*/ 132624 h 1051908"/>
              <a:gd name="connsiteX179" fmla="*/ 1072616 w 6426394"/>
              <a:gd name="connsiteY179" fmla="*/ 125644 h 1051908"/>
              <a:gd name="connsiteX180" fmla="*/ 1051676 w 6426394"/>
              <a:gd name="connsiteY180" fmla="*/ 118663 h 1051908"/>
              <a:gd name="connsiteX181" fmla="*/ 1002815 w 6426394"/>
              <a:gd name="connsiteY181" fmla="*/ 111683 h 1051908"/>
              <a:gd name="connsiteX182" fmla="*/ 898113 w 6426394"/>
              <a:gd name="connsiteY182" fmla="*/ 118663 h 1051908"/>
              <a:gd name="connsiteX183" fmla="*/ 793410 w 6426394"/>
              <a:gd name="connsiteY183" fmla="*/ 104703 h 1051908"/>
              <a:gd name="connsiteX184" fmla="*/ 772470 w 6426394"/>
              <a:gd name="connsiteY184" fmla="*/ 97723 h 1051908"/>
              <a:gd name="connsiteX185" fmla="*/ 632867 w 6426394"/>
              <a:gd name="connsiteY185" fmla="*/ 76783 h 1051908"/>
              <a:gd name="connsiteX186" fmla="*/ 604946 w 6426394"/>
              <a:gd name="connsiteY186" fmla="*/ 69802 h 1051908"/>
              <a:gd name="connsiteX187" fmla="*/ 535145 w 6426394"/>
              <a:gd name="connsiteY187" fmla="*/ 55842 h 1051908"/>
              <a:gd name="connsiteX188" fmla="*/ 486284 w 6426394"/>
              <a:gd name="connsiteY188" fmla="*/ 41882 h 1051908"/>
              <a:gd name="connsiteX189" fmla="*/ 444403 w 6426394"/>
              <a:gd name="connsiteY189" fmla="*/ 34902 h 1051908"/>
              <a:gd name="connsiteX190" fmla="*/ 416482 w 6426394"/>
              <a:gd name="connsiteY190" fmla="*/ 27921 h 1051908"/>
              <a:gd name="connsiteX191" fmla="*/ 395542 w 6426394"/>
              <a:gd name="connsiteY191" fmla="*/ 20941 h 1051908"/>
              <a:gd name="connsiteX192" fmla="*/ 332720 w 6426394"/>
              <a:gd name="connsiteY192" fmla="*/ 13961 h 1051908"/>
              <a:gd name="connsiteX193" fmla="*/ 311780 w 6426394"/>
              <a:gd name="connsiteY193" fmla="*/ 6981 h 1051908"/>
              <a:gd name="connsiteX194" fmla="*/ 46534 w 6426394"/>
              <a:gd name="connsiteY194" fmla="*/ 20941 h 1051908"/>
              <a:gd name="connsiteX195" fmla="*/ 4653 w 6426394"/>
              <a:gd name="connsiteY195" fmla="*/ 27921 h 105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6426394" h="1051908">
                <a:moveTo>
                  <a:pt x="4653" y="27921"/>
                </a:moveTo>
                <a:cubicBezTo>
                  <a:pt x="0" y="55842"/>
                  <a:pt x="11052" y="135539"/>
                  <a:pt x="18613" y="188465"/>
                </a:cubicBezTo>
                <a:cubicBezTo>
                  <a:pt x="20291" y="200210"/>
                  <a:pt x="23267" y="211732"/>
                  <a:pt x="25594" y="223366"/>
                </a:cubicBezTo>
                <a:cubicBezTo>
                  <a:pt x="27921" y="262920"/>
                  <a:pt x="10021" y="309451"/>
                  <a:pt x="32574" y="342028"/>
                </a:cubicBezTo>
                <a:cubicBezTo>
                  <a:pt x="35764" y="346636"/>
                  <a:pt x="89614" y="308025"/>
                  <a:pt x="109355" y="307128"/>
                </a:cubicBezTo>
                <a:cubicBezTo>
                  <a:pt x="204681" y="302795"/>
                  <a:pt x="300146" y="302474"/>
                  <a:pt x="395542" y="300147"/>
                </a:cubicBezTo>
                <a:cubicBezTo>
                  <a:pt x="423462" y="295494"/>
                  <a:pt x="451843" y="293052"/>
                  <a:pt x="479303" y="286187"/>
                </a:cubicBezTo>
                <a:cubicBezTo>
                  <a:pt x="542283" y="270443"/>
                  <a:pt x="516943" y="278294"/>
                  <a:pt x="556085" y="265247"/>
                </a:cubicBezTo>
                <a:cubicBezTo>
                  <a:pt x="574255" y="266203"/>
                  <a:pt x="711333" y="266089"/>
                  <a:pt x="751529" y="286187"/>
                </a:cubicBezTo>
                <a:cubicBezTo>
                  <a:pt x="922640" y="371742"/>
                  <a:pt x="740023" y="307947"/>
                  <a:pt x="821331" y="335048"/>
                </a:cubicBezTo>
                <a:cubicBezTo>
                  <a:pt x="828311" y="332721"/>
                  <a:pt x="835014" y="329278"/>
                  <a:pt x="842271" y="328068"/>
                </a:cubicBezTo>
                <a:cubicBezTo>
                  <a:pt x="943665" y="311169"/>
                  <a:pt x="1034609" y="324897"/>
                  <a:pt x="1142418" y="328068"/>
                </a:cubicBezTo>
                <a:lnTo>
                  <a:pt x="1212219" y="349008"/>
                </a:lnTo>
                <a:cubicBezTo>
                  <a:pt x="1221443" y="351644"/>
                  <a:pt x="1231157" y="352620"/>
                  <a:pt x="1240140" y="355989"/>
                </a:cubicBezTo>
                <a:cubicBezTo>
                  <a:pt x="1352126" y="397984"/>
                  <a:pt x="1177385" y="338179"/>
                  <a:pt x="1295981" y="390889"/>
                </a:cubicBezTo>
                <a:cubicBezTo>
                  <a:pt x="1306823" y="395708"/>
                  <a:pt x="1319248" y="395543"/>
                  <a:pt x="1330882" y="397870"/>
                </a:cubicBezTo>
                <a:cubicBezTo>
                  <a:pt x="1416971" y="395543"/>
                  <a:pt x="1503028" y="390889"/>
                  <a:pt x="1589148" y="390889"/>
                </a:cubicBezTo>
                <a:cubicBezTo>
                  <a:pt x="1661314" y="390889"/>
                  <a:pt x="1733472" y="393975"/>
                  <a:pt x="1805532" y="397870"/>
                </a:cubicBezTo>
                <a:cubicBezTo>
                  <a:pt x="1819664" y="398634"/>
                  <a:pt x="1833309" y="403675"/>
                  <a:pt x="1847413" y="404850"/>
                </a:cubicBezTo>
                <a:cubicBezTo>
                  <a:pt x="1889214" y="408333"/>
                  <a:pt x="1931175" y="409503"/>
                  <a:pt x="1973056" y="411830"/>
                </a:cubicBezTo>
                <a:cubicBezTo>
                  <a:pt x="1980036" y="414157"/>
                  <a:pt x="1987416" y="415520"/>
                  <a:pt x="1993997" y="418810"/>
                </a:cubicBezTo>
                <a:cubicBezTo>
                  <a:pt x="2016116" y="429869"/>
                  <a:pt x="2011314" y="436241"/>
                  <a:pt x="2035877" y="439750"/>
                </a:cubicBezTo>
                <a:cubicBezTo>
                  <a:pt x="2061318" y="443385"/>
                  <a:pt x="2087065" y="444404"/>
                  <a:pt x="2112659" y="446731"/>
                </a:cubicBezTo>
                <a:cubicBezTo>
                  <a:pt x="2135700" y="454411"/>
                  <a:pt x="2168450" y="465922"/>
                  <a:pt x="2189441" y="467671"/>
                </a:cubicBezTo>
                <a:lnTo>
                  <a:pt x="2273203" y="474651"/>
                </a:lnTo>
                <a:cubicBezTo>
                  <a:pt x="2357458" y="491502"/>
                  <a:pt x="2251874" y="471964"/>
                  <a:pt x="2412806" y="488612"/>
                </a:cubicBezTo>
                <a:cubicBezTo>
                  <a:pt x="2445536" y="491998"/>
                  <a:pt x="2477954" y="497919"/>
                  <a:pt x="2510528" y="502572"/>
                </a:cubicBezTo>
                <a:lnTo>
                  <a:pt x="2559389" y="509552"/>
                </a:lnTo>
                <a:cubicBezTo>
                  <a:pt x="2615609" y="528292"/>
                  <a:pt x="2539868" y="504878"/>
                  <a:pt x="2664091" y="523512"/>
                </a:cubicBezTo>
                <a:cubicBezTo>
                  <a:pt x="2715754" y="531262"/>
                  <a:pt x="2715884" y="538907"/>
                  <a:pt x="2761813" y="551433"/>
                </a:cubicBezTo>
                <a:cubicBezTo>
                  <a:pt x="2773259" y="554555"/>
                  <a:pt x="2785204" y="555536"/>
                  <a:pt x="2796714" y="558413"/>
                </a:cubicBezTo>
                <a:cubicBezTo>
                  <a:pt x="2803852" y="560197"/>
                  <a:pt x="2810338" y="564623"/>
                  <a:pt x="2817655" y="565393"/>
                </a:cubicBezTo>
                <a:cubicBezTo>
                  <a:pt x="2854750" y="569298"/>
                  <a:pt x="2892110" y="570046"/>
                  <a:pt x="2929337" y="572373"/>
                </a:cubicBezTo>
                <a:cubicBezTo>
                  <a:pt x="2984282" y="586111"/>
                  <a:pt x="2937135" y="575755"/>
                  <a:pt x="3027059" y="586334"/>
                </a:cubicBezTo>
                <a:cubicBezTo>
                  <a:pt x="3135689" y="599114"/>
                  <a:pt x="3025156" y="587115"/>
                  <a:pt x="3110821" y="600294"/>
                </a:cubicBezTo>
                <a:cubicBezTo>
                  <a:pt x="3129361" y="603146"/>
                  <a:pt x="3148111" y="604491"/>
                  <a:pt x="3166662" y="607274"/>
                </a:cubicBezTo>
                <a:cubicBezTo>
                  <a:pt x="3194655" y="611473"/>
                  <a:pt x="3250424" y="621234"/>
                  <a:pt x="3250424" y="621234"/>
                </a:cubicBezTo>
                <a:cubicBezTo>
                  <a:pt x="3313864" y="619046"/>
                  <a:pt x="3418352" y="624246"/>
                  <a:pt x="3494729" y="607274"/>
                </a:cubicBezTo>
                <a:cubicBezTo>
                  <a:pt x="3501912" y="605678"/>
                  <a:pt x="3508690" y="602621"/>
                  <a:pt x="3515670" y="600294"/>
                </a:cubicBezTo>
                <a:cubicBezTo>
                  <a:pt x="3520323" y="593314"/>
                  <a:pt x="3523079" y="584595"/>
                  <a:pt x="3529630" y="579354"/>
                </a:cubicBezTo>
                <a:cubicBezTo>
                  <a:pt x="3535376" y="574757"/>
                  <a:pt x="3543496" y="574394"/>
                  <a:pt x="3550571" y="572373"/>
                </a:cubicBezTo>
                <a:cubicBezTo>
                  <a:pt x="3589333" y="561298"/>
                  <a:pt x="3618063" y="558798"/>
                  <a:pt x="3662253" y="551433"/>
                </a:cubicBezTo>
                <a:lnTo>
                  <a:pt x="3704134" y="544453"/>
                </a:lnTo>
                <a:cubicBezTo>
                  <a:pt x="3711114" y="549106"/>
                  <a:pt x="3717790" y="554251"/>
                  <a:pt x="3725074" y="558413"/>
                </a:cubicBezTo>
                <a:cubicBezTo>
                  <a:pt x="3734109" y="563575"/>
                  <a:pt x="3745001" y="565712"/>
                  <a:pt x="3752995" y="572373"/>
                </a:cubicBezTo>
                <a:cubicBezTo>
                  <a:pt x="3759440" y="577744"/>
                  <a:pt x="3761023" y="587382"/>
                  <a:pt x="3766955" y="593314"/>
                </a:cubicBezTo>
                <a:cubicBezTo>
                  <a:pt x="3775181" y="601540"/>
                  <a:pt x="3785569" y="607274"/>
                  <a:pt x="3794876" y="614254"/>
                </a:cubicBezTo>
                <a:cubicBezTo>
                  <a:pt x="3803704" y="640739"/>
                  <a:pt x="3800793" y="642412"/>
                  <a:pt x="3829777" y="663115"/>
                </a:cubicBezTo>
                <a:cubicBezTo>
                  <a:pt x="3835764" y="667392"/>
                  <a:pt x="3844019" y="667051"/>
                  <a:pt x="3850717" y="670096"/>
                </a:cubicBezTo>
                <a:cubicBezTo>
                  <a:pt x="3936535" y="709105"/>
                  <a:pt x="3878543" y="688678"/>
                  <a:pt x="3927499" y="704996"/>
                </a:cubicBezTo>
                <a:cubicBezTo>
                  <a:pt x="3939049" y="797399"/>
                  <a:pt x="3927113" y="731564"/>
                  <a:pt x="3941459" y="781778"/>
                </a:cubicBezTo>
                <a:cubicBezTo>
                  <a:pt x="3944094" y="791002"/>
                  <a:pt x="3944149" y="801118"/>
                  <a:pt x="3948439" y="809699"/>
                </a:cubicBezTo>
                <a:cubicBezTo>
                  <a:pt x="3952965" y="818751"/>
                  <a:pt x="3976513" y="833826"/>
                  <a:pt x="3983340" y="837619"/>
                </a:cubicBezTo>
                <a:cubicBezTo>
                  <a:pt x="4036540" y="867175"/>
                  <a:pt x="4008395" y="852116"/>
                  <a:pt x="4053142" y="865540"/>
                </a:cubicBezTo>
                <a:cubicBezTo>
                  <a:pt x="4067237" y="869768"/>
                  <a:pt x="4095023" y="879500"/>
                  <a:pt x="4095023" y="879500"/>
                </a:cubicBezTo>
                <a:cubicBezTo>
                  <a:pt x="4102003" y="884153"/>
                  <a:pt x="4108252" y="890155"/>
                  <a:pt x="4115963" y="893460"/>
                </a:cubicBezTo>
                <a:cubicBezTo>
                  <a:pt x="4124781" y="897239"/>
                  <a:pt x="4134629" y="897917"/>
                  <a:pt x="4143884" y="900441"/>
                </a:cubicBezTo>
                <a:cubicBezTo>
                  <a:pt x="4249634" y="929282"/>
                  <a:pt x="4139875" y="902431"/>
                  <a:pt x="4234626" y="921381"/>
                </a:cubicBezTo>
                <a:cubicBezTo>
                  <a:pt x="4244033" y="923262"/>
                  <a:pt x="4253390" y="925500"/>
                  <a:pt x="4262546" y="928361"/>
                </a:cubicBezTo>
                <a:cubicBezTo>
                  <a:pt x="4290637" y="937140"/>
                  <a:pt x="4317448" y="950510"/>
                  <a:pt x="4346308" y="956282"/>
                </a:cubicBezTo>
                <a:cubicBezTo>
                  <a:pt x="4390616" y="965143"/>
                  <a:pt x="4369699" y="960385"/>
                  <a:pt x="4409129" y="970242"/>
                </a:cubicBezTo>
                <a:cubicBezTo>
                  <a:pt x="4511505" y="963262"/>
                  <a:pt x="4614152" y="959512"/>
                  <a:pt x="4716256" y="949302"/>
                </a:cubicBezTo>
                <a:cubicBezTo>
                  <a:pt x="4760114" y="944916"/>
                  <a:pt x="4761787" y="926537"/>
                  <a:pt x="4800018" y="907421"/>
                </a:cubicBezTo>
                <a:cubicBezTo>
                  <a:pt x="4813180" y="900840"/>
                  <a:pt x="4829655" y="901623"/>
                  <a:pt x="4841899" y="893460"/>
                </a:cubicBezTo>
                <a:cubicBezTo>
                  <a:pt x="4848879" y="888807"/>
                  <a:pt x="4855128" y="882804"/>
                  <a:pt x="4862839" y="879500"/>
                </a:cubicBezTo>
                <a:cubicBezTo>
                  <a:pt x="4871657" y="875721"/>
                  <a:pt x="4881412" y="874677"/>
                  <a:pt x="4890760" y="872520"/>
                </a:cubicBezTo>
                <a:cubicBezTo>
                  <a:pt x="4911662" y="867697"/>
                  <a:pt x="4932770" y="863763"/>
                  <a:pt x="4953581" y="858560"/>
                </a:cubicBezTo>
                <a:cubicBezTo>
                  <a:pt x="4960719" y="856775"/>
                  <a:pt x="4967250" y="852698"/>
                  <a:pt x="4974522" y="851579"/>
                </a:cubicBezTo>
                <a:cubicBezTo>
                  <a:pt x="5151379" y="824369"/>
                  <a:pt x="4973066" y="858850"/>
                  <a:pt x="5079224" y="837619"/>
                </a:cubicBezTo>
                <a:cubicBezTo>
                  <a:pt x="5158332" y="839946"/>
                  <a:pt x="5237640" y="838529"/>
                  <a:pt x="5316549" y="844599"/>
                </a:cubicBezTo>
                <a:cubicBezTo>
                  <a:pt x="5329042" y="845560"/>
                  <a:pt x="5339563" y="854598"/>
                  <a:pt x="5351450" y="858560"/>
                </a:cubicBezTo>
                <a:cubicBezTo>
                  <a:pt x="5360551" y="861594"/>
                  <a:pt x="5370064" y="863213"/>
                  <a:pt x="5379371" y="865540"/>
                </a:cubicBezTo>
                <a:cubicBezTo>
                  <a:pt x="5433324" y="901509"/>
                  <a:pt x="5356207" y="854235"/>
                  <a:pt x="5442192" y="886480"/>
                </a:cubicBezTo>
                <a:cubicBezTo>
                  <a:pt x="5448354" y="888791"/>
                  <a:pt x="5450266" y="897498"/>
                  <a:pt x="5456152" y="900441"/>
                </a:cubicBezTo>
                <a:cubicBezTo>
                  <a:pt x="5469314" y="907022"/>
                  <a:pt x="5484073" y="909748"/>
                  <a:pt x="5498033" y="914401"/>
                </a:cubicBezTo>
                <a:lnTo>
                  <a:pt x="5518974" y="921381"/>
                </a:lnTo>
                <a:cubicBezTo>
                  <a:pt x="5595756" y="919054"/>
                  <a:pt x="5672603" y="918335"/>
                  <a:pt x="5749319" y="914401"/>
                </a:cubicBezTo>
                <a:cubicBezTo>
                  <a:pt x="5764490" y="913623"/>
                  <a:pt x="5801988" y="905581"/>
                  <a:pt x="5819120" y="900441"/>
                </a:cubicBezTo>
                <a:cubicBezTo>
                  <a:pt x="5833215" y="896212"/>
                  <a:pt x="5861001" y="886480"/>
                  <a:pt x="5861001" y="886480"/>
                </a:cubicBezTo>
                <a:lnTo>
                  <a:pt x="6098326" y="907421"/>
                </a:lnTo>
                <a:cubicBezTo>
                  <a:pt x="6114701" y="909019"/>
                  <a:pt x="6131226" y="910411"/>
                  <a:pt x="6147187" y="914401"/>
                </a:cubicBezTo>
                <a:cubicBezTo>
                  <a:pt x="6286618" y="949258"/>
                  <a:pt x="6142691" y="925724"/>
                  <a:pt x="6258870" y="942321"/>
                </a:cubicBezTo>
                <a:cubicBezTo>
                  <a:pt x="6265850" y="949301"/>
                  <a:pt x="6270981" y="958847"/>
                  <a:pt x="6279810" y="963262"/>
                </a:cubicBezTo>
                <a:cubicBezTo>
                  <a:pt x="6299553" y="973133"/>
                  <a:pt x="6321691" y="977222"/>
                  <a:pt x="6342632" y="984202"/>
                </a:cubicBezTo>
                <a:cubicBezTo>
                  <a:pt x="6342645" y="984206"/>
                  <a:pt x="6384500" y="998160"/>
                  <a:pt x="6384513" y="998163"/>
                </a:cubicBezTo>
                <a:lnTo>
                  <a:pt x="6419413" y="1005143"/>
                </a:lnTo>
                <a:cubicBezTo>
                  <a:pt x="6421740" y="1016777"/>
                  <a:pt x="6426394" y="1051908"/>
                  <a:pt x="6426394" y="1040044"/>
                </a:cubicBezTo>
                <a:cubicBezTo>
                  <a:pt x="6426394" y="965553"/>
                  <a:pt x="6423545" y="891056"/>
                  <a:pt x="6419413" y="816679"/>
                </a:cubicBezTo>
                <a:cubicBezTo>
                  <a:pt x="6418881" y="807100"/>
                  <a:pt x="6415068" y="797982"/>
                  <a:pt x="6412433" y="788758"/>
                </a:cubicBezTo>
                <a:cubicBezTo>
                  <a:pt x="6410412" y="781684"/>
                  <a:pt x="6412284" y="770551"/>
                  <a:pt x="6405453" y="767818"/>
                </a:cubicBezTo>
                <a:cubicBezTo>
                  <a:pt x="6385891" y="759993"/>
                  <a:pt x="6363572" y="763164"/>
                  <a:pt x="6342632" y="760837"/>
                </a:cubicBezTo>
                <a:cubicBezTo>
                  <a:pt x="6335652" y="758510"/>
                  <a:pt x="6328766" y="755878"/>
                  <a:pt x="6321691" y="753857"/>
                </a:cubicBezTo>
                <a:cubicBezTo>
                  <a:pt x="6298688" y="747285"/>
                  <a:pt x="6282863" y="744695"/>
                  <a:pt x="6258870" y="739897"/>
                </a:cubicBezTo>
                <a:cubicBezTo>
                  <a:pt x="6235603" y="730590"/>
                  <a:pt x="6212532" y="720775"/>
                  <a:pt x="6189068" y="711976"/>
                </a:cubicBezTo>
                <a:cubicBezTo>
                  <a:pt x="6175289" y="706809"/>
                  <a:pt x="6161147" y="702669"/>
                  <a:pt x="6147187" y="698016"/>
                </a:cubicBezTo>
                <a:cubicBezTo>
                  <a:pt x="6140207" y="695689"/>
                  <a:pt x="6132369" y="695117"/>
                  <a:pt x="6126247" y="691036"/>
                </a:cubicBezTo>
                <a:cubicBezTo>
                  <a:pt x="6099184" y="672995"/>
                  <a:pt x="6113265" y="679729"/>
                  <a:pt x="6084366" y="670096"/>
                </a:cubicBezTo>
                <a:cubicBezTo>
                  <a:pt x="6077386" y="665442"/>
                  <a:pt x="6069739" y="661659"/>
                  <a:pt x="6063426" y="656135"/>
                </a:cubicBezTo>
                <a:cubicBezTo>
                  <a:pt x="6051044" y="645301"/>
                  <a:pt x="6044486" y="625224"/>
                  <a:pt x="6028525" y="621234"/>
                </a:cubicBezTo>
                <a:cubicBezTo>
                  <a:pt x="6019578" y="618997"/>
                  <a:pt x="5989679" y="612281"/>
                  <a:pt x="5979664" y="607274"/>
                </a:cubicBezTo>
                <a:cubicBezTo>
                  <a:pt x="5972160" y="603522"/>
                  <a:pt x="5966227" y="597066"/>
                  <a:pt x="5958723" y="593314"/>
                </a:cubicBezTo>
                <a:cubicBezTo>
                  <a:pt x="5948708" y="588307"/>
                  <a:pt x="5918809" y="581591"/>
                  <a:pt x="5909862" y="579354"/>
                </a:cubicBezTo>
                <a:cubicBezTo>
                  <a:pt x="5902882" y="574700"/>
                  <a:pt x="5897300" y="565834"/>
                  <a:pt x="5888922" y="565393"/>
                </a:cubicBezTo>
                <a:cubicBezTo>
                  <a:pt x="5836258" y="562621"/>
                  <a:pt x="5780890" y="571851"/>
                  <a:pt x="5728378" y="579354"/>
                </a:cubicBezTo>
                <a:cubicBezTo>
                  <a:pt x="5714050" y="584130"/>
                  <a:pt x="5701142" y="584965"/>
                  <a:pt x="5693477" y="600294"/>
                </a:cubicBezTo>
                <a:cubicBezTo>
                  <a:pt x="5689187" y="608875"/>
                  <a:pt x="5692638" y="620845"/>
                  <a:pt x="5686497" y="628215"/>
                </a:cubicBezTo>
                <a:cubicBezTo>
                  <a:pt x="5672093" y="645500"/>
                  <a:pt x="5624238" y="647080"/>
                  <a:pt x="5609716" y="649155"/>
                </a:cubicBezTo>
                <a:cubicBezTo>
                  <a:pt x="5602736" y="651482"/>
                  <a:pt x="5596116" y="655634"/>
                  <a:pt x="5588775" y="656135"/>
                </a:cubicBezTo>
                <a:cubicBezTo>
                  <a:pt x="5493487" y="662632"/>
                  <a:pt x="5302589" y="670096"/>
                  <a:pt x="5302589" y="670096"/>
                </a:cubicBezTo>
                <a:cubicBezTo>
                  <a:pt x="5274668" y="667769"/>
                  <a:pt x="5246300" y="668610"/>
                  <a:pt x="5218827" y="663115"/>
                </a:cubicBezTo>
                <a:cubicBezTo>
                  <a:pt x="5210601" y="661470"/>
                  <a:pt x="5205080" y="653471"/>
                  <a:pt x="5197887" y="649155"/>
                </a:cubicBezTo>
                <a:cubicBezTo>
                  <a:pt x="5181802" y="639504"/>
                  <a:pt x="5166058" y="629095"/>
                  <a:pt x="5149026" y="621234"/>
                </a:cubicBezTo>
                <a:cubicBezTo>
                  <a:pt x="5135665" y="615067"/>
                  <a:pt x="5121105" y="611927"/>
                  <a:pt x="5107145" y="607274"/>
                </a:cubicBezTo>
                <a:cubicBezTo>
                  <a:pt x="5086204" y="600294"/>
                  <a:pt x="5066174" y="589456"/>
                  <a:pt x="5044323" y="586334"/>
                </a:cubicBezTo>
                <a:cubicBezTo>
                  <a:pt x="4937104" y="571016"/>
                  <a:pt x="4978523" y="580354"/>
                  <a:pt x="4918681" y="565393"/>
                </a:cubicBezTo>
                <a:cubicBezTo>
                  <a:pt x="4888434" y="570047"/>
                  <a:pt x="4858018" y="573714"/>
                  <a:pt x="4827939" y="579354"/>
                </a:cubicBezTo>
                <a:cubicBezTo>
                  <a:pt x="4820707" y="580710"/>
                  <a:pt x="4814097" y="584398"/>
                  <a:pt x="4806998" y="586334"/>
                </a:cubicBezTo>
                <a:cubicBezTo>
                  <a:pt x="4788488" y="591382"/>
                  <a:pt x="4769771" y="595641"/>
                  <a:pt x="4751157" y="600294"/>
                </a:cubicBezTo>
                <a:lnTo>
                  <a:pt x="4723236" y="607274"/>
                </a:lnTo>
                <a:cubicBezTo>
                  <a:pt x="4713929" y="611927"/>
                  <a:pt x="4705059" y="617580"/>
                  <a:pt x="4695316" y="621234"/>
                </a:cubicBezTo>
                <a:cubicBezTo>
                  <a:pt x="4645349" y="639972"/>
                  <a:pt x="4688939" y="613910"/>
                  <a:pt x="4639474" y="642175"/>
                </a:cubicBezTo>
                <a:cubicBezTo>
                  <a:pt x="4632190" y="646337"/>
                  <a:pt x="4625085" y="650894"/>
                  <a:pt x="4618534" y="656135"/>
                </a:cubicBezTo>
                <a:cubicBezTo>
                  <a:pt x="4613395" y="660246"/>
                  <a:pt x="4610050" y="666445"/>
                  <a:pt x="4604574" y="670096"/>
                </a:cubicBezTo>
                <a:cubicBezTo>
                  <a:pt x="4582374" y="684896"/>
                  <a:pt x="4565931" y="685927"/>
                  <a:pt x="4541752" y="698016"/>
                </a:cubicBezTo>
                <a:cubicBezTo>
                  <a:pt x="4491382" y="723201"/>
                  <a:pt x="4554081" y="701461"/>
                  <a:pt x="4492891" y="725937"/>
                </a:cubicBezTo>
                <a:cubicBezTo>
                  <a:pt x="4457470" y="740106"/>
                  <a:pt x="4451158" y="739867"/>
                  <a:pt x="4416110" y="746877"/>
                </a:cubicBezTo>
                <a:cubicBezTo>
                  <a:pt x="4374229" y="744550"/>
                  <a:pt x="4332240" y="743694"/>
                  <a:pt x="4290467" y="739897"/>
                </a:cubicBezTo>
                <a:cubicBezTo>
                  <a:pt x="4278414" y="738801"/>
                  <a:pt x="4254003" y="730069"/>
                  <a:pt x="4241606" y="725937"/>
                </a:cubicBezTo>
                <a:cubicBezTo>
                  <a:pt x="4239279" y="718957"/>
                  <a:pt x="4239222" y="710742"/>
                  <a:pt x="4234626" y="704996"/>
                </a:cubicBezTo>
                <a:cubicBezTo>
                  <a:pt x="4200821" y="662740"/>
                  <a:pt x="4217998" y="734564"/>
                  <a:pt x="4178784" y="656135"/>
                </a:cubicBezTo>
                <a:cubicBezTo>
                  <a:pt x="4174131" y="646828"/>
                  <a:pt x="4168923" y="637779"/>
                  <a:pt x="4164824" y="628215"/>
                </a:cubicBezTo>
                <a:cubicBezTo>
                  <a:pt x="4152915" y="600426"/>
                  <a:pt x="4164521" y="612130"/>
                  <a:pt x="4143884" y="586334"/>
                </a:cubicBezTo>
                <a:cubicBezTo>
                  <a:pt x="4139773" y="581195"/>
                  <a:pt x="4133872" y="577638"/>
                  <a:pt x="4129923" y="572373"/>
                </a:cubicBezTo>
                <a:cubicBezTo>
                  <a:pt x="4119856" y="558950"/>
                  <a:pt x="4111310" y="544452"/>
                  <a:pt x="4102003" y="530492"/>
                </a:cubicBezTo>
                <a:lnTo>
                  <a:pt x="4088042" y="509552"/>
                </a:lnTo>
                <a:cubicBezTo>
                  <a:pt x="4074723" y="456273"/>
                  <a:pt x="4090310" y="507105"/>
                  <a:pt x="4060122" y="446731"/>
                </a:cubicBezTo>
                <a:cubicBezTo>
                  <a:pt x="4054518" y="435524"/>
                  <a:pt x="4050561" y="423562"/>
                  <a:pt x="4046161" y="411830"/>
                </a:cubicBezTo>
                <a:cubicBezTo>
                  <a:pt x="4043577" y="404941"/>
                  <a:pt x="4042754" y="397321"/>
                  <a:pt x="4039181" y="390889"/>
                </a:cubicBezTo>
                <a:cubicBezTo>
                  <a:pt x="4031033" y="376222"/>
                  <a:pt x="4020568" y="362968"/>
                  <a:pt x="4011261" y="349008"/>
                </a:cubicBezTo>
                <a:lnTo>
                  <a:pt x="3997300" y="328068"/>
                </a:lnTo>
                <a:cubicBezTo>
                  <a:pt x="3983712" y="287304"/>
                  <a:pt x="4000951" y="324738"/>
                  <a:pt x="3969380" y="293167"/>
                </a:cubicBezTo>
                <a:cubicBezTo>
                  <a:pt x="3963448" y="287235"/>
                  <a:pt x="3961788" y="277687"/>
                  <a:pt x="3955419" y="272227"/>
                </a:cubicBezTo>
                <a:cubicBezTo>
                  <a:pt x="3917588" y="239800"/>
                  <a:pt x="3897839" y="249224"/>
                  <a:pt x="3843737" y="244306"/>
                </a:cubicBezTo>
                <a:lnTo>
                  <a:pt x="3808836" y="237326"/>
                </a:lnTo>
                <a:cubicBezTo>
                  <a:pt x="3794911" y="234794"/>
                  <a:pt x="3780833" y="233122"/>
                  <a:pt x="3766955" y="230346"/>
                </a:cubicBezTo>
                <a:cubicBezTo>
                  <a:pt x="3757548" y="228465"/>
                  <a:pt x="3748342" y="225693"/>
                  <a:pt x="3739035" y="223366"/>
                </a:cubicBezTo>
                <a:lnTo>
                  <a:pt x="3494729" y="237326"/>
                </a:lnTo>
                <a:cubicBezTo>
                  <a:pt x="3482899" y="238213"/>
                  <a:pt x="3470629" y="239397"/>
                  <a:pt x="3459829" y="244306"/>
                </a:cubicBezTo>
                <a:cubicBezTo>
                  <a:pt x="3327836" y="304304"/>
                  <a:pt x="3470698" y="254645"/>
                  <a:pt x="3397007" y="279207"/>
                </a:cubicBezTo>
                <a:cubicBezTo>
                  <a:pt x="3383047" y="288514"/>
                  <a:pt x="3371043" y="301822"/>
                  <a:pt x="3355126" y="307128"/>
                </a:cubicBezTo>
                <a:cubicBezTo>
                  <a:pt x="3348146" y="309455"/>
                  <a:pt x="3341017" y="311376"/>
                  <a:pt x="3334186" y="314108"/>
                </a:cubicBezTo>
                <a:cubicBezTo>
                  <a:pt x="3317734" y="320689"/>
                  <a:pt x="3302135" y="329445"/>
                  <a:pt x="3285325" y="335048"/>
                </a:cubicBezTo>
                <a:cubicBezTo>
                  <a:pt x="3274070" y="338800"/>
                  <a:pt x="3261934" y="339151"/>
                  <a:pt x="3250424" y="342028"/>
                </a:cubicBezTo>
                <a:cubicBezTo>
                  <a:pt x="3243286" y="343812"/>
                  <a:pt x="3236723" y="347692"/>
                  <a:pt x="3229484" y="349008"/>
                </a:cubicBezTo>
                <a:cubicBezTo>
                  <a:pt x="3211028" y="352364"/>
                  <a:pt x="3192146" y="352905"/>
                  <a:pt x="3173642" y="355989"/>
                </a:cubicBezTo>
                <a:cubicBezTo>
                  <a:pt x="3164179" y="357566"/>
                  <a:pt x="3155231" y="361701"/>
                  <a:pt x="3145722" y="362969"/>
                </a:cubicBezTo>
                <a:cubicBezTo>
                  <a:pt x="3120248" y="366365"/>
                  <a:pt x="3094534" y="367622"/>
                  <a:pt x="3068940" y="369949"/>
                </a:cubicBezTo>
                <a:cubicBezTo>
                  <a:pt x="3017752" y="367622"/>
                  <a:pt x="2966454" y="367055"/>
                  <a:pt x="2915377" y="362969"/>
                </a:cubicBezTo>
                <a:cubicBezTo>
                  <a:pt x="2889958" y="360936"/>
                  <a:pt x="2889953" y="346767"/>
                  <a:pt x="2866516" y="335048"/>
                </a:cubicBezTo>
                <a:cubicBezTo>
                  <a:pt x="2857935" y="330758"/>
                  <a:pt x="2847960" y="330149"/>
                  <a:pt x="2838595" y="328068"/>
                </a:cubicBezTo>
                <a:cubicBezTo>
                  <a:pt x="2827013" y="325494"/>
                  <a:pt x="2815295" y="323574"/>
                  <a:pt x="2803694" y="321088"/>
                </a:cubicBezTo>
                <a:cubicBezTo>
                  <a:pt x="2750145" y="309613"/>
                  <a:pt x="2697492" y="292980"/>
                  <a:pt x="2643151" y="286187"/>
                </a:cubicBezTo>
                <a:cubicBezTo>
                  <a:pt x="2566403" y="276594"/>
                  <a:pt x="2605954" y="281278"/>
                  <a:pt x="2524488" y="272227"/>
                </a:cubicBezTo>
                <a:cubicBezTo>
                  <a:pt x="2515181" y="269900"/>
                  <a:pt x="2505975" y="267128"/>
                  <a:pt x="2496568" y="265247"/>
                </a:cubicBezTo>
                <a:cubicBezTo>
                  <a:pt x="2482690" y="262471"/>
                  <a:pt x="2468503" y="261337"/>
                  <a:pt x="2454687" y="258267"/>
                </a:cubicBezTo>
                <a:cubicBezTo>
                  <a:pt x="2447504" y="256671"/>
                  <a:pt x="2440856" y="253182"/>
                  <a:pt x="2433746" y="251286"/>
                </a:cubicBezTo>
                <a:cubicBezTo>
                  <a:pt x="2405938" y="243870"/>
                  <a:pt x="2378542" y="233916"/>
                  <a:pt x="2349984" y="230346"/>
                </a:cubicBezTo>
                <a:cubicBezTo>
                  <a:pt x="2270941" y="220466"/>
                  <a:pt x="2312808" y="225233"/>
                  <a:pt x="2224342" y="216386"/>
                </a:cubicBezTo>
                <a:cubicBezTo>
                  <a:pt x="2210382" y="211732"/>
                  <a:pt x="2197063" y="204250"/>
                  <a:pt x="2182461" y="202425"/>
                </a:cubicBezTo>
                <a:lnTo>
                  <a:pt x="2126619" y="195445"/>
                </a:lnTo>
                <a:cubicBezTo>
                  <a:pt x="2112609" y="193444"/>
                  <a:pt x="2098833" y="189746"/>
                  <a:pt x="2084739" y="188465"/>
                </a:cubicBezTo>
                <a:cubicBezTo>
                  <a:pt x="2047592" y="185088"/>
                  <a:pt x="2010284" y="183812"/>
                  <a:pt x="1973056" y="181485"/>
                </a:cubicBezTo>
                <a:lnTo>
                  <a:pt x="1917215" y="174505"/>
                </a:lnTo>
                <a:cubicBezTo>
                  <a:pt x="1896290" y="172043"/>
                  <a:pt x="1875251" y="170505"/>
                  <a:pt x="1854394" y="167525"/>
                </a:cubicBezTo>
                <a:cubicBezTo>
                  <a:pt x="1842649" y="165847"/>
                  <a:pt x="1831285" y="161854"/>
                  <a:pt x="1819493" y="160544"/>
                </a:cubicBezTo>
                <a:cubicBezTo>
                  <a:pt x="1789342" y="157194"/>
                  <a:pt x="1758998" y="155891"/>
                  <a:pt x="1728751" y="153564"/>
                </a:cubicBezTo>
                <a:cubicBezTo>
                  <a:pt x="1565987" y="169840"/>
                  <a:pt x="1760405" y="154397"/>
                  <a:pt x="1463505" y="146584"/>
                </a:cubicBezTo>
                <a:lnTo>
                  <a:pt x="1198259" y="139604"/>
                </a:lnTo>
                <a:cubicBezTo>
                  <a:pt x="1181972" y="137277"/>
                  <a:pt x="1165750" y="134441"/>
                  <a:pt x="1149398" y="132624"/>
                </a:cubicBezTo>
                <a:cubicBezTo>
                  <a:pt x="1123856" y="129786"/>
                  <a:pt x="1098057" y="129279"/>
                  <a:pt x="1072616" y="125644"/>
                </a:cubicBezTo>
                <a:cubicBezTo>
                  <a:pt x="1065332" y="124603"/>
                  <a:pt x="1058891" y="120106"/>
                  <a:pt x="1051676" y="118663"/>
                </a:cubicBezTo>
                <a:cubicBezTo>
                  <a:pt x="1035543" y="115436"/>
                  <a:pt x="1019102" y="114010"/>
                  <a:pt x="1002815" y="111683"/>
                </a:cubicBezTo>
                <a:cubicBezTo>
                  <a:pt x="967914" y="114010"/>
                  <a:pt x="933072" y="119828"/>
                  <a:pt x="898113" y="118663"/>
                </a:cubicBezTo>
                <a:cubicBezTo>
                  <a:pt x="862923" y="117490"/>
                  <a:pt x="828141" y="110491"/>
                  <a:pt x="793410" y="104703"/>
                </a:cubicBezTo>
                <a:cubicBezTo>
                  <a:pt x="786153" y="103493"/>
                  <a:pt x="779685" y="99166"/>
                  <a:pt x="772470" y="97723"/>
                </a:cubicBezTo>
                <a:cubicBezTo>
                  <a:pt x="715657" y="86361"/>
                  <a:pt x="686673" y="83509"/>
                  <a:pt x="632867" y="76783"/>
                </a:cubicBezTo>
                <a:cubicBezTo>
                  <a:pt x="623560" y="74456"/>
                  <a:pt x="614327" y="71812"/>
                  <a:pt x="604946" y="69802"/>
                </a:cubicBezTo>
                <a:cubicBezTo>
                  <a:pt x="581745" y="64830"/>
                  <a:pt x="557655" y="63345"/>
                  <a:pt x="535145" y="55842"/>
                </a:cubicBezTo>
                <a:cubicBezTo>
                  <a:pt x="515188" y="49190"/>
                  <a:pt x="508193" y="46264"/>
                  <a:pt x="486284" y="41882"/>
                </a:cubicBezTo>
                <a:cubicBezTo>
                  <a:pt x="472406" y="39106"/>
                  <a:pt x="458281" y="37678"/>
                  <a:pt x="444403" y="34902"/>
                </a:cubicBezTo>
                <a:cubicBezTo>
                  <a:pt x="434996" y="33020"/>
                  <a:pt x="425706" y="30557"/>
                  <a:pt x="416482" y="27921"/>
                </a:cubicBezTo>
                <a:cubicBezTo>
                  <a:pt x="409408" y="25900"/>
                  <a:pt x="402799" y="22151"/>
                  <a:pt x="395542" y="20941"/>
                </a:cubicBezTo>
                <a:cubicBezTo>
                  <a:pt x="374759" y="17477"/>
                  <a:pt x="353661" y="16288"/>
                  <a:pt x="332720" y="13961"/>
                </a:cubicBezTo>
                <a:cubicBezTo>
                  <a:pt x="325740" y="11634"/>
                  <a:pt x="319135" y="6802"/>
                  <a:pt x="311780" y="6981"/>
                </a:cubicBezTo>
                <a:cubicBezTo>
                  <a:pt x="223269" y="9140"/>
                  <a:pt x="46534" y="20941"/>
                  <a:pt x="46534" y="20941"/>
                </a:cubicBezTo>
                <a:cubicBezTo>
                  <a:pt x="2358" y="28303"/>
                  <a:pt x="9306" y="0"/>
                  <a:pt x="4653" y="2792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61" name="Прямоугольник 160"/>
          <p:cNvSpPr/>
          <p:nvPr/>
        </p:nvSpPr>
        <p:spPr bwMode="auto">
          <a:xfrm>
            <a:off x="1285875" y="3000375"/>
            <a:ext cx="71438" cy="642938"/>
          </a:xfrm>
          <a:prstGeom prst="rect">
            <a:avLst/>
          </a:prstGeom>
          <a:solidFill>
            <a:schemeClr val="accent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grpSp>
        <p:nvGrpSpPr>
          <p:cNvPr id="2" name="Группа 174"/>
          <p:cNvGrpSpPr>
            <a:grpSpLocks/>
          </p:cNvGrpSpPr>
          <p:nvPr/>
        </p:nvGrpSpPr>
        <p:grpSpPr bwMode="auto">
          <a:xfrm>
            <a:off x="6429375" y="2857500"/>
            <a:ext cx="561975" cy="1000125"/>
            <a:chOff x="6429388" y="3429000"/>
            <a:chExt cx="561980" cy="1000132"/>
          </a:xfrm>
        </p:grpSpPr>
        <p:cxnSp>
          <p:nvCxnSpPr>
            <p:cNvPr id="48158" name="Прямая соединительная линия 164"/>
            <p:cNvCxnSpPr>
              <a:cxnSpLocks noChangeShapeType="1"/>
            </p:cNvCxnSpPr>
            <p:nvPr/>
          </p:nvCxnSpPr>
          <p:spPr bwMode="auto">
            <a:xfrm rot="16200000" flipH="1">
              <a:off x="6679421" y="4321975"/>
              <a:ext cx="142876" cy="71438"/>
            </a:xfrm>
            <a:prstGeom prst="line">
              <a:avLst/>
            </a:prstGeom>
            <a:noFill/>
            <a:ln w="28575" algn="ctr">
              <a:solidFill>
                <a:srgbClr val="8C641C"/>
              </a:solidFill>
              <a:round/>
              <a:headEnd/>
              <a:tailEnd/>
            </a:ln>
          </p:spPr>
        </p:cxnSp>
        <p:grpSp>
          <p:nvGrpSpPr>
            <p:cNvPr id="3" name="Группа 173"/>
            <p:cNvGrpSpPr>
              <a:grpSpLocks/>
            </p:cNvGrpSpPr>
            <p:nvPr/>
          </p:nvGrpSpPr>
          <p:grpSpPr bwMode="auto">
            <a:xfrm>
              <a:off x="6429388" y="3429000"/>
              <a:ext cx="561980" cy="866780"/>
              <a:chOff x="6429388" y="3429001"/>
              <a:chExt cx="561980" cy="866780"/>
            </a:xfrm>
          </p:grpSpPr>
          <p:cxnSp>
            <p:nvCxnSpPr>
              <p:cNvPr id="48160" name="Прямая соединительная линия 162"/>
              <p:cNvCxnSpPr>
                <a:cxnSpLocks noChangeShapeType="1"/>
              </p:cNvCxnSpPr>
              <p:nvPr/>
            </p:nvCxnSpPr>
            <p:spPr bwMode="auto">
              <a:xfrm rot="5400000">
                <a:off x="6322231" y="3821909"/>
                <a:ext cx="642942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48161" name="Прямая соединительная линия 163"/>
              <p:cNvCxnSpPr>
                <a:cxnSpLocks noChangeShapeType="1"/>
              </p:cNvCxnSpPr>
              <p:nvPr/>
            </p:nvCxnSpPr>
            <p:spPr bwMode="auto">
              <a:xfrm rot="5400000">
                <a:off x="6429388" y="3857628"/>
                <a:ext cx="714380" cy="142876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48162" name="Прямая соединительная линия 168"/>
              <p:cNvCxnSpPr>
                <a:cxnSpLocks noChangeShapeType="1"/>
              </p:cNvCxnSpPr>
              <p:nvPr/>
            </p:nvCxnSpPr>
            <p:spPr bwMode="auto">
              <a:xfrm rot="16200000" flipH="1">
                <a:off x="6607983" y="3464720"/>
                <a:ext cx="142876" cy="71438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48163" name="Прямая соединительная линия 169"/>
              <p:cNvCxnSpPr>
                <a:cxnSpLocks noChangeShapeType="1"/>
              </p:cNvCxnSpPr>
              <p:nvPr/>
            </p:nvCxnSpPr>
            <p:spPr bwMode="auto">
              <a:xfrm flipV="1">
                <a:off x="6858016" y="350043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  <p:cxnSp>
            <p:nvCxnSpPr>
              <p:cNvPr id="48164" name="Прямая соединительная линия 171"/>
              <p:cNvCxnSpPr>
                <a:cxnSpLocks noChangeShapeType="1"/>
              </p:cNvCxnSpPr>
              <p:nvPr/>
            </p:nvCxnSpPr>
            <p:spPr bwMode="auto">
              <a:xfrm flipV="1">
                <a:off x="6429388" y="4214818"/>
                <a:ext cx="133352" cy="80963"/>
              </a:xfrm>
              <a:prstGeom prst="line">
                <a:avLst/>
              </a:prstGeom>
              <a:noFill/>
              <a:ln w="28575" algn="ctr">
                <a:solidFill>
                  <a:srgbClr val="8C641C"/>
                </a:solidFill>
                <a:round/>
                <a:headEnd/>
                <a:tailEnd/>
              </a:ln>
            </p:spPr>
          </p:cxnSp>
        </p:grpSp>
      </p:grpSp>
      <p:sp>
        <p:nvSpPr>
          <p:cNvPr id="48135" name="Полилиния 185"/>
          <p:cNvSpPr>
            <a:spLocks/>
          </p:cNvSpPr>
          <p:nvPr/>
        </p:nvSpPr>
        <p:spPr bwMode="auto">
          <a:xfrm rot="-3227318">
            <a:off x="6147594" y="1788319"/>
            <a:ext cx="2743200" cy="160338"/>
          </a:xfrm>
          <a:custGeom>
            <a:avLst/>
            <a:gdLst>
              <a:gd name="T0" fmla="*/ 92153411 w 909191"/>
              <a:gd name="T1" fmla="*/ 90320 h 163055"/>
              <a:gd name="T2" fmla="*/ 724045511 w 909191"/>
              <a:gd name="T3" fmla="*/ 87046 h 163055"/>
              <a:gd name="T4" fmla="*/ 1513906441 w 909191"/>
              <a:gd name="T5" fmla="*/ 67385 h 163055"/>
              <a:gd name="T6" fmla="*/ 1987825896 w 909191"/>
              <a:gd name="T7" fmla="*/ 57553 h 163055"/>
              <a:gd name="T8" fmla="*/ 2147483647 w 909191"/>
              <a:gd name="T9" fmla="*/ 51001 h 163055"/>
              <a:gd name="T10" fmla="*/ 2147483647 w 909191"/>
              <a:gd name="T11" fmla="*/ 44447 h 163055"/>
              <a:gd name="T12" fmla="*/ 2147483647 w 909191"/>
              <a:gd name="T13" fmla="*/ 41170 h 163055"/>
              <a:gd name="T14" fmla="*/ 2147483647 w 909191"/>
              <a:gd name="T15" fmla="*/ 34616 h 163055"/>
              <a:gd name="T16" fmla="*/ 2147483647 w 909191"/>
              <a:gd name="T17" fmla="*/ 31341 h 163055"/>
              <a:gd name="T18" fmla="*/ 2147483647 w 909191"/>
              <a:gd name="T19" fmla="*/ 28062 h 163055"/>
              <a:gd name="T20" fmla="*/ 2147483647 w 909191"/>
              <a:gd name="T21" fmla="*/ 21510 h 163055"/>
              <a:gd name="T22" fmla="*/ 2147483647 w 909191"/>
              <a:gd name="T23" fmla="*/ 18233 h 163055"/>
              <a:gd name="T24" fmla="*/ 2147483647 w 909191"/>
              <a:gd name="T25" fmla="*/ 11680 h 163055"/>
              <a:gd name="T26" fmla="*/ 2147483647 w 909191"/>
              <a:gd name="T27" fmla="*/ 8404 h 163055"/>
              <a:gd name="T28" fmla="*/ 2147483647 w 909191"/>
              <a:gd name="T29" fmla="*/ 11680 h 163055"/>
              <a:gd name="T30" fmla="*/ 2147483647 w 909191"/>
              <a:gd name="T31" fmla="*/ 57553 h 163055"/>
              <a:gd name="T32" fmla="*/ 2147483647 w 909191"/>
              <a:gd name="T33" fmla="*/ 57553 h 163055"/>
              <a:gd name="T34" fmla="*/ 2147483647 w 909191"/>
              <a:gd name="T35" fmla="*/ 60832 h 163055"/>
              <a:gd name="T36" fmla="*/ 2147483647 w 909191"/>
              <a:gd name="T37" fmla="*/ 64107 h 163055"/>
              <a:gd name="T38" fmla="*/ 2147483647 w 909191"/>
              <a:gd name="T39" fmla="*/ 77215 h 163055"/>
              <a:gd name="T40" fmla="*/ 2147483647 w 909191"/>
              <a:gd name="T41" fmla="*/ 83767 h 163055"/>
              <a:gd name="T42" fmla="*/ 2147483647 w 909191"/>
              <a:gd name="T43" fmla="*/ 93599 h 163055"/>
              <a:gd name="T44" fmla="*/ 1987825896 w 909191"/>
              <a:gd name="T45" fmla="*/ 103428 h 163055"/>
              <a:gd name="T46" fmla="*/ 1750865976 w 909191"/>
              <a:gd name="T47" fmla="*/ 109983 h 163055"/>
              <a:gd name="T48" fmla="*/ 1513906441 w 909191"/>
              <a:gd name="T49" fmla="*/ 113258 h 163055"/>
              <a:gd name="T50" fmla="*/ 1039985828 w 909191"/>
              <a:gd name="T51" fmla="*/ 123087 h 163055"/>
              <a:gd name="T52" fmla="*/ 566072745 w 909191"/>
              <a:gd name="T53" fmla="*/ 139472 h 163055"/>
              <a:gd name="T54" fmla="*/ 408098435 w 909191"/>
              <a:gd name="T55" fmla="*/ 129642 h 163055"/>
              <a:gd name="T56" fmla="*/ 329112921 w 909191"/>
              <a:gd name="T57" fmla="*/ 119811 h 163055"/>
              <a:gd name="T58" fmla="*/ 171138080 w 909191"/>
              <a:gd name="T59" fmla="*/ 109983 h 163055"/>
              <a:gd name="T60" fmla="*/ 92153411 w 909191"/>
              <a:gd name="T61" fmla="*/ 90320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36" name="Полилиния 186"/>
          <p:cNvSpPr>
            <a:spLocks/>
          </p:cNvSpPr>
          <p:nvPr/>
        </p:nvSpPr>
        <p:spPr bwMode="auto">
          <a:xfrm rot="9022679">
            <a:off x="4756150" y="4133850"/>
            <a:ext cx="2027238" cy="161925"/>
          </a:xfrm>
          <a:custGeom>
            <a:avLst/>
            <a:gdLst>
              <a:gd name="T0" fmla="*/ 549291 w 909191"/>
              <a:gd name="T1" fmla="*/ 1004182 h 163055"/>
              <a:gd name="T2" fmla="*/ 4316184 w 909191"/>
              <a:gd name="T3" fmla="*/ 967750 h 163055"/>
              <a:gd name="T4" fmla="*/ 9024678 w 909191"/>
              <a:gd name="T5" fmla="*/ 749170 h 163055"/>
              <a:gd name="T6" fmla="*/ 11849837 w 909191"/>
              <a:gd name="T7" fmla="*/ 639882 h 163055"/>
              <a:gd name="T8" fmla="*/ 14674869 w 909191"/>
              <a:gd name="T9" fmla="*/ 567021 h 163055"/>
              <a:gd name="T10" fmla="*/ 16087430 w 909191"/>
              <a:gd name="T11" fmla="*/ 494159 h 163055"/>
              <a:gd name="T12" fmla="*/ 19854272 w 909191"/>
              <a:gd name="T13" fmla="*/ 457725 h 163055"/>
              <a:gd name="T14" fmla="*/ 22679321 w 909191"/>
              <a:gd name="T15" fmla="*/ 384873 h 163055"/>
              <a:gd name="T16" fmla="*/ 24091998 w 909191"/>
              <a:gd name="T17" fmla="*/ 348437 h 163055"/>
              <a:gd name="T18" fmla="*/ 26917065 w 909191"/>
              <a:gd name="T19" fmla="*/ 312011 h 163055"/>
              <a:gd name="T20" fmla="*/ 31625619 w 909191"/>
              <a:gd name="T21" fmla="*/ 239150 h 163055"/>
              <a:gd name="T22" fmla="*/ 69764433 w 909191"/>
              <a:gd name="T23" fmla="*/ 202715 h 163055"/>
              <a:gd name="T24" fmla="*/ 88598592 w 909191"/>
              <a:gd name="T25" fmla="*/ 129859 h 163055"/>
              <a:gd name="T26" fmla="*/ 97544710 w 909191"/>
              <a:gd name="T27" fmla="*/ 93428 h 163055"/>
              <a:gd name="T28" fmla="*/ 106020056 w 909191"/>
              <a:gd name="T29" fmla="*/ 129859 h 163055"/>
              <a:gd name="T30" fmla="*/ 105078295 w 909191"/>
              <a:gd name="T31" fmla="*/ 639882 h 163055"/>
              <a:gd name="T32" fmla="*/ 56109797 w 909191"/>
              <a:gd name="T33" fmla="*/ 639882 h 163055"/>
              <a:gd name="T34" fmla="*/ 46692797 w 909191"/>
              <a:gd name="T35" fmla="*/ 676309 h 163055"/>
              <a:gd name="T36" fmla="*/ 23621064 w 909191"/>
              <a:gd name="T37" fmla="*/ 712736 h 163055"/>
              <a:gd name="T38" fmla="*/ 20795996 w 909191"/>
              <a:gd name="T39" fmla="*/ 858458 h 163055"/>
              <a:gd name="T40" fmla="*/ 17970871 w 909191"/>
              <a:gd name="T41" fmla="*/ 931324 h 163055"/>
              <a:gd name="T42" fmla="*/ 14674869 w 909191"/>
              <a:gd name="T43" fmla="*/ 1040610 h 163055"/>
              <a:gd name="T44" fmla="*/ 11849837 w 909191"/>
              <a:gd name="T45" fmla="*/ 1149898 h 163055"/>
              <a:gd name="T46" fmla="*/ 10437161 w 909191"/>
              <a:gd name="T47" fmla="*/ 1222760 h 163055"/>
              <a:gd name="T48" fmla="*/ 9024678 w 909191"/>
              <a:gd name="T49" fmla="*/ 1259193 h 163055"/>
              <a:gd name="T50" fmla="*/ 6199655 w 909191"/>
              <a:gd name="T51" fmla="*/ 1368482 h 163055"/>
              <a:gd name="T52" fmla="*/ 3374468 w 909191"/>
              <a:gd name="T53" fmla="*/ 1550630 h 163055"/>
              <a:gd name="T54" fmla="*/ 2432790 w 909191"/>
              <a:gd name="T55" fmla="*/ 1441341 h 163055"/>
              <a:gd name="T56" fmla="*/ 1961872 w 909191"/>
              <a:gd name="T57" fmla="*/ 1332054 h 163055"/>
              <a:gd name="T58" fmla="*/ 1020149 w 909191"/>
              <a:gd name="T59" fmla="*/ 1222760 h 163055"/>
              <a:gd name="T60" fmla="*/ 549291 w 909191"/>
              <a:gd name="T61" fmla="*/ 1004182 h 1630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09191"/>
              <a:gd name="T94" fmla="*/ 0 h 163055"/>
              <a:gd name="T95" fmla="*/ 909191 w 909191"/>
              <a:gd name="T96" fmla="*/ 163055 h 1630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09191" h="163055">
                <a:moveTo>
                  <a:pt x="4445" y="105021"/>
                </a:moveTo>
                <a:cubicBezTo>
                  <a:pt x="8890" y="100576"/>
                  <a:pt x="24992" y="103694"/>
                  <a:pt x="34925" y="101211"/>
                </a:cubicBezTo>
                <a:cubicBezTo>
                  <a:pt x="56494" y="95819"/>
                  <a:pt x="48442" y="86545"/>
                  <a:pt x="73025" y="78351"/>
                </a:cubicBezTo>
                <a:cubicBezTo>
                  <a:pt x="114710" y="64456"/>
                  <a:pt x="51570" y="86616"/>
                  <a:pt x="95885" y="66921"/>
                </a:cubicBezTo>
                <a:cubicBezTo>
                  <a:pt x="103225" y="63659"/>
                  <a:pt x="112062" y="63756"/>
                  <a:pt x="118745" y="59301"/>
                </a:cubicBezTo>
                <a:cubicBezTo>
                  <a:pt x="122555" y="56761"/>
                  <a:pt x="125757" y="52886"/>
                  <a:pt x="130175" y="51681"/>
                </a:cubicBezTo>
                <a:cubicBezTo>
                  <a:pt x="140053" y="48987"/>
                  <a:pt x="150495" y="49141"/>
                  <a:pt x="160655" y="47871"/>
                </a:cubicBezTo>
                <a:lnTo>
                  <a:pt x="183515" y="40251"/>
                </a:lnTo>
                <a:cubicBezTo>
                  <a:pt x="187325" y="38981"/>
                  <a:pt x="190984" y="37101"/>
                  <a:pt x="194945" y="36441"/>
                </a:cubicBezTo>
                <a:cubicBezTo>
                  <a:pt x="202565" y="35171"/>
                  <a:pt x="210212" y="34055"/>
                  <a:pt x="217805" y="32631"/>
                </a:cubicBezTo>
                <a:cubicBezTo>
                  <a:pt x="230535" y="30244"/>
                  <a:pt x="242954" y="25171"/>
                  <a:pt x="255905" y="25011"/>
                </a:cubicBezTo>
                <a:lnTo>
                  <a:pt x="564515" y="21201"/>
                </a:lnTo>
                <a:cubicBezTo>
                  <a:pt x="620901" y="2406"/>
                  <a:pt x="567698" y="18910"/>
                  <a:pt x="716915" y="13581"/>
                </a:cubicBezTo>
                <a:cubicBezTo>
                  <a:pt x="741063" y="12719"/>
                  <a:pt x="765175" y="11041"/>
                  <a:pt x="789305" y="9771"/>
                </a:cubicBezTo>
                <a:cubicBezTo>
                  <a:pt x="812165" y="11041"/>
                  <a:pt x="839453" y="0"/>
                  <a:pt x="857885" y="13581"/>
                </a:cubicBezTo>
                <a:cubicBezTo>
                  <a:pt x="909191" y="51386"/>
                  <a:pt x="865959" y="61690"/>
                  <a:pt x="850265" y="66921"/>
                </a:cubicBezTo>
                <a:cubicBezTo>
                  <a:pt x="685390" y="55929"/>
                  <a:pt x="782239" y="60899"/>
                  <a:pt x="454025" y="66921"/>
                </a:cubicBezTo>
                <a:cubicBezTo>
                  <a:pt x="428598" y="67388"/>
                  <a:pt x="403246" y="69994"/>
                  <a:pt x="377825" y="70731"/>
                </a:cubicBezTo>
                <a:lnTo>
                  <a:pt x="191135" y="74541"/>
                </a:lnTo>
                <a:cubicBezTo>
                  <a:pt x="183515" y="79621"/>
                  <a:pt x="176963" y="86885"/>
                  <a:pt x="168275" y="89781"/>
                </a:cubicBezTo>
                <a:cubicBezTo>
                  <a:pt x="160655" y="92321"/>
                  <a:pt x="152098" y="92946"/>
                  <a:pt x="145415" y="97401"/>
                </a:cubicBezTo>
                <a:cubicBezTo>
                  <a:pt x="129628" y="107926"/>
                  <a:pt x="138427" y="103910"/>
                  <a:pt x="118745" y="108831"/>
                </a:cubicBezTo>
                <a:cubicBezTo>
                  <a:pt x="85988" y="130669"/>
                  <a:pt x="127433" y="104487"/>
                  <a:pt x="95885" y="120261"/>
                </a:cubicBezTo>
                <a:cubicBezTo>
                  <a:pt x="91789" y="122309"/>
                  <a:pt x="88551" y="125833"/>
                  <a:pt x="84455" y="127881"/>
                </a:cubicBezTo>
                <a:cubicBezTo>
                  <a:pt x="80863" y="129677"/>
                  <a:pt x="76617" y="129895"/>
                  <a:pt x="73025" y="131691"/>
                </a:cubicBezTo>
                <a:cubicBezTo>
                  <a:pt x="43482" y="146463"/>
                  <a:pt x="78895" y="133544"/>
                  <a:pt x="50165" y="143121"/>
                </a:cubicBezTo>
                <a:cubicBezTo>
                  <a:pt x="49021" y="144265"/>
                  <a:pt x="31725" y="163055"/>
                  <a:pt x="27305" y="162171"/>
                </a:cubicBezTo>
                <a:cubicBezTo>
                  <a:pt x="22815" y="161273"/>
                  <a:pt x="21733" y="154837"/>
                  <a:pt x="19685" y="150741"/>
                </a:cubicBezTo>
                <a:cubicBezTo>
                  <a:pt x="17889" y="147149"/>
                  <a:pt x="17671" y="142903"/>
                  <a:pt x="15875" y="139311"/>
                </a:cubicBezTo>
                <a:cubicBezTo>
                  <a:pt x="13827" y="135215"/>
                  <a:pt x="10611" y="131808"/>
                  <a:pt x="8255" y="127881"/>
                </a:cubicBezTo>
                <a:cubicBezTo>
                  <a:pt x="6794" y="125446"/>
                  <a:pt x="0" y="109466"/>
                  <a:pt x="4445" y="105021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8" name="Полилиния 187"/>
          <p:cNvSpPr/>
          <p:nvPr/>
        </p:nvSpPr>
        <p:spPr bwMode="auto">
          <a:xfrm>
            <a:off x="225425" y="785813"/>
            <a:ext cx="1093788" cy="3914775"/>
          </a:xfrm>
          <a:custGeom>
            <a:avLst/>
            <a:gdLst>
              <a:gd name="connsiteX0" fmla="*/ 1083733 w 1092653"/>
              <a:gd name="connsiteY0" fmla="*/ 1580444 h 3914704"/>
              <a:gd name="connsiteX1" fmla="*/ 1061155 w 1092653"/>
              <a:gd name="connsiteY1" fmla="*/ 1490133 h 3914704"/>
              <a:gd name="connsiteX2" fmla="*/ 1004711 w 1092653"/>
              <a:gd name="connsiteY2" fmla="*/ 1433689 h 3914704"/>
              <a:gd name="connsiteX3" fmla="*/ 993422 w 1092653"/>
              <a:gd name="connsiteY3" fmla="*/ 1399822 h 3914704"/>
              <a:gd name="connsiteX4" fmla="*/ 982133 w 1092653"/>
              <a:gd name="connsiteY4" fmla="*/ 1343378 h 3914704"/>
              <a:gd name="connsiteX5" fmla="*/ 925689 w 1092653"/>
              <a:gd name="connsiteY5" fmla="*/ 1219200 h 3914704"/>
              <a:gd name="connsiteX6" fmla="*/ 857955 w 1092653"/>
              <a:gd name="connsiteY6" fmla="*/ 1117600 h 3914704"/>
              <a:gd name="connsiteX7" fmla="*/ 824089 w 1092653"/>
              <a:gd name="connsiteY7" fmla="*/ 1016000 h 3914704"/>
              <a:gd name="connsiteX8" fmla="*/ 812800 w 1092653"/>
              <a:gd name="connsiteY8" fmla="*/ 982133 h 3914704"/>
              <a:gd name="connsiteX9" fmla="*/ 801511 w 1092653"/>
              <a:gd name="connsiteY9" fmla="*/ 880533 h 3914704"/>
              <a:gd name="connsiteX10" fmla="*/ 790222 w 1092653"/>
              <a:gd name="connsiteY10" fmla="*/ 846666 h 3914704"/>
              <a:gd name="connsiteX11" fmla="*/ 756355 w 1092653"/>
              <a:gd name="connsiteY11" fmla="*/ 756355 h 3914704"/>
              <a:gd name="connsiteX12" fmla="*/ 745066 w 1092653"/>
              <a:gd name="connsiteY12" fmla="*/ 699911 h 3914704"/>
              <a:gd name="connsiteX13" fmla="*/ 722489 w 1092653"/>
              <a:gd name="connsiteY13" fmla="*/ 620889 h 3914704"/>
              <a:gd name="connsiteX14" fmla="*/ 688622 w 1092653"/>
              <a:gd name="connsiteY14" fmla="*/ 530578 h 3914704"/>
              <a:gd name="connsiteX15" fmla="*/ 632178 w 1092653"/>
              <a:gd name="connsiteY15" fmla="*/ 440266 h 3914704"/>
              <a:gd name="connsiteX16" fmla="*/ 587022 w 1092653"/>
              <a:gd name="connsiteY16" fmla="*/ 361244 h 3914704"/>
              <a:gd name="connsiteX17" fmla="*/ 564444 w 1092653"/>
              <a:gd name="connsiteY17" fmla="*/ 316089 h 3914704"/>
              <a:gd name="connsiteX18" fmla="*/ 485422 w 1092653"/>
              <a:gd name="connsiteY18" fmla="*/ 225778 h 3914704"/>
              <a:gd name="connsiteX19" fmla="*/ 451555 w 1092653"/>
              <a:gd name="connsiteY19" fmla="*/ 180622 h 3914704"/>
              <a:gd name="connsiteX20" fmla="*/ 406400 w 1092653"/>
              <a:gd name="connsiteY20" fmla="*/ 135466 h 3914704"/>
              <a:gd name="connsiteX21" fmla="*/ 383822 w 1092653"/>
              <a:gd name="connsiteY21" fmla="*/ 101600 h 3914704"/>
              <a:gd name="connsiteX22" fmla="*/ 225778 w 1092653"/>
              <a:gd name="connsiteY22" fmla="*/ 67733 h 3914704"/>
              <a:gd name="connsiteX23" fmla="*/ 191911 w 1092653"/>
              <a:gd name="connsiteY23" fmla="*/ 33866 h 3914704"/>
              <a:gd name="connsiteX24" fmla="*/ 112889 w 1092653"/>
              <a:gd name="connsiteY24" fmla="*/ 11289 h 3914704"/>
              <a:gd name="connsiteX25" fmla="*/ 79022 w 1092653"/>
              <a:gd name="connsiteY25" fmla="*/ 0 h 3914704"/>
              <a:gd name="connsiteX26" fmla="*/ 56444 w 1092653"/>
              <a:gd name="connsiteY26" fmla="*/ 112889 h 3914704"/>
              <a:gd name="connsiteX27" fmla="*/ 45155 w 1092653"/>
              <a:gd name="connsiteY27" fmla="*/ 169333 h 3914704"/>
              <a:gd name="connsiteX28" fmla="*/ 22578 w 1092653"/>
              <a:gd name="connsiteY28" fmla="*/ 259644 h 3914704"/>
              <a:gd name="connsiteX29" fmla="*/ 11289 w 1092653"/>
              <a:gd name="connsiteY29" fmla="*/ 428978 h 3914704"/>
              <a:gd name="connsiteX30" fmla="*/ 0 w 1092653"/>
              <a:gd name="connsiteY30" fmla="*/ 519289 h 3914704"/>
              <a:gd name="connsiteX31" fmla="*/ 11289 w 1092653"/>
              <a:gd name="connsiteY31" fmla="*/ 869244 h 3914704"/>
              <a:gd name="connsiteX32" fmla="*/ 33866 w 1092653"/>
              <a:gd name="connsiteY32" fmla="*/ 959555 h 3914704"/>
              <a:gd name="connsiteX33" fmla="*/ 56444 w 1092653"/>
              <a:gd name="connsiteY33" fmla="*/ 1049866 h 3914704"/>
              <a:gd name="connsiteX34" fmla="*/ 90311 w 1092653"/>
              <a:gd name="connsiteY34" fmla="*/ 1128889 h 3914704"/>
              <a:gd name="connsiteX35" fmla="*/ 124178 w 1092653"/>
              <a:gd name="connsiteY35" fmla="*/ 1343378 h 3914704"/>
              <a:gd name="connsiteX36" fmla="*/ 124178 w 1092653"/>
              <a:gd name="connsiteY36" fmla="*/ 1659466 h 3914704"/>
              <a:gd name="connsiteX37" fmla="*/ 135466 w 1092653"/>
              <a:gd name="connsiteY37" fmla="*/ 2325511 h 3914704"/>
              <a:gd name="connsiteX38" fmla="*/ 124178 w 1092653"/>
              <a:gd name="connsiteY38" fmla="*/ 3601155 h 3914704"/>
              <a:gd name="connsiteX39" fmla="*/ 135466 w 1092653"/>
              <a:gd name="connsiteY39" fmla="*/ 3804355 h 3914704"/>
              <a:gd name="connsiteX40" fmla="*/ 259644 w 1092653"/>
              <a:gd name="connsiteY40" fmla="*/ 3872089 h 3914704"/>
              <a:gd name="connsiteX41" fmla="*/ 293511 w 1092653"/>
              <a:gd name="connsiteY41" fmla="*/ 3905955 h 3914704"/>
              <a:gd name="connsiteX42" fmla="*/ 474133 w 1092653"/>
              <a:gd name="connsiteY42" fmla="*/ 3883378 h 3914704"/>
              <a:gd name="connsiteX43" fmla="*/ 519289 w 1092653"/>
              <a:gd name="connsiteY43" fmla="*/ 3860800 h 3914704"/>
              <a:gd name="connsiteX44" fmla="*/ 553155 w 1092653"/>
              <a:gd name="connsiteY44" fmla="*/ 3849511 h 3914704"/>
              <a:gd name="connsiteX45" fmla="*/ 587022 w 1092653"/>
              <a:gd name="connsiteY45" fmla="*/ 3815644 h 3914704"/>
              <a:gd name="connsiteX46" fmla="*/ 620889 w 1092653"/>
              <a:gd name="connsiteY46" fmla="*/ 3793066 h 3914704"/>
              <a:gd name="connsiteX47" fmla="*/ 688622 w 1092653"/>
              <a:gd name="connsiteY47" fmla="*/ 3725333 h 3914704"/>
              <a:gd name="connsiteX48" fmla="*/ 722489 w 1092653"/>
              <a:gd name="connsiteY48" fmla="*/ 3691466 h 3914704"/>
              <a:gd name="connsiteX49" fmla="*/ 767644 w 1092653"/>
              <a:gd name="connsiteY49" fmla="*/ 3623733 h 3914704"/>
              <a:gd name="connsiteX50" fmla="*/ 778933 w 1092653"/>
              <a:gd name="connsiteY50" fmla="*/ 3578578 h 3914704"/>
              <a:gd name="connsiteX51" fmla="*/ 801511 w 1092653"/>
              <a:gd name="connsiteY51" fmla="*/ 3544711 h 3914704"/>
              <a:gd name="connsiteX52" fmla="*/ 857955 w 1092653"/>
              <a:gd name="connsiteY52" fmla="*/ 3431822 h 3914704"/>
              <a:gd name="connsiteX53" fmla="*/ 914400 w 1092653"/>
              <a:gd name="connsiteY53" fmla="*/ 3285066 h 3914704"/>
              <a:gd name="connsiteX54" fmla="*/ 925689 w 1092653"/>
              <a:gd name="connsiteY54" fmla="*/ 3251200 h 3914704"/>
              <a:gd name="connsiteX55" fmla="*/ 959555 w 1092653"/>
              <a:gd name="connsiteY55" fmla="*/ 3206044 h 3914704"/>
              <a:gd name="connsiteX56" fmla="*/ 970844 w 1092653"/>
              <a:gd name="connsiteY56" fmla="*/ 3149600 h 3914704"/>
              <a:gd name="connsiteX57" fmla="*/ 982133 w 1092653"/>
              <a:gd name="connsiteY57" fmla="*/ 3115733 h 3914704"/>
              <a:gd name="connsiteX58" fmla="*/ 993422 w 1092653"/>
              <a:gd name="connsiteY58" fmla="*/ 3036711 h 3914704"/>
              <a:gd name="connsiteX59" fmla="*/ 1016000 w 1092653"/>
              <a:gd name="connsiteY59" fmla="*/ 2686755 h 3914704"/>
              <a:gd name="connsiteX60" fmla="*/ 1027289 w 1092653"/>
              <a:gd name="connsiteY60" fmla="*/ 2291644 h 3914704"/>
              <a:gd name="connsiteX61" fmla="*/ 1061155 w 1092653"/>
              <a:gd name="connsiteY61" fmla="*/ 2190044 h 3914704"/>
              <a:gd name="connsiteX62" fmla="*/ 1072444 w 1092653"/>
              <a:gd name="connsiteY62" fmla="*/ 2156178 h 3914704"/>
              <a:gd name="connsiteX63" fmla="*/ 1083733 w 1092653"/>
              <a:gd name="connsiteY63" fmla="*/ 1580444 h 3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92653" h="3914704">
                <a:moveTo>
                  <a:pt x="1083733" y="1580444"/>
                </a:moveTo>
                <a:cubicBezTo>
                  <a:pt x="1081852" y="1469437"/>
                  <a:pt x="1070622" y="1502756"/>
                  <a:pt x="1061155" y="1490133"/>
                </a:cubicBezTo>
                <a:cubicBezTo>
                  <a:pt x="1045190" y="1468847"/>
                  <a:pt x="1023526" y="1452504"/>
                  <a:pt x="1004711" y="1433689"/>
                </a:cubicBezTo>
                <a:cubicBezTo>
                  <a:pt x="1000948" y="1422400"/>
                  <a:pt x="996308" y="1411366"/>
                  <a:pt x="993422" y="1399822"/>
                </a:cubicBezTo>
                <a:cubicBezTo>
                  <a:pt x="988768" y="1381208"/>
                  <a:pt x="988870" y="1361344"/>
                  <a:pt x="982133" y="1343378"/>
                </a:cubicBezTo>
                <a:cubicBezTo>
                  <a:pt x="966168" y="1300805"/>
                  <a:pt x="947601" y="1259040"/>
                  <a:pt x="925689" y="1219200"/>
                </a:cubicBezTo>
                <a:cubicBezTo>
                  <a:pt x="906074" y="1183536"/>
                  <a:pt x="857955" y="1117600"/>
                  <a:pt x="857955" y="1117600"/>
                </a:cubicBezTo>
                <a:lnTo>
                  <a:pt x="824089" y="1016000"/>
                </a:lnTo>
                <a:lnTo>
                  <a:pt x="812800" y="982133"/>
                </a:lnTo>
                <a:cubicBezTo>
                  <a:pt x="809037" y="948266"/>
                  <a:pt x="807113" y="914144"/>
                  <a:pt x="801511" y="880533"/>
                </a:cubicBezTo>
                <a:cubicBezTo>
                  <a:pt x="799555" y="868795"/>
                  <a:pt x="794400" y="857808"/>
                  <a:pt x="790222" y="846666"/>
                </a:cubicBezTo>
                <a:cubicBezTo>
                  <a:pt x="782451" y="825944"/>
                  <a:pt x="762762" y="781981"/>
                  <a:pt x="756355" y="756355"/>
                </a:cubicBezTo>
                <a:cubicBezTo>
                  <a:pt x="751701" y="737741"/>
                  <a:pt x="749228" y="718641"/>
                  <a:pt x="745066" y="699911"/>
                </a:cubicBezTo>
                <a:cubicBezTo>
                  <a:pt x="727418" y="620491"/>
                  <a:pt x="741349" y="686899"/>
                  <a:pt x="722489" y="620889"/>
                </a:cubicBezTo>
                <a:cubicBezTo>
                  <a:pt x="685825" y="492566"/>
                  <a:pt x="741235" y="662109"/>
                  <a:pt x="688622" y="530578"/>
                </a:cubicBezTo>
                <a:cubicBezTo>
                  <a:pt x="654425" y="445087"/>
                  <a:pt x="690024" y="478831"/>
                  <a:pt x="632178" y="440266"/>
                </a:cubicBezTo>
                <a:cubicBezTo>
                  <a:pt x="610313" y="352809"/>
                  <a:pt x="638758" y="433673"/>
                  <a:pt x="587022" y="361244"/>
                </a:cubicBezTo>
                <a:cubicBezTo>
                  <a:pt x="577241" y="347550"/>
                  <a:pt x="573779" y="330091"/>
                  <a:pt x="564444" y="316089"/>
                </a:cubicBezTo>
                <a:cubicBezTo>
                  <a:pt x="512241" y="237784"/>
                  <a:pt x="534389" y="282905"/>
                  <a:pt x="485422" y="225778"/>
                </a:cubicBezTo>
                <a:cubicBezTo>
                  <a:pt x="473177" y="211493"/>
                  <a:pt x="463945" y="194782"/>
                  <a:pt x="451555" y="180622"/>
                </a:cubicBezTo>
                <a:cubicBezTo>
                  <a:pt x="437538" y="164602"/>
                  <a:pt x="420253" y="151628"/>
                  <a:pt x="406400" y="135466"/>
                </a:cubicBezTo>
                <a:cubicBezTo>
                  <a:pt x="397570" y="125165"/>
                  <a:pt x="395327" y="108791"/>
                  <a:pt x="383822" y="101600"/>
                </a:cubicBezTo>
                <a:cubicBezTo>
                  <a:pt x="343607" y="76466"/>
                  <a:pt x="267937" y="73003"/>
                  <a:pt x="225778" y="67733"/>
                </a:cubicBezTo>
                <a:cubicBezTo>
                  <a:pt x="214489" y="56444"/>
                  <a:pt x="206191" y="41006"/>
                  <a:pt x="191911" y="33866"/>
                </a:cubicBezTo>
                <a:cubicBezTo>
                  <a:pt x="167408" y="21615"/>
                  <a:pt x="139128" y="19161"/>
                  <a:pt x="112889" y="11289"/>
                </a:cubicBezTo>
                <a:cubicBezTo>
                  <a:pt x="101491" y="7870"/>
                  <a:pt x="90311" y="3763"/>
                  <a:pt x="79022" y="0"/>
                </a:cubicBezTo>
                <a:cubicBezTo>
                  <a:pt x="56901" y="132722"/>
                  <a:pt x="78898" y="11849"/>
                  <a:pt x="56444" y="112889"/>
                </a:cubicBezTo>
                <a:cubicBezTo>
                  <a:pt x="52282" y="131619"/>
                  <a:pt x="49469" y="150637"/>
                  <a:pt x="45155" y="169333"/>
                </a:cubicBezTo>
                <a:cubicBezTo>
                  <a:pt x="38178" y="199568"/>
                  <a:pt x="22578" y="259644"/>
                  <a:pt x="22578" y="259644"/>
                </a:cubicBezTo>
                <a:cubicBezTo>
                  <a:pt x="18815" y="316089"/>
                  <a:pt x="16190" y="372621"/>
                  <a:pt x="11289" y="428978"/>
                </a:cubicBezTo>
                <a:cubicBezTo>
                  <a:pt x="8661" y="459202"/>
                  <a:pt x="0" y="488951"/>
                  <a:pt x="0" y="519289"/>
                </a:cubicBezTo>
                <a:cubicBezTo>
                  <a:pt x="0" y="636001"/>
                  <a:pt x="4815" y="752711"/>
                  <a:pt x="11289" y="869244"/>
                </a:cubicBezTo>
                <a:cubicBezTo>
                  <a:pt x="14261" y="922737"/>
                  <a:pt x="23116" y="916553"/>
                  <a:pt x="33866" y="959555"/>
                </a:cubicBezTo>
                <a:cubicBezTo>
                  <a:pt x="44467" y="1001962"/>
                  <a:pt x="40961" y="1013739"/>
                  <a:pt x="56444" y="1049866"/>
                </a:cubicBezTo>
                <a:cubicBezTo>
                  <a:pt x="70213" y="1081993"/>
                  <a:pt x="83692" y="1095796"/>
                  <a:pt x="90311" y="1128889"/>
                </a:cubicBezTo>
                <a:cubicBezTo>
                  <a:pt x="103788" y="1196273"/>
                  <a:pt x="114248" y="1273865"/>
                  <a:pt x="124178" y="1343378"/>
                </a:cubicBezTo>
                <a:cubicBezTo>
                  <a:pt x="82554" y="1468247"/>
                  <a:pt x="116858" y="1352020"/>
                  <a:pt x="124178" y="1659466"/>
                </a:cubicBezTo>
                <a:cubicBezTo>
                  <a:pt x="129463" y="1881450"/>
                  <a:pt x="131703" y="2103496"/>
                  <a:pt x="135466" y="2325511"/>
                </a:cubicBezTo>
                <a:cubicBezTo>
                  <a:pt x="131703" y="2750726"/>
                  <a:pt x="124178" y="3175924"/>
                  <a:pt x="124178" y="3601155"/>
                </a:cubicBezTo>
                <a:cubicBezTo>
                  <a:pt x="124178" y="3668993"/>
                  <a:pt x="114897" y="3739711"/>
                  <a:pt x="135466" y="3804355"/>
                </a:cubicBezTo>
                <a:cubicBezTo>
                  <a:pt x="143690" y="3830203"/>
                  <a:pt x="235037" y="3862246"/>
                  <a:pt x="259644" y="3872089"/>
                </a:cubicBezTo>
                <a:cubicBezTo>
                  <a:pt x="270933" y="3883378"/>
                  <a:pt x="277686" y="3903845"/>
                  <a:pt x="293511" y="3905955"/>
                </a:cubicBezTo>
                <a:cubicBezTo>
                  <a:pt x="359129" y="3914704"/>
                  <a:pt x="414229" y="3898353"/>
                  <a:pt x="474133" y="3883378"/>
                </a:cubicBezTo>
                <a:cubicBezTo>
                  <a:pt x="489185" y="3875852"/>
                  <a:pt x="503821" y="3867429"/>
                  <a:pt x="519289" y="3860800"/>
                </a:cubicBezTo>
                <a:cubicBezTo>
                  <a:pt x="530226" y="3856113"/>
                  <a:pt x="543254" y="3856112"/>
                  <a:pt x="553155" y="3849511"/>
                </a:cubicBezTo>
                <a:cubicBezTo>
                  <a:pt x="566439" y="3840655"/>
                  <a:pt x="574757" y="3825865"/>
                  <a:pt x="587022" y="3815644"/>
                </a:cubicBezTo>
                <a:cubicBezTo>
                  <a:pt x="597445" y="3806958"/>
                  <a:pt x="610748" y="3802080"/>
                  <a:pt x="620889" y="3793066"/>
                </a:cubicBezTo>
                <a:cubicBezTo>
                  <a:pt x="644754" y="3771853"/>
                  <a:pt x="666044" y="3747911"/>
                  <a:pt x="688622" y="3725333"/>
                </a:cubicBezTo>
                <a:cubicBezTo>
                  <a:pt x="699911" y="3714044"/>
                  <a:pt x="713633" y="3704750"/>
                  <a:pt x="722489" y="3691466"/>
                </a:cubicBezTo>
                <a:lnTo>
                  <a:pt x="767644" y="3623733"/>
                </a:lnTo>
                <a:cubicBezTo>
                  <a:pt x="771407" y="3608681"/>
                  <a:pt x="772821" y="3592838"/>
                  <a:pt x="778933" y="3578578"/>
                </a:cubicBezTo>
                <a:cubicBezTo>
                  <a:pt x="784278" y="3566107"/>
                  <a:pt x="796874" y="3557462"/>
                  <a:pt x="801511" y="3544711"/>
                </a:cubicBezTo>
                <a:cubicBezTo>
                  <a:pt x="842901" y="3430890"/>
                  <a:pt x="791484" y="3476137"/>
                  <a:pt x="857955" y="3431822"/>
                </a:cubicBezTo>
                <a:cubicBezTo>
                  <a:pt x="896498" y="3354736"/>
                  <a:pt x="875211" y="3402632"/>
                  <a:pt x="914400" y="3285066"/>
                </a:cubicBezTo>
                <a:cubicBezTo>
                  <a:pt x="918163" y="3273777"/>
                  <a:pt x="918550" y="3260720"/>
                  <a:pt x="925689" y="3251200"/>
                </a:cubicBezTo>
                <a:lnTo>
                  <a:pt x="959555" y="3206044"/>
                </a:lnTo>
                <a:cubicBezTo>
                  <a:pt x="963318" y="3187229"/>
                  <a:pt x="966190" y="3168214"/>
                  <a:pt x="970844" y="3149600"/>
                </a:cubicBezTo>
                <a:cubicBezTo>
                  <a:pt x="973730" y="3138056"/>
                  <a:pt x="979799" y="3127402"/>
                  <a:pt x="982133" y="3115733"/>
                </a:cubicBezTo>
                <a:cubicBezTo>
                  <a:pt x="987351" y="3089642"/>
                  <a:pt x="989659" y="3063052"/>
                  <a:pt x="993422" y="3036711"/>
                </a:cubicBezTo>
                <a:cubicBezTo>
                  <a:pt x="1000381" y="2939285"/>
                  <a:pt x="1012402" y="2780291"/>
                  <a:pt x="1016000" y="2686755"/>
                </a:cubicBezTo>
                <a:cubicBezTo>
                  <a:pt x="1021064" y="2555095"/>
                  <a:pt x="1017674" y="2423050"/>
                  <a:pt x="1027289" y="2291644"/>
                </a:cubicBezTo>
                <a:cubicBezTo>
                  <a:pt x="1027289" y="2291642"/>
                  <a:pt x="1055510" y="2206978"/>
                  <a:pt x="1061155" y="2190044"/>
                </a:cubicBezTo>
                <a:lnTo>
                  <a:pt x="1072444" y="2156178"/>
                </a:lnTo>
                <a:cubicBezTo>
                  <a:pt x="1092653" y="1832841"/>
                  <a:pt x="1085614" y="1691451"/>
                  <a:pt x="1083733" y="158044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90" name="Полилиния 189"/>
          <p:cNvSpPr/>
          <p:nvPr/>
        </p:nvSpPr>
        <p:spPr bwMode="auto">
          <a:xfrm>
            <a:off x="1285875" y="1428750"/>
            <a:ext cx="6926263" cy="3500438"/>
          </a:xfrm>
          <a:custGeom>
            <a:avLst/>
            <a:gdLst>
              <a:gd name="connsiteX0" fmla="*/ 84667 w 6925734"/>
              <a:gd name="connsiteY0" fmla="*/ 869245 h 3048000"/>
              <a:gd name="connsiteX1" fmla="*/ 547512 w 6925734"/>
              <a:gd name="connsiteY1" fmla="*/ 846667 h 3048000"/>
              <a:gd name="connsiteX2" fmla="*/ 581378 w 6925734"/>
              <a:gd name="connsiteY2" fmla="*/ 824089 h 3048000"/>
              <a:gd name="connsiteX3" fmla="*/ 660401 w 6925734"/>
              <a:gd name="connsiteY3" fmla="*/ 790223 h 3048000"/>
              <a:gd name="connsiteX4" fmla="*/ 863601 w 6925734"/>
              <a:gd name="connsiteY4" fmla="*/ 767645 h 3048000"/>
              <a:gd name="connsiteX5" fmla="*/ 908756 w 6925734"/>
              <a:gd name="connsiteY5" fmla="*/ 756356 h 3048000"/>
              <a:gd name="connsiteX6" fmla="*/ 1032934 w 6925734"/>
              <a:gd name="connsiteY6" fmla="*/ 711200 h 3048000"/>
              <a:gd name="connsiteX7" fmla="*/ 1066801 w 6925734"/>
              <a:gd name="connsiteY7" fmla="*/ 699911 h 3048000"/>
              <a:gd name="connsiteX8" fmla="*/ 1123245 w 6925734"/>
              <a:gd name="connsiteY8" fmla="*/ 666045 h 3048000"/>
              <a:gd name="connsiteX9" fmla="*/ 1190978 w 6925734"/>
              <a:gd name="connsiteY9" fmla="*/ 643467 h 3048000"/>
              <a:gd name="connsiteX10" fmla="*/ 1270001 w 6925734"/>
              <a:gd name="connsiteY10" fmla="*/ 609600 h 3048000"/>
              <a:gd name="connsiteX11" fmla="*/ 1326445 w 6925734"/>
              <a:gd name="connsiteY11" fmla="*/ 598311 h 3048000"/>
              <a:gd name="connsiteX12" fmla="*/ 1439334 w 6925734"/>
              <a:gd name="connsiteY12" fmla="*/ 564445 h 3048000"/>
              <a:gd name="connsiteX13" fmla="*/ 1473201 w 6925734"/>
              <a:gd name="connsiteY13" fmla="*/ 553156 h 3048000"/>
              <a:gd name="connsiteX14" fmla="*/ 1507067 w 6925734"/>
              <a:gd name="connsiteY14" fmla="*/ 541867 h 3048000"/>
              <a:gd name="connsiteX15" fmla="*/ 1552223 w 6925734"/>
              <a:gd name="connsiteY15" fmla="*/ 508000 h 3048000"/>
              <a:gd name="connsiteX16" fmla="*/ 1619956 w 6925734"/>
              <a:gd name="connsiteY16" fmla="*/ 485423 h 3048000"/>
              <a:gd name="connsiteX17" fmla="*/ 1665112 w 6925734"/>
              <a:gd name="connsiteY17" fmla="*/ 462845 h 3048000"/>
              <a:gd name="connsiteX18" fmla="*/ 1732845 w 6925734"/>
              <a:gd name="connsiteY18" fmla="*/ 440267 h 3048000"/>
              <a:gd name="connsiteX19" fmla="*/ 1800578 w 6925734"/>
              <a:gd name="connsiteY19" fmla="*/ 417689 h 3048000"/>
              <a:gd name="connsiteX20" fmla="*/ 1834445 w 6925734"/>
              <a:gd name="connsiteY20" fmla="*/ 395111 h 3048000"/>
              <a:gd name="connsiteX21" fmla="*/ 1890889 w 6925734"/>
              <a:gd name="connsiteY21" fmla="*/ 383823 h 3048000"/>
              <a:gd name="connsiteX22" fmla="*/ 1936045 w 6925734"/>
              <a:gd name="connsiteY22" fmla="*/ 372534 h 3048000"/>
              <a:gd name="connsiteX23" fmla="*/ 1969912 w 6925734"/>
              <a:gd name="connsiteY23" fmla="*/ 361245 h 3048000"/>
              <a:gd name="connsiteX24" fmla="*/ 2060223 w 6925734"/>
              <a:gd name="connsiteY24" fmla="*/ 338667 h 3048000"/>
              <a:gd name="connsiteX25" fmla="*/ 2094089 w 6925734"/>
              <a:gd name="connsiteY25" fmla="*/ 327378 h 3048000"/>
              <a:gd name="connsiteX26" fmla="*/ 2376312 w 6925734"/>
              <a:gd name="connsiteY26" fmla="*/ 304800 h 3048000"/>
              <a:gd name="connsiteX27" fmla="*/ 2974623 w 6925734"/>
              <a:gd name="connsiteY27" fmla="*/ 270934 h 3048000"/>
              <a:gd name="connsiteX28" fmla="*/ 3482623 w 6925734"/>
              <a:gd name="connsiteY28" fmla="*/ 259645 h 3048000"/>
              <a:gd name="connsiteX29" fmla="*/ 3798712 w 6925734"/>
              <a:gd name="connsiteY29" fmla="*/ 214489 h 3048000"/>
              <a:gd name="connsiteX30" fmla="*/ 3877734 w 6925734"/>
              <a:gd name="connsiteY30" fmla="*/ 203200 h 3048000"/>
              <a:gd name="connsiteX31" fmla="*/ 3968045 w 6925734"/>
              <a:gd name="connsiteY31" fmla="*/ 191911 h 3048000"/>
              <a:gd name="connsiteX32" fmla="*/ 4013201 w 6925734"/>
              <a:gd name="connsiteY32" fmla="*/ 169334 h 3048000"/>
              <a:gd name="connsiteX33" fmla="*/ 4126089 w 6925734"/>
              <a:gd name="connsiteY33" fmla="*/ 135467 h 3048000"/>
              <a:gd name="connsiteX34" fmla="*/ 4205112 w 6925734"/>
              <a:gd name="connsiteY34" fmla="*/ 101600 h 3048000"/>
              <a:gd name="connsiteX35" fmla="*/ 4284134 w 6925734"/>
              <a:gd name="connsiteY35" fmla="*/ 90311 h 3048000"/>
              <a:gd name="connsiteX36" fmla="*/ 4498623 w 6925734"/>
              <a:gd name="connsiteY36" fmla="*/ 67734 h 3048000"/>
              <a:gd name="connsiteX37" fmla="*/ 4634089 w 6925734"/>
              <a:gd name="connsiteY37" fmla="*/ 79023 h 3048000"/>
              <a:gd name="connsiteX38" fmla="*/ 4679245 w 6925734"/>
              <a:gd name="connsiteY38" fmla="*/ 90311 h 3048000"/>
              <a:gd name="connsiteX39" fmla="*/ 5006623 w 6925734"/>
              <a:gd name="connsiteY39" fmla="*/ 67734 h 3048000"/>
              <a:gd name="connsiteX40" fmla="*/ 5130801 w 6925734"/>
              <a:gd name="connsiteY40" fmla="*/ 45156 h 3048000"/>
              <a:gd name="connsiteX41" fmla="*/ 5830712 w 6925734"/>
              <a:gd name="connsiteY41" fmla="*/ 0 h 3048000"/>
              <a:gd name="connsiteX42" fmla="*/ 6767689 w 6925734"/>
              <a:gd name="connsiteY42" fmla="*/ 22578 h 3048000"/>
              <a:gd name="connsiteX43" fmla="*/ 6891867 w 6925734"/>
              <a:gd name="connsiteY43" fmla="*/ 33867 h 3048000"/>
              <a:gd name="connsiteX44" fmla="*/ 6914445 w 6925734"/>
              <a:gd name="connsiteY44" fmla="*/ 135467 h 3048000"/>
              <a:gd name="connsiteX45" fmla="*/ 6925734 w 6925734"/>
              <a:gd name="connsiteY45" fmla="*/ 169334 h 3048000"/>
              <a:gd name="connsiteX46" fmla="*/ 6914445 w 6925734"/>
              <a:gd name="connsiteY46" fmla="*/ 587023 h 3048000"/>
              <a:gd name="connsiteX47" fmla="*/ 6903156 w 6925734"/>
              <a:gd name="connsiteY47" fmla="*/ 620889 h 3048000"/>
              <a:gd name="connsiteX48" fmla="*/ 6891867 w 6925734"/>
              <a:gd name="connsiteY48" fmla="*/ 666045 h 3048000"/>
              <a:gd name="connsiteX49" fmla="*/ 6880578 w 6925734"/>
              <a:gd name="connsiteY49" fmla="*/ 767645 h 3048000"/>
              <a:gd name="connsiteX50" fmla="*/ 6869289 w 6925734"/>
              <a:gd name="connsiteY50" fmla="*/ 835378 h 3048000"/>
              <a:gd name="connsiteX51" fmla="*/ 6835423 w 6925734"/>
              <a:gd name="connsiteY51" fmla="*/ 1230489 h 3048000"/>
              <a:gd name="connsiteX52" fmla="*/ 6846712 w 6925734"/>
              <a:gd name="connsiteY52" fmla="*/ 1478845 h 3048000"/>
              <a:gd name="connsiteX53" fmla="*/ 6858001 w 6925734"/>
              <a:gd name="connsiteY53" fmla="*/ 1772356 h 3048000"/>
              <a:gd name="connsiteX54" fmla="*/ 6891867 w 6925734"/>
              <a:gd name="connsiteY54" fmla="*/ 1998134 h 3048000"/>
              <a:gd name="connsiteX55" fmla="*/ 6903156 w 6925734"/>
              <a:gd name="connsiteY55" fmla="*/ 2212623 h 3048000"/>
              <a:gd name="connsiteX56" fmla="*/ 6891867 w 6925734"/>
              <a:gd name="connsiteY56" fmla="*/ 2731911 h 3048000"/>
              <a:gd name="connsiteX57" fmla="*/ 6880578 w 6925734"/>
              <a:gd name="connsiteY57" fmla="*/ 2788356 h 3048000"/>
              <a:gd name="connsiteX58" fmla="*/ 6846712 w 6925734"/>
              <a:gd name="connsiteY58" fmla="*/ 2867378 h 3048000"/>
              <a:gd name="connsiteX59" fmla="*/ 6801556 w 6925734"/>
              <a:gd name="connsiteY59" fmla="*/ 2935111 h 3048000"/>
              <a:gd name="connsiteX60" fmla="*/ 6778978 w 6925734"/>
              <a:gd name="connsiteY60" fmla="*/ 2968978 h 3048000"/>
              <a:gd name="connsiteX61" fmla="*/ 6711245 w 6925734"/>
              <a:gd name="connsiteY61" fmla="*/ 3002845 h 3048000"/>
              <a:gd name="connsiteX62" fmla="*/ 6677378 w 6925734"/>
              <a:gd name="connsiteY62" fmla="*/ 3014134 h 3048000"/>
              <a:gd name="connsiteX63" fmla="*/ 6643512 w 6925734"/>
              <a:gd name="connsiteY63" fmla="*/ 3036711 h 3048000"/>
              <a:gd name="connsiteX64" fmla="*/ 6587067 w 6925734"/>
              <a:gd name="connsiteY64" fmla="*/ 3048000 h 3048000"/>
              <a:gd name="connsiteX65" fmla="*/ 6180667 w 6925734"/>
              <a:gd name="connsiteY65" fmla="*/ 3036711 h 3048000"/>
              <a:gd name="connsiteX66" fmla="*/ 6135512 w 6925734"/>
              <a:gd name="connsiteY66" fmla="*/ 3025423 h 3048000"/>
              <a:gd name="connsiteX67" fmla="*/ 6033912 w 6925734"/>
              <a:gd name="connsiteY67" fmla="*/ 2980267 h 3048000"/>
              <a:gd name="connsiteX68" fmla="*/ 5954889 w 6925734"/>
              <a:gd name="connsiteY68" fmla="*/ 2957689 h 3048000"/>
              <a:gd name="connsiteX69" fmla="*/ 5875867 w 6925734"/>
              <a:gd name="connsiteY69" fmla="*/ 2912534 h 3048000"/>
              <a:gd name="connsiteX70" fmla="*/ 5842001 w 6925734"/>
              <a:gd name="connsiteY70" fmla="*/ 2889956 h 3048000"/>
              <a:gd name="connsiteX71" fmla="*/ 5796845 w 6925734"/>
              <a:gd name="connsiteY71" fmla="*/ 2878667 h 3048000"/>
              <a:gd name="connsiteX72" fmla="*/ 5762978 w 6925734"/>
              <a:gd name="connsiteY72" fmla="*/ 2844800 h 3048000"/>
              <a:gd name="connsiteX73" fmla="*/ 5729112 w 6925734"/>
              <a:gd name="connsiteY73" fmla="*/ 2833511 h 3048000"/>
              <a:gd name="connsiteX74" fmla="*/ 5672667 w 6925734"/>
              <a:gd name="connsiteY74" fmla="*/ 2810934 h 3048000"/>
              <a:gd name="connsiteX75" fmla="*/ 5616223 w 6925734"/>
              <a:gd name="connsiteY75" fmla="*/ 2777067 h 3048000"/>
              <a:gd name="connsiteX76" fmla="*/ 5582356 w 6925734"/>
              <a:gd name="connsiteY76" fmla="*/ 2754489 h 3048000"/>
              <a:gd name="connsiteX77" fmla="*/ 5514623 w 6925734"/>
              <a:gd name="connsiteY77" fmla="*/ 2731911 h 3048000"/>
              <a:gd name="connsiteX78" fmla="*/ 5435601 w 6925734"/>
              <a:gd name="connsiteY78" fmla="*/ 2675467 h 3048000"/>
              <a:gd name="connsiteX79" fmla="*/ 5367867 w 6925734"/>
              <a:gd name="connsiteY79" fmla="*/ 2652889 h 3048000"/>
              <a:gd name="connsiteX80" fmla="*/ 5288845 w 6925734"/>
              <a:gd name="connsiteY80" fmla="*/ 2607734 h 3048000"/>
              <a:gd name="connsiteX81" fmla="*/ 5209823 w 6925734"/>
              <a:gd name="connsiteY81" fmla="*/ 2585156 h 3048000"/>
              <a:gd name="connsiteX82" fmla="*/ 5175956 w 6925734"/>
              <a:gd name="connsiteY82" fmla="*/ 2562578 h 3048000"/>
              <a:gd name="connsiteX83" fmla="*/ 5063067 w 6925734"/>
              <a:gd name="connsiteY83" fmla="*/ 2528711 h 3048000"/>
              <a:gd name="connsiteX84" fmla="*/ 5029201 w 6925734"/>
              <a:gd name="connsiteY84" fmla="*/ 2506134 h 3048000"/>
              <a:gd name="connsiteX85" fmla="*/ 4905023 w 6925734"/>
              <a:gd name="connsiteY85" fmla="*/ 2472267 h 3048000"/>
              <a:gd name="connsiteX86" fmla="*/ 4859867 w 6925734"/>
              <a:gd name="connsiteY86" fmla="*/ 2460978 h 3048000"/>
              <a:gd name="connsiteX87" fmla="*/ 4769556 w 6925734"/>
              <a:gd name="connsiteY87" fmla="*/ 2438400 h 3048000"/>
              <a:gd name="connsiteX88" fmla="*/ 4476045 w 6925734"/>
              <a:gd name="connsiteY88" fmla="*/ 2427111 h 3048000"/>
              <a:gd name="connsiteX89" fmla="*/ 4397023 w 6925734"/>
              <a:gd name="connsiteY89" fmla="*/ 2415823 h 3048000"/>
              <a:gd name="connsiteX90" fmla="*/ 4363156 w 6925734"/>
              <a:gd name="connsiteY90" fmla="*/ 2404534 h 3048000"/>
              <a:gd name="connsiteX91" fmla="*/ 4250267 w 6925734"/>
              <a:gd name="connsiteY91" fmla="*/ 2381956 h 3048000"/>
              <a:gd name="connsiteX92" fmla="*/ 4092223 w 6925734"/>
              <a:gd name="connsiteY92" fmla="*/ 2370667 h 3048000"/>
              <a:gd name="connsiteX93" fmla="*/ 4013201 w 6925734"/>
              <a:gd name="connsiteY93" fmla="*/ 2359378 h 3048000"/>
              <a:gd name="connsiteX94" fmla="*/ 3821289 w 6925734"/>
              <a:gd name="connsiteY94" fmla="*/ 2348089 h 3048000"/>
              <a:gd name="connsiteX95" fmla="*/ 3708401 w 6925734"/>
              <a:gd name="connsiteY95" fmla="*/ 2325511 h 3048000"/>
              <a:gd name="connsiteX96" fmla="*/ 3640667 w 6925734"/>
              <a:gd name="connsiteY96" fmla="*/ 2314223 h 3048000"/>
              <a:gd name="connsiteX97" fmla="*/ 3561645 w 6925734"/>
              <a:gd name="connsiteY97" fmla="*/ 2302934 h 3048000"/>
              <a:gd name="connsiteX98" fmla="*/ 3516489 w 6925734"/>
              <a:gd name="connsiteY98" fmla="*/ 2291645 h 3048000"/>
              <a:gd name="connsiteX99" fmla="*/ 3358445 w 6925734"/>
              <a:gd name="connsiteY99" fmla="*/ 2280356 h 3048000"/>
              <a:gd name="connsiteX100" fmla="*/ 3302001 w 6925734"/>
              <a:gd name="connsiteY100" fmla="*/ 2269067 h 3048000"/>
              <a:gd name="connsiteX101" fmla="*/ 3155245 w 6925734"/>
              <a:gd name="connsiteY101" fmla="*/ 2235200 h 3048000"/>
              <a:gd name="connsiteX102" fmla="*/ 3031067 w 6925734"/>
              <a:gd name="connsiteY102" fmla="*/ 2223911 h 3048000"/>
              <a:gd name="connsiteX103" fmla="*/ 2906889 w 6925734"/>
              <a:gd name="connsiteY103" fmla="*/ 2178756 h 3048000"/>
              <a:gd name="connsiteX104" fmla="*/ 2816578 w 6925734"/>
              <a:gd name="connsiteY104" fmla="*/ 2156178 h 3048000"/>
              <a:gd name="connsiteX105" fmla="*/ 2771423 w 6925734"/>
              <a:gd name="connsiteY105" fmla="*/ 2144889 h 3048000"/>
              <a:gd name="connsiteX106" fmla="*/ 2647245 w 6925734"/>
              <a:gd name="connsiteY106" fmla="*/ 2099734 h 3048000"/>
              <a:gd name="connsiteX107" fmla="*/ 2602089 w 6925734"/>
              <a:gd name="connsiteY107" fmla="*/ 2088445 h 3048000"/>
              <a:gd name="connsiteX108" fmla="*/ 2511778 w 6925734"/>
              <a:gd name="connsiteY108" fmla="*/ 2054578 h 3048000"/>
              <a:gd name="connsiteX109" fmla="*/ 2466623 w 6925734"/>
              <a:gd name="connsiteY109" fmla="*/ 2032000 h 3048000"/>
              <a:gd name="connsiteX110" fmla="*/ 2387601 w 6925734"/>
              <a:gd name="connsiteY110" fmla="*/ 2009423 h 3048000"/>
              <a:gd name="connsiteX111" fmla="*/ 2342445 w 6925734"/>
              <a:gd name="connsiteY111" fmla="*/ 1986845 h 3048000"/>
              <a:gd name="connsiteX112" fmla="*/ 2195689 w 6925734"/>
              <a:gd name="connsiteY112" fmla="*/ 1964267 h 3048000"/>
              <a:gd name="connsiteX113" fmla="*/ 2105378 w 6925734"/>
              <a:gd name="connsiteY113" fmla="*/ 1919111 h 3048000"/>
              <a:gd name="connsiteX114" fmla="*/ 2060223 w 6925734"/>
              <a:gd name="connsiteY114" fmla="*/ 1896534 h 3048000"/>
              <a:gd name="connsiteX115" fmla="*/ 1958623 w 6925734"/>
              <a:gd name="connsiteY115" fmla="*/ 1840089 h 3048000"/>
              <a:gd name="connsiteX116" fmla="*/ 1890889 w 6925734"/>
              <a:gd name="connsiteY116" fmla="*/ 1817511 h 3048000"/>
              <a:gd name="connsiteX117" fmla="*/ 1857023 w 6925734"/>
              <a:gd name="connsiteY117" fmla="*/ 1806223 h 3048000"/>
              <a:gd name="connsiteX118" fmla="*/ 1823156 w 6925734"/>
              <a:gd name="connsiteY118" fmla="*/ 1794934 h 3048000"/>
              <a:gd name="connsiteX119" fmla="*/ 1744134 w 6925734"/>
              <a:gd name="connsiteY119" fmla="*/ 1783645 h 3048000"/>
              <a:gd name="connsiteX120" fmla="*/ 1710267 w 6925734"/>
              <a:gd name="connsiteY120" fmla="*/ 1772356 h 3048000"/>
              <a:gd name="connsiteX121" fmla="*/ 1665112 w 6925734"/>
              <a:gd name="connsiteY121" fmla="*/ 1749778 h 3048000"/>
              <a:gd name="connsiteX122" fmla="*/ 1586089 w 6925734"/>
              <a:gd name="connsiteY122" fmla="*/ 1738489 h 3048000"/>
              <a:gd name="connsiteX123" fmla="*/ 1540934 w 6925734"/>
              <a:gd name="connsiteY123" fmla="*/ 1715911 h 3048000"/>
              <a:gd name="connsiteX124" fmla="*/ 1315156 w 6925734"/>
              <a:gd name="connsiteY124" fmla="*/ 1693334 h 3048000"/>
              <a:gd name="connsiteX125" fmla="*/ 1247423 w 6925734"/>
              <a:gd name="connsiteY125" fmla="*/ 1670756 h 3048000"/>
              <a:gd name="connsiteX126" fmla="*/ 886178 w 6925734"/>
              <a:gd name="connsiteY126" fmla="*/ 1648178 h 3048000"/>
              <a:gd name="connsiteX127" fmla="*/ 637823 w 6925734"/>
              <a:gd name="connsiteY127" fmla="*/ 1625600 h 3048000"/>
              <a:gd name="connsiteX128" fmla="*/ 570089 w 6925734"/>
              <a:gd name="connsiteY128" fmla="*/ 1603023 h 3048000"/>
              <a:gd name="connsiteX129" fmla="*/ 445912 w 6925734"/>
              <a:gd name="connsiteY129" fmla="*/ 1580445 h 3048000"/>
              <a:gd name="connsiteX130" fmla="*/ 321734 w 6925734"/>
              <a:gd name="connsiteY130" fmla="*/ 1535289 h 3048000"/>
              <a:gd name="connsiteX131" fmla="*/ 287867 w 6925734"/>
              <a:gd name="connsiteY131" fmla="*/ 1512711 h 3048000"/>
              <a:gd name="connsiteX132" fmla="*/ 197556 w 6925734"/>
              <a:gd name="connsiteY132" fmla="*/ 1444978 h 3048000"/>
              <a:gd name="connsiteX133" fmla="*/ 174978 w 6925734"/>
              <a:gd name="connsiteY133" fmla="*/ 1411111 h 3048000"/>
              <a:gd name="connsiteX134" fmla="*/ 95956 w 6925734"/>
              <a:gd name="connsiteY134" fmla="*/ 1354667 h 3048000"/>
              <a:gd name="connsiteX135" fmla="*/ 62089 w 6925734"/>
              <a:gd name="connsiteY135" fmla="*/ 1286934 h 3048000"/>
              <a:gd name="connsiteX136" fmla="*/ 50801 w 6925734"/>
              <a:gd name="connsiteY136" fmla="*/ 1241778 h 3048000"/>
              <a:gd name="connsiteX137" fmla="*/ 39512 w 6925734"/>
              <a:gd name="connsiteY137" fmla="*/ 1207911 h 3048000"/>
              <a:gd name="connsiteX138" fmla="*/ 84667 w 6925734"/>
              <a:gd name="connsiteY138" fmla="*/ 869245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925734" h="3048000">
                <a:moveTo>
                  <a:pt x="84667" y="869245"/>
                </a:moveTo>
                <a:cubicBezTo>
                  <a:pt x="169334" y="809038"/>
                  <a:pt x="393681" y="860652"/>
                  <a:pt x="547512" y="846667"/>
                </a:cubicBezTo>
                <a:cubicBezTo>
                  <a:pt x="561024" y="845439"/>
                  <a:pt x="569598" y="830820"/>
                  <a:pt x="581378" y="824089"/>
                </a:cubicBezTo>
                <a:cubicBezTo>
                  <a:pt x="611487" y="806884"/>
                  <a:pt x="628734" y="799270"/>
                  <a:pt x="660401" y="790223"/>
                </a:cubicBezTo>
                <a:cubicBezTo>
                  <a:pt x="740735" y="767271"/>
                  <a:pt x="744751" y="776134"/>
                  <a:pt x="863601" y="767645"/>
                </a:cubicBezTo>
                <a:cubicBezTo>
                  <a:pt x="878653" y="763882"/>
                  <a:pt x="893838" y="760618"/>
                  <a:pt x="908756" y="756356"/>
                </a:cubicBezTo>
                <a:cubicBezTo>
                  <a:pt x="939267" y="747638"/>
                  <a:pt x="1022956" y="714828"/>
                  <a:pt x="1032934" y="711200"/>
                </a:cubicBezTo>
                <a:cubicBezTo>
                  <a:pt x="1044117" y="707133"/>
                  <a:pt x="1056158" y="705233"/>
                  <a:pt x="1066801" y="699911"/>
                </a:cubicBezTo>
                <a:cubicBezTo>
                  <a:pt x="1086426" y="690099"/>
                  <a:pt x="1103270" y="675124"/>
                  <a:pt x="1123245" y="666045"/>
                </a:cubicBezTo>
                <a:cubicBezTo>
                  <a:pt x="1144911" y="656197"/>
                  <a:pt x="1169103" y="652842"/>
                  <a:pt x="1190978" y="643467"/>
                </a:cubicBezTo>
                <a:cubicBezTo>
                  <a:pt x="1217319" y="632178"/>
                  <a:pt x="1242814" y="618663"/>
                  <a:pt x="1270001" y="609600"/>
                </a:cubicBezTo>
                <a:cubicBezTo>
                  <a:pt x="1288204" y="603532"/>
                  <a:pt x="1307715" y="602473"/>
                  <a:pt x="1326445" y="598311"/>
                </a:cubicBezTo>
                <a:cubicBezTo>
                  <a:pt x="1377640" y="586935"/>
                  <a:pt x="1383035" y="583212"/>
                  <a:pt x="1439334" y="564445"/>
                </a:cubicBezTo>
                <a:lnTo>
                  <a:pt x="1473201" y="553156"/>
                </a:lnTo>
                <a:lnTo>
                  <a:pt x="1507067" y="541867"/>
                </a:lnTo>
                <a:cubicBezTo>
                  <a:pt x="1522119" y="530578"/>
                  <a:pt x="1535394" y="516414"/>
                  <a:pt x="1552223" y="508000"/>
                </a:cubicBezTo>
                <a:cubicBezTo>
                  <a:pt x="1573509" y="497357"/>
                  <a:pt x="1597859" y="494262"/>
                  <a:pt x="1619956" y="485423"/>
                </a:cubicBezTo>
                <a:cubicBezTo>
                  <a:pt x="1635581" y="479173"/>
                  <a:pt x="1649487" y="469095"/>
                  <a:pt x="1665112" y="462845"/>
                </a:cubicBezTo>
                <a:cubicBezTo>
                  <a:pt x="1687209" y="454006"/>
                  <a:pt x="1710267" y="447793"/>
                  <a:pt x="1732845" y="440267"/>
                </a:cubicBezTo>
                <a:cubicBezTo>
                  <a:pt x="1755423" y="432741"/>
                  <a:pt x="1780776" y="430890"/>
                  <a:pt x="1800578" y="417689"/>
                </a:cubicBezTo>
                <a:cubicBezTo>
                  <a:pt x="1811867" y="410163"/>
                  <a:pt x="1821741" y="399875"/>
                  <a:pt x="1834445" y="395111"/>
                </a:cubicBezTo>
                <a:cubicBezTo>
                  <a:pt x="1852411" y="388374"/>
                  <a:pt x="1872159" y="387985"/>
                  <a:pt x="1890889" y="383823"/>
                </a:cubicBezTo>
                <a:cubicBezTo>
                  <a:pt x="1906035" y="380457"/>
                  <a:pt x="1921127" y="376796"/>
                  <a:pt x="1936045" y="372534"/>
                </a:cubicBezTo>
                <a:cubicBezTo>
                  <a:pt x="1947487" y="369265"/>
                  <a:pt x="1958432" y="364376"/>
                  <a:pt x="1969912" y="361245"/>
                </a:cubicBezTo>
                <a:cubicBezTo>
                  <a:pt x="1999849" y="353080"/>
                  <a:pt x="2030785" y="348480"/>
                  <a:pt x="2060223" y="338667"/>
                </a:cubicBezTo>
                <a:cubicBezTo>
                  <a:pt x="2071512" y="334904"/>
                  <a:pt x="2082257" y="328646"/>
                  <a:pt x="2094089" y="327378"/>
                </a:cubicBezTo>
                <a:cubicBezTo>
                  <a:pt x="2187927" y="317324"/>
                  <a:pt x="2282308" y="313156"/>
                  <a:pt x="2376312" y="304800"/>
                </a:cubicBezTo>
                <a:cubicBezTo>
                  <a:pt x="2766968" y="270075"/>
                  <a:pt x="2458717" y="284162"/>
                  <a:pt x="2974623" y="270934"/>
                </a:cubicBezTo>
                <a:lnTo>
                  <a:pt x="3482623" y="259645"/>
                </a:lnTo>
                <a:lnTo>
                  <a:pt x="3798712" y="214489"/>
                </a:lnTo>
                <a:lnTo>
                  <a:pt x="3877734" y="203200"/>
                </a:lnTo>
                <a:lnTo>
                  <a:pt x="3968045" y="191911"/>
                </a:lnTo>
                <a:cubicBezTo>
                  <a:pt x="3983097" y="184385"/>
                  <a:pt x="3997386" y="175085"/>
                  <a:pt x="4013201" y="169334"/>
                </a:cubicBezTo>
                <a:cubicBezTo>
                  <a:pt x="4044901" y="157807"/>
                  <a:pt x="4091759" y="149199"/>
                  <a:pt x="4126089" y="135467"/>
                </a:cubicBezTo>
                <a:cubicBezTo>
                  <a:pt x="4152697" y="124824"/>
                  <a:pt x="4177557" y="109473"/>
                  <a:pt x="4205112" y="101600"/>
                </a:cubicBezTo>
                <a:cubicBezTo>
                  <a:pt x="4230696" y="94290"/>
                  <a:pt x="4257672" y="93096"/>
                  <a:pt x="4284134" y="90311"/>
                </a:cubicBezTo>
                <a:cubicBezTo>
                  <a:pt x="4540607" y="63315"/>
                  <a:pt x="4319258" y="93358"/>
                  <a:pt x="4498623" y="67734"/>
                </a:cubicBezTo>
                <a:cubicBezTo>
                  <a:pt x="4543778" y="71497"/>
                  <a:pt x="4589127" y="73403"/>
                  <a:pt x="4634089" y="79023"/>
                </a:cubicBezTo>
                <a:cubicBezTo>
                  <a:pt x="4649484" y="80947"/>
                  <a:pt x="4663730" y="90311"/>
                  <a:pt x="4679245" y="90311"/>
                </a:cubicBezTo>
                <a:cubicBezTo>
                  <a:pt x="4749008" y="90311"/>
                  <a:pt x="4925654" y="74481"/>
                  <a:pt x="5006623" y="67734"/>
                </a:cubicBezTo>
                <a:cubicBezTo>
                  <a:pt x="5069731" y="51957"/>
                  <a:pt x="5049901" y="55269"/>
                  <a:pt x="5130801" y="45156"/>
                </a:cubicBezTo>
                <a:cubicBezTo>
                  <a:pt x="5458170" y="4235"/>
                  <a:pt x="5344892" y="21592"/>
                  <a:pt x="5830712" y="0"/>
                </a:cubicBezTo>
                <a:cubicBezTo>
                  <a:pt x="5939731" y="327058"/>
                  <a:pt x="5826291" y="22578"/>
                  <a:pt x="6767689" y="22578"/>
                </a:cubicBezTo>
                <a:cubicBezTo>
                  <a:pt x="6809252" y="22578"/>
                  <a:pt x="6850474" y="30104"/>
                  <a:pt x="6891867" y="33867"/>
                </a:cubicBezTo>
                <a:cubicBezTo>
                  <a:pt x="6917280" y="110107"/>
                  <a:pt x="6887954" y="16260"/>
                  <a:pt x="6914445" y="135467"/>
                </a:cubicBezTo>
                <a:cubicBezTo>
                  <a:pt x="6917026" y="147083"/>
                  <a:pt x="6921971" y="158045"/>
                  <a:pt x="6925734" y="169334"/>
                </a:cubicBezTo>
                <a:cubicBezTo>
                  <a:pt x="6921971" y="308564"/>
                  <a:pt x="6921400" y="447916"/>
                  <a:pt x="6914445" y="587023"/>
                </a:cubicBezTo>
                <a:cubicBezTo>
                  <a:pt x="6913851" y="598907"/>
                  <a:pt x="6906425" y="609448"/>
                  <a:pt x="6903156" y="620889"/>
                </a:cubicBezTo>
                <a:cubicBezTo>
                  <a:pt x="6898894" y="635807"/>
                  <a:pt x="6895630" y="650993"/>
                  <a:pt x="6891867" y="666045"/>
                </a:cubicBezTo>
                <a:cubicBezTo>
                  <a:pt x="6888104" y="699912"/>
                  <a:pt x="6885082" y="733869"/>
                  <a:pt x="6880578" y="767645"/>
                </a:cubicBezTo>
                <a:cubicBezTo>
                  <a:pt x="6877553" y="790333"/>
                  <a:pt x="6871361" y="812583"/>
                  <a:pt x="6869289" y="835378"/>
                </a:cubicBezTo>
                <a:cubicBezTo>
                  <a:pt x="6823789" y="1335886"/>
                  <a:pt x="6865507" y="989817"/>
                  <a:pt x="6835423" y="1230489"/>
                </a:cubicBezTo>
                <a:cubicBezTo>
                  <a:pt x="6839186" y="1313274"/>
                  <a:pt x="6843262" y="1396046"/>
                  <a:pt x="6846712" y="1478845"/>
                </a:cubicBezTo>
                <a:cubicBezTo>
                  <a:pt x="6850788" y="1576669"/>
                  <a:pt x="6852415" y="1674606"/>
                  <a:pt x="6858001" y="1772356"/>
                </a:cubicBezTo>
                <a:cubicBezTo>
                  <a:pt x="6862352" y="1848508"/>
                  <a:pt x="6876950" y="1923549"/>
                  <a:pt x="6891867" y="1998134"/>
                </a:cubicBezTo>
                <a:cubicBezTo>
                  <a:pt x="6895630" y="2069630"/>
                  <a:pt x="6903156" y="2141028"/>
                  <a:pt x="6903156" y="2212623"/>
                </a:cubicBezTo>
                <a:cubicBezTo>
                  <a:pt x="6903156" y="2385760"/>
                  <a:pt x="6898652" y="2558907"/>
                  <a:pt x="6891867" y="2731911"/>
                </a:cubicBezTo>
                <a:cubicBezTo>
                  <a:pt x="6891115" y="2751084"/>
                  <a:pt x="6885232" y="2769741"/>
                  <a:pt x="6880578" y="2788356"/>
                </a:cubicBezTo>
                <a:cubicBezTo>
                  <a:pt x="6873905" y="2815048"/>
                  <a:pt x="6860557" y="2844303"/>
                  <a:pt x="6846712" y="2867378"/>
                </a:cubicBezTo>
                <a:cubicBezTo>
                  <a:pt x="6832751" y="2890646"/>
                  <a:pt x="6816608" y="2912533"/>
                  <a:pt x="6801556" y="2935111"/>
                </a:cubicBezTo>
                <a:cubicBezTo>
                  <a:pt x="6794030" y="2946400"/>
                  <a:pt x="6791849" y="2964687"/>
                  <a:pt x="6778978" y="2968978"/>
                </a:cubicBezTo>
                <a:cubicBezTo>
                  <a:pt x="6693852" y="2997354"/>
                  <a:pt x="6798783" y="2959076"/>
                  <a:pt x="6711245" y="3002845"/>
                </a:cubicBezTo>
                <a:cubicBezTo>
                  <a:pt x="6700602" y="3008167"/>
                  <a:pt x="6688021" y="3008812"/>
                  <a:pt x="6677378" y="3014134"/>
                </a:cubicBezTo>
                <a:cubicBezTo>
                  <a:pt x="6665243" y="3020201"/>
                  <a:pt x="6656215" y="3031947"/>
                  <a:pt x="6643512" y="3036711"/>
                </a:cubicBezTo>
                <a:cubicBezTo>
                  <a:pt x="6625546" y="3043448"/>
                  <a:pt x="6605882" y="3044237"/>
                  <a:pt x="6587067" y="3048000"/>
                </a:cubicBezTo>
                <a:cubicBezTo>
                  <a:pt x="6451600" y="3044237"/>
                  <a:pt x="6316017" y="3043478"/>
                  <a:pt x="6180667" y="3036711"/>
                </a:cubicBezTo>
                <a:cubicBezTo>
                  <a:pt x="6165172" y="3035936"/>
                  <a:pt x="6150231" y="3030329"/>
                  <a:pt x="6135512" y="3025423"/>
                </a:cubicBezTo>
                <a:cubicBezTo>
                  <a:pt x="6056742" y="2999167"/>
                  <a:pt x="6102756" y="3009772"/>
                  <a:pt x="6033912" y="2980267"/>
                </a:cubicBezTo>
                <a:cubicBezTo>
                  <a:pt x="6011239" y="2970550"/>
                  <a:pt x="5977803" y="2963417"/>
                  <a:pt x="5954889" y="2957689"/>
                </a:cubicBezTo>
                <a:cubicBezTo>
                  <a:pt x="5872380" y="2902681"/>
                  <a:pt x="5976125" y="2969824"/>
                  <a:pt x="5875867" y="2912534"/>
                </a:cubicBezTo>
                <a:cubicBezTo>
                  <a:pt x="5864087" y="2905803"/>
                  <a:pt x="5854471" y="2895301"/>
                  <a:pt x="5842001" y="2889956"/>
                </a:cubicBezTo>
                <a:cubicBezTo>
                  <a:pt x="5827740" y="2883844"/>
                  <a:pt x="5811897" y="2882430"/>
                  <a:pt x="5796845" y="2878667"/>
                </a:cubicBezTo>
                <a:cubicBezTo>
                  <a:pt x="5785556" y="2867378"/>
                  <a:pt x="5776262" y="2853656"/>
                  <a:pt x="5762978" y="2844800"/>
                </a:cubicBezTo>
                <a:cubicBezTo>
                  <a:pt x="5753077" y="2838199"/>
                  <a:pt x="5740254" y="2837689"/>
                  <a:pt x="5729112" y="2833511"/>
                </a:cubicBezTo>
                <a:cubicBezTo>
                  <a:pt x="5710138" y="2826396"/>
                  <a:pt x="5690792" y="2819996"/>
                  <a:pt x="5672667" y="2810934"/>
                </a:cubicBezTo>
                <a:cubicBezTo>
                  <a:pt x="5653042" y="2801121"/>
                  <a:pt x="5634829" y="2788696"/>
                  <a:pt x="5616223" y="2777067"/>
                </a:cubicBezTo>
                <a:cubicBezTo>
                  <a:pt x="5604718" y="2769876"/>
                  <a:pt x="5594754" y="2759999"/>
                  <a:pt x="5582356" y="2754489"/>
                </a:cubicBezTo>
                <a:cubicBezTo>
                  <a:pt x="5560608" y="2744823"/>
                  <a:pt x="5514623" y="2731911"/>
                  <a:pt x="5514623" y="2731911"/>
                </a:cubicBezTo>
                <a:cubicBezTo>
                  <a:pt x="5478255" y="2695544"/>
                  <a:pt x="5485128" y="2695278"/>
                  <a:pt x="5435601" y="2675467"/>
                </a:cubicBezTo>
                <a:cubicBezTo>
                  <a:pt x="5413504" y="2666628"/>
                  <a:pt x="5367867" y="2652889"/>
                  <a:pt x="5367867" y="2652889"/>
                </a:cubicBezTo>
                <a:cubicBezTo>
                  <a:pt x="5333852" y="2630212"/>
                  <a:pt x="5328953" y="2624923"/>
                  <a:pt x="5288845" y="2607734"/>
                </a:cubicBezTo>
                <a:cubicBezTo>
                  <a:pt x="5266171" y="2598017"/>
                  <a:pt x="5232738" y="2590885"/>
                  <a:pt x="5209823" y="2585156"/>
                </a:cubicBezTo>
                <a:cubicBezTo>
                  <a:pt x="5198534" y="2577630"/>
                  <a:pt x="5188427" y="2567923"/>
                  <a:pt x="5175956" y="2562578"/>
                </a:cubicBezTo>
                <a:cubicBezTo>
                  <a:pt x="5131781" y="2543646"/>
                  <a:pt x="5108599" y="2559065"/>
                  <a:pt x="5063067" y="2528711"/>
                </a:cubicBezTo>
                <a:cubicBezTo>
                  <a:pt x="5051778" y="2521185"/>
                  <a:pt x="5041599" y="2511644"/>
                  <a:pt x="5029201" y="2506134"/>
                </a:cubicBezTo>
                <a:cubicBezTo>
                  <a:pt x="4976337" y="2482639"/>
                  <a:pt x="4958141" y="2484071"/>
                  <a:pt x="4905023" y="2472267"/>
                </a:cubicBezTo>
                <a:cubicBezTo>
                  <a:pt x="4889877" y="2468901"/>
                  <a:pt x="4874785" y="2465240"/>
                  <a:pt x="4859867" y="2460978"/>
                </a:cubicBezTo>
                <a:cubicBezTo>
                  <a:pt x="4822460" y="2450290"/>
                  <a:pt x="4814028" y="2441269"/>
                  <a:pt x="4769556" y="2438400"/>
                </a:cubicBezTo>
                <a:cubicBezTo>
                  <a:pt x="4671850" y="2432096"/>
                  <a:pt x="4573882" y="2430874"/>
                  <a:pt x="4476045" y="2427111"/>
                </a:cubicBezTo>
                <a:cubicBezTo>
                  <a:pt x="4449704" y="2423348"/>
                  <a:pt x="4423114" y="2421041"/>
                  <a:pt x="4397023" y="2415823"/>
                </a:cubicBezTo>
                <a:cubicBezTo>
                  <a:pt x="4385354" y="2413489"/>
                  <a:pt x="4374751" y="2407210"/>
                  <a:pt x="4363156" y="2404534"/>
                </a:cubicBezTo>
                <a:cubicBezTo>
                  <a:pt x="4325764" y="2395905"/>
                  <a:pt x="4288346" y="2386716"/>
                  <a:pt x="4250267" y="2381956"/>
                </a:cubicBezTo>
                <a:cubicBezTo>
                  <a:pt x="4197859" y="2375405"/>
                  <a:pt x="4144801" y="2375674"/>
                  <a:pt x="4092223" y="2370667"/>
                </a:cubicBezTo>
                <a:cubicBezTo>
                  <a:pt x="4065735" y="2368144"/>
                  <a:pt x="4039717" y="2361588"/>
                  <a:pt x="4013201" y="2359378"/>
                </a:cubicBezTo>
                <a:cubicBezTo>
                  <a:pt x="3949341" y="2354056"/>
                  <a:pt x="3885260" y="2351852"/>
                  <a:pt x="3821289" y="2348089"/>
                </a:cubicBezTo>
                <a:cubicBezTo>
                  <a:pt x="3759696" y="2327557"/>
                  <a:pt x="3804758" y="2340335"/>
                  <a:pt x="3708401" y="2325511"/>
                </a:cubicBezTo>
                <a:cubicBezTo>
                  <a:pt x="3685778" y="2322031"/>
                  <a:pt x="3663290" y="2317703"/>
                  <a:pt x="3640667" y="2314223"/>
                </a:cubicBezTo>
                <a:cubicBezTo>
                  <a:pt x="3614368" y="2310177"/>
                  <a:pt x="3587824" y="2307694"/>
                  <a:pt x="3561645" y="2302934"/>
                </a:cubicBezTo>
                <a:cubicBezTo>
                  <a:pt x="3546380" y="2300159"/>
                  <a:pt x="3531909" y="2293358"/>
                  <a:pt x="3516489" y="2291645"/>
                </a:cubicBezTo>
                <a:cubicBezTo>
                  <a:pt x="3463996" y="2285812"/>
                  <a:pt x="3411126" y="2284119"/>
                  <a:pt x="3358445" y="2280356"/>
                </a:cubicBezTo>
                <a:cubicBezTo>
                  <a:pt x="3339630" y="2276593"/>
                  <a:pt x="3320697" y="2273381"/>
                  <a:pt x="3302001" y="2269067"/>
                </a:cubicBezTo>
                <a:cubicBezTo>
                  <a:pt x="3272896" y="2262351"/>
                  <a:pt x="3192760" y="2239889"/>
                  <a:pt x="3155245" y="2235200"/>
                </a:cubicBezTo>
                <a:cubicBezTo>
                  <a:pt x="3114003" y="2230045"/>
                  <a:pt x="3072460" y="2227674"/>
                  <a:pt x="3031067" y="2223911"/>
                </a:cubicBezTo>
                <a:cubicBezTo>
                  <a:pt x="2989674" y="2208859"/>
                  <a:pt x="2948889" y="2192019"/>
                  <a:pt x="2906889" y="2178756"/>
                </a:cubicBezTo>
                <a:cubicBezTo>
                  <a:pt x="2877299" y="2169412"/>
                  <a:pt x="2846682" y="2163704"/>
                  <a:pt x="2816578" y="2156178"/>
                </a:cubicBezTo>
                <a:lnTo>
                  <a:pt x="2771423" y="2144889"/>
                </a:lnTo>
                <a:cubicBezTo>
                  <a:pt x="2711737" y="2105098"/>
                  <a:pt x="2750719" y="2125602"/>
                  <a:pt x="2647245" y="2099734"/>
                </a:cubicBezTo>
                <a:lnTo>
                  <a:pt x="2602089" y="2088445"/>
                </a:lnTo>
                <a:cubicBezTo>
                  <a:pt x="2476373" y="2025586"/>
                  <a:pt x="2634740" y="2100689"/>
                  <a:pt x="2511778" y="2054578"/>
                </a:cubicBezTo>
                <a:cubicBezTo>
                  <a:pt x="2496021" y="2048669"/>
                  <a:pt x="2482091" y="2038629"/>
                  <a:pt x="2466623" y="2032000"/>
                </a:cubicBezTo>
                <a:cubicBezTo>
                  <a:pt x="2443948" y="2022282"/>
                  <a:pt x="2410518" y="2015152"/>
                  <a:pt x="2387601" y="2009423"/>
                </a:cubicBezTo>
                <a:cubicBezTo>
                  <a:pt x="2372549" y="2001897"/>
                  <a:pt x="2358410" y="1992167"/>
                  <a:pt x="2342445" y="1986845"/>
                </a:cubicBezTo>
                <a:cubicBezTo>
                  <a:pt x="2311415" y="1976501"/>
                  <a:pt x="2217819" y="1967033"/>
                  <a:pt x="2195689" y="1964267"/>
                </a:cubicBezTo>
                <a:lnTo>
                  <a:pt x="2105378" y="1919111"/>
                </a:lnTo>
                <a:cubicBezTo>
                  <a:pt x="2090326" y="1911585"/>
                  <a:pt x="2074933" y="1904707"/>
                  <a:pt x="2060223" y="1896534"/>
                </a:cubicBezTo>
                <a:cubicBezTo>
                  <a:pt x="2026356" y="1877719"/>
                  <a:pt x="1993730" y="1856473"/>
                  <a:pt x="1958623" y="1840089"/>
                </a:cubicBezTo>
                <a:cubicBezTo>
                  <a:pt x="1937056" y="1830025"/>
                  <a:pt x="1913467" y="1825037"/>
                  <a:pt x="1890889" y="1817511"/>
                </a:cubicBezTo>
                <a:lnTo>
                  <a:pt x="1857023" y="1806223"/>
                </a:lnTo>
                <a:cubicBezTo>
                  <a:pt x="1845734" y="1802460"/>
                  <a:pt x="1834936" y="1796617"/>
                  <a:pt x="1823156" y="1794934"/>
                </a:cubicBezTo>
                <a:lnTo>
                  <a:pt x="1744134" y="1783645"/>
                </a:lnTo>
                <a:cubicBezTo>
                  <a:pt x="1732845" y="1779882"/>
                  <a:pt x="1721204" y="1777044"/>
                  <a:pt x="1710267" y="1772356"/>
                </a:cubicBezTo>
                <a:cubicBezTo>
                  <a:pt x="1694799" y="1765727"/>
                  <a:pt x="1681347" y="1754206"/>
                  <a:pt x="1665112" y="1749778"/>
                </a:cubicBezTo>
                <a:cubicBezTo>
                  <a:pt x="1639441" y="1742777"/>
                  <a:pt x="1612430" y="1742252"/>
                  <a:pt x="1586089" y="1738489"/>
                </a:cubicBezTo>
                <a:cubicBezTo>
                  <a:pt x="1571037" y="1730963"/>
                  <a:pt x="1557533" y="1718678"/>
                  <a:pt x="1540934" y="1715911"/>
                </a:cubicBezTo>
                <a:cubicBezTo>
                  <a:pt x="1466328" y="1703477"/>
                  <a:pt x="1315156" y="1693334"/>
                  <a:pt x="1315156" y="1693334"/>
                </a:cubicBezTo>
                <a:cubicBezTo>
                  <a:pt x="1292578" y="1685808"/>
                  <a:pt x="1270898" y="1674669"/>
                  <a:pt x="1247423" y="1670756"/>
                </a:cubicBezTo>
                <a:cubicBezTo>
                  <a:pt x="1083112" y="1643371"/>
                  <a:pt x="1202562" y="1660347"/>
                  <a:pt x="886178" y="1648178"/>
                </a:cubicBezTo>
                <a:cubicBezTo>
                  <a:pt x="803393" y="1640652"/>
                  <a:pt x="716684" y="1651886"/>
                  <a:pt x="637823" y="1625600"/>
                </a:cubicBezTo>
                <a:cubicBezTo>
                  <a:pt x="615245" y="1618074"/>
                  <a:pt x="593564" y="1606936"/>
                  <a:pt x="570089" y="1603023"/>
                </a:cubicBezTo>
                <a:cubicBezTo>
                  <a:pt x="547960" y="1599335"/>
                  <a:pt x="470706" y="1587207"/>
                  <a:pt x="445912" y="1580445"/>
                </a:cubicBezTo>
                <a:cubicBezTo>
                  <a:pt x="422727" y="1574122"/>
                  <a:pt x="345975" y="1547410"/>
                  <a:pt x="321734" y="1535289"/>
                </a:cubicBezTo>
                <a:cubicBezTo>
                  <a:pt x="309599" y="1529221"/>
                  <a:pt x="298840" y="1520691"/>
                  <a:pt x="287867" y="1512711"/>
                </a:cubicBezTo>
                <a:cubicBezTo>
                  <a:pt x="257435" y="1490578"/>
                  <a:pt x="218429" y="1476288"/>
                  <a:pt x="197556" y="1444978"/>
                </a:cubicBezTo>
                <a:cubicBezTo>
                  <a:pt x="190030" y="1433689"/>
                  <a:pt x="184572" y="1420705"/>
                  <a:pt x="174978" y="1411111"/>
                </a:cubicBezTo>
                <a:cubicBezTo>
                  <a:pt x="160977" y="1397110"/>
                  <a:pt x="115185" y="1367486"/>
                  <a:pt x="95956" y="1354667"/>
                </a:cubicBezTo>
                <a:cubicBezTo>
                  <a:pt x="48381" y="1211943"/>
                  <a:pt x="127747" y="1440139"/>
                  <a:pt x="62089" y="1286934"/>
                </a:cubicBezTo>
                <a:cubicBezTo>
                  <a:pt x="55977" y="1272673"/>
                  <a:pt x="55063" y="1256696"/>
                  <a:pt x="50801" y="1241778"/>
                </a:cubicBezTo>
                <a:cubicBezTo>
                  <a:pt x="47532" y="1230336"/>
                  <a:pt x="39884" y="1219805"/>
                  <a:pt x="39512" y="1207911"/>
                </a:cubicBezTo>
                <a:cubicBezTo>
                  <a:pt x="36103" y="1098839"/>
                  <a:pt x="0" y="929452"/>
                  <a:pt x="84667" y="86924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91" name="Пятно 2 190"/>
          <p:cNvSpPr>
            <a:spLocks noChangeArrowheads="1"/>
          </p:cNvSpPr>
          <p:nvPr/>
        </p:nvSpPr>
        <p:spPr bwMode="auto">
          <a:xfrm>
            <a:off x="857250" y="2286000"/>
            <a:ext cx="928688" cy="1000125"/>
          </a:xfrm>
          <a:prstGeom prst="irregularSeal2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0" name="Прямоугольник 191"/>
          <p:cNvSpPr>
            <a:spLocks noChangeArrowheads="1"/>
          </p:cNvSpPr>
          <p:nvPr/>
        </p:nvSpPr>
        <p:spPr bwMode="auto">
          <a:xfrm>
            <a:off x="4572000" y="3270250"/>
            <a:ext cx="500063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1" name="Прямоугольник 192"/>
          <p:cNvSpPr>
            <a:spLocks noChangeArrowheads="1"/>
          </p:cNvSpPr>
          <p:nvPr/>
        </p:nvSpPr>
        <p:spPr bwMode="auto">
          <a:xfrm>
            <a:off x="6000750" y="212725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2" name="Прямоугольник 193"/>
          <p:cNvSpPr>
            <a:spLocks noChangeArrowheads="1"/>
          </p:cNvSpPr>
          <p:nvPr/>
        </p:nvSpPr>
        <p:spPr bwMode="auto">
          <a:xfrm>
            <a:off x="3071813" y="327025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3" name="Прямоугольник 194"/>
          <p:cNvSpPr>
            <a:spLocks noChangeArrowheads="1"/>
          </p:cNvSpPr>
          <p:nvPr/>
        </p:nvSpPr>
        <p:spPr bwMode="auto">
          <a:xfrm>
            <a:off x="3286125" y="2198688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4" name="Прямоугольник 195"/>
          <p:cNvSpPr>
            <a:spLocks noChangeArrowheads="1"/>
          </p:cNvSpPr>
          <p:nvPr/>
        </p:nvSpPr>
        <p:spPr bwMode="auto">
          <a:xfrm>
            <a:off x="7286625" y="3698875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5" name="Прямоугольник 193"/>
          <p:cNvSpPr>
            <a:spLocks noChangeArrowheads="1"/>
          </p:cNvSpPr>
          <p:nvPr/>
        </p:nvSpPr>
        <p:spPr bwMode="auto">
          <a:xfrm>
            <a:off x="3643313" y="3270250"/>
            <a:ext cx="142875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6" name="Прямоугольник 194"/>
          <p:cNvSpPr>
            <a:spLocks noChangeArrowheads="1"/>
          </p:cNvSpPr>
          <p:nvPr/>
        </p:nvSpPr>
        <p:spPr bwMode="auto">
          <a:xfrm rot="-1812606">
            <a:off x="3643313" y="2198688"/>
            <a:ext cx="357187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7" name="Прямоугольник 194"/>
          <p:cNvSpPr>
            <a:spLocks noChangeArrowheads="1"/>
          </p:cNvSpPr>
          <p:nvPr/>
        </p:nvSpPr>
        <p:spPr bwMode="auto">
          <a:xfrm rot="2129303">
            <a:off x="4335463" y="2133600"/>
            <a:ext cx="357187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8" name="Прямоугольник 194"/>
          <p:cNvSpPr>
            <a:spLocks noChangeArrowheads="1"/>
          </p:cNvSpPr>
          <p:nvPr/>
        </p:nvSpPr>
        <p:spPr bwMode="auto">
          <a:xfrm rot="-1812606">
            <a:off x="3900488" y="3771900"/>
            <a:ext cx="357187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49" name="Прямоугольник 194"/>
          <p:cNvSpPr>
            <a:spLocks noChangeArrowheads="1"/>
          </p:cNvSpPr>
          <p:nvPr/>
        </p:nvSpPr>
        <p:spPr bwMode="auto">
          <a:xfrm rot="2129303">
            <a:off x="5478463" y="3705225"/>
            <a:ext cx="357187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50" name="Прямоугольник 191"/>
          <p:cNvSpPr>
            <a:spLocks noChangeArrowheads="1"/>
          </p:cNvSpPr>
          <p:nvPr/>
        </p:nvSpPr>
        <p:spPr bwMode="auto">
          <a:xfrm>
            <a:off x="2214563" y="1555750"/>
            <a:ext cx="500062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51" name="Прямоугольник 191"/>
          <p:cNvSpPr>
            <a:spLocks noChangeArrowheads="1"/>
          </p:cNvSpPr>
          <p:nvPr/>
        </p:nvSpPr>
        <p:spPr bwMode="auto">
          <a:xfrm>
            <a:off x="7286625" y="2413000"/>
            <a:ext cx="500063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52" name="Прямоугольник 191"/>
          <p:cNvSpPr>
            <a:spLocks noChangeArrowheads="1"/>
          </p:cNvSpPr>
          <p:nvPr/>
        </p:nvSpPr>
        <p:spPr bwMode="auto">
          <a:xfrm>
            <a:off x="3714750" y="841375"/>
            <a:ext cx="500063" cy="285750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" name="Picture 4" descr="https://im0-tub-ru.yandex.net/i?id=6193911489d98db39c7ef55afebe64b0&amp;n=33&amp;h=1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714375"/>
            <a:ext cx="22383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ctangle 132"/>
          <p:cNvSpPr>
            <a:spLocks noChangeArrowheads="1"/>
          </p:cNvSpPr>
          <p:nvPr/>
        </p:nvSpPr>
        <p:spPr bwMode="auto">
          <a:xfrm>
            <a:off x="0" y="4344988"/>
            <a:ext cx="9144000" cy="2678112"/>
          </a:xfrm>
          <a:prstGeom prst="rect">
            <a:avLst/>
          </a:prstGeom>
          <a:gradFill rotWithShape="1">
            <a:gsLst>
              <a:gs pos="0">
                <a:srgbClr val="00B0F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>
            <a:outerShdw dist="81320" dir="2319588" algn="ctr" rotWithShape="0">
              <a:srgbClr val="FF3300"/>
            </a:outerShdw>
          </a:effectLst>
        </p:spPr>
        <p:txBody>
          <a:bodyPr lIns="91433" tIns="45717" rIns="91433" bIns="45717" anchor="ctr">
            <a:spAutoFit/>
          </a:bodyPr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территория, которая в результате повреждения или разрушения гидротехнических сооружений или в результате стихийного бедствия может быть покрыта водой с глубиной затопления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более  1,5 м,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в пределах которой возможны гибель людей, сельскохозяйственных животных и растений, повреждение или разрушение зданий (сооружений), других материальных ценностей, а также ущерб окружающей природной среде.</a:t>
            </a:r>
          </a:p>
        </p:txBody>
      </p:sp>
      <p:pic>
        <p:nvPicPr>
          <p:cNvPr id="18434" name="Picture 2" descr="https://im1-tub-ru.yandex.net/i?id=890a3a4ccf0054a5ca9583d200b2c784&amp;n=33&amp;h=1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642938"/>
            <a:ext cx="24288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s://im0-tub-ru.yandex.net/i?id=bee4e5d1a8f55cbae4ce034d5f254c75&amp;n=33&amp;h=1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2714625"/>
            <a:ext cx="21526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https://im2-tub-ru.yandex.net/i?id=cd886543d14723d988af1411b79b0640&amp;n=33&amp;h=170"/>
          <p:cNvPicPr>
            <a:picLocks noChangeAspect="1" noChangeArrowheads="1"/>
          </p:cNvPicPr>
          <p:nvPr/>
        </p:nvPicPr>
        <p:blipFill>
          <a:blip r:embed="rId5" cstate="print"/>
          <a:srcRect l="17500" b="-1471"/>
          <a:stretch>
            <a:fillRect/>
          </a:stretch>
        </p:blipFill>
        <p:spPr bwMode="auto">
          <a:xfrm>
            <a:off x="3643313" y="2714625"/>
            <a:ext cx="235743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http://npp-aquarius.ru/files/512-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714356"/>
            <a:ext cx="2720548" cy="19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F2105D-5B8B-4507-807B-ED9DAC89D080}" type="slidenum">
              <a:rPr lang="ru-RU" altLang="ru-RU" sz="1400">
                <a:solidFill>
                  <a:schemeClr val="tx1"/>
                </a:solidFill>
                <a:latin typeface="Agency FB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altLang="ru-RU" sz="1400">
              <a:solidFill>
                <a:schemeClr val="tx1"/>
              </a:solidFill>
              <a:latin typeface="Agency FB" pitchFamily="34" charset="0"/>
            </a:endParaRPr>
          </a:p>
        </p:txBody>
      </p:sp>
      <p:pic>
        <p:nvPicPr>
          <p:cNvPr id="49155" name="Picture 2" descr="&amp;Ncy;&amp;acy;&amp;chcy;&amp;acy;&amp;lcy;&amp;softcy;&amp;ncy;&amp;acy;&amp;yacy; &amp;shcy;&amp;kcy;&amp;ocy;&amp;lcy;&amp;acy; &amp;ncy;&amp;ocy;&amp;chcy;&amp;softcy;&amp;yucy; &amp;Zcy;&amp;iecy;&amp;lcy;&amp;iecy;&amp;ncy;&amp;ocy;&amp;gcy;&amp;rcy;&amp;acy;&amp;dcy; &amp;ncy;&amp;acy;&amp;shcy; &amp;dcy;&amp;ocy;&amp;mcy;. &amp;Scy;&amp;acy;&amp;jcy;&amp;tcy; &amp;Zcy;&amp;iecy;&amp;lcy;&amp;iecy;&amp;ncy;&amp;ocy;&amp;gcy;&amp;rcy;&amp;acy;&amp;dcy;&amp;acy;: &amp;rcy;&amp;acy;&amp;bcy;&amp;ocy;&amp;tcy;&amp;acy;, &amp;acy;&amp;fcy;&amp;icy;&amp;shcy;&amp;acy;, &amp;ncy;&amp;ocy;&amp;vcy;&amp;ocy;&amp;scy;&amp;tcy;&amp;icy;, &amp;ncy;&amp;iecy;&amp;dcy;&amp;vcy;&amp;icy;&amp;zhcy;&amp;icy;&amp;mcy;&amp;ocy;&amp;scy;&amp;tcy;&amp;softcy;, &amp;kcy;&amp;ocy;&amp;mcy;&amp;pcy;&amp;acy;&amp;ncy;&amp;icy;&amp;icy;"/>
          <p:cNvPicPr>
            <a:picLocks noChangeAspect="1" noChangeArrowheads="1"/>
          </p:cNvPicPr>
          <p:nvPr/>
        </p:nvPicPr>
        <p:blipFill>
          <a:blip r:embed="rId2" cstate="print"/>
          <a:srcRect b="7210"/>
          <a:stretch>
            <a:fillRect/>
          </a:stretch>
        </p:blipFill>
        <p:spPr bwMode="auto">
          <a:xfrm>
            <a:off x="1692275" y="1508125"/>
            <a:ext cx="5715000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 bwMode="auto">
          <a:xfrm>
            <a:off x="1187450" y="1165225"/>
            <a:ext cx="6769100" cy="4251325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Broadway" pitchFamily="82" charset="0"/>
              <a:cs typeface="+mn-cs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-36513" y="6350"/>
            <a:ext cx="9180513" cy="703263"/>
          </a:xfrm>
          <a:prstGeom prst="round2DiagRect">
            <a:avLst/>
          </a:prstGeom>
          <a:gradFill>
            <a:gsLst>
              <a:gs pos="0">
                <a:srgbClr val="FF3300">
                  <a:gamma/>
                  <a:shade val="32157"/>
                  <a:invGamma/>
                </a:srgbClr>
              </a:gs>
              <a:gs pos="100000">
                <a:srgbClr val="FF3300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3850" y="138113"/>
            <a:ext cx="84963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cap="all" dirty="0">
                <a:solidFill>
                  <a:srgbClr val="FFFF00"/>
                </a:solidFill>
                <a:latin typeface="Times New Roman" panose="02020603050405020304" pitchFamily="18" charset="0"/>
                <a:cs typeface="+mn-cs"/>
              </a:rPr>
              <a:t>СВЕТОМАСКИРОВКА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613"/>
          </a:xfrm>
          <a:solidFill>
            <a:srgbClr val="FF0000"/>
          </a:solidFill>
        </p:spPr>
        <p:txBody>
          <a:bodyPr/>
          <a:lstStyle/>
          <a:p>
            <a:r>
              <a:rPr lang="ru-RU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Литература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9144000" cy="6021387"/>
          </a:xfrm>
        </p:spPr>
        <p:txBody>
          <a:bodyPr>
            <a:noAutofit/>
          </a:bodyPr>
          <a:lstStyle/>
          <a:p>
            <a:pPr marL="72000" indent="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Постановление Правительства Москвы от 18.03.2008 г.  № 182-пп «Об утверждении Положения об организации и  ведении гражданской обороны в городе Москве».</a:t>
            </a:r>
          </a:p>
          <a:p>
            <a:pPr marL="72000" indent="0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Приказ МЧС России от 14.11.2008г. № 687 «Положение об организации и ведении ГО в муниципальных образованиях и организациях».</a:t>
            </a:r>
          </a:p>
          <a:p>
            <a:pPr marL="7200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 Приказ МЧС РФ от 31 июля 2006 г. N 440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«Об утверждении положения об уполномоченных на решение задач в области гражданской обороны структурных подразделениях (работниках) организаций».</a:t>
            </a:r>
          </a:p>
          <a:p>
            <a:pPr marL="7200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7200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9. СП 165.1325800.2014г.  «Инженерно-технические мероприятия гражданской обороны» Актуализированная редакция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СНиП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2.01.51-90.</a:t>
            </a:r>
          </a:p>
          <a:p>
            <a:pPr algn="ctr">
              <a:lnSpc>
                <a:spcPct val="80000"/>
              </a:lnSpc>
            </a:pPr>
            <a:endParaRPr lang="ru-RU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72000" indent="342900">
              <a:spcBef>
                <a:spcPts val="0"/>
              </a:spcBef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430657-382a9d484d8bac3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8192" y="142852"/>
            <a:ext cx="785808" cy="523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4" descr="https://im3-tub-ru.yandex.net/i?id=095d8a4a2972d19aeb8a0af33c4c2042&amp;n=33&amp;h=190&amp;w=2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3643313"/>
            <a:ext cx="135731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50" y="1428750"/>
            <a:ext cx="3214688" cy="5842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        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86188" y="1428750"/>
            <a:ext cx="2071687" cy="58420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2188" y="1428750"/>
            <a:ext cx="2928937" cy="584200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       Д</a:t>
            </a:r>
          </a:p>
        </p:txBody>
      </p:sp>
      <p:pic>
        <p:nvPicPr>
          <p:cNvPr id="91142" name="Picture 6" descr="https://im1-tub-ru.yandex.net/i?id=411ac53b870de55f8222c3ed163fed86&amp;n=33&amp;h=190&amp;w=2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643313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3" name="Picture 8" descr="https://im2-tub-ru.yandex.net/i?id=4e9f498ee350921a5408bacdca404621&amp;n=33&amp;h=190&amp;w=2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8" y="3643313"/>
            <a:ext cx="15001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4" name="Picture 10" descr="https://im2-tub-ru.yandex.net/i?id=fbbb66756fb6e2bc58c2adb2b7b82c43&amp;n=33&amp;h=190&amp;w=3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88" y="3643313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5" name="Picture 12" descr="https://im1-tub-ru.yandex.net/i?id=b0533f7be9bcdba9806af241d0240d6c&amp;n=33&amp;h=190&amp;w=28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43813" y="3643313"/>
            <a:ext cx="135731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6" name="TextBox 12"/>
          <p:cNvSpPr txBox="1">
            <a:spLocks noChangeArrowheads="1"/>
          </p:cNvSpPr>
          <p:nvPr/>
        </p:nvSpPr>
        <p:spPr bwMode="auto">
          <a:xfrm>
            <a:off x="214313" y="4714875"/>
            <a:ext cx="8786812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Пожаровзрывоопасные объекты (ПВОО) – объекты, на которых производятся, хранятся, транспортируются взрывоопасные продукты или продукты, приобретающие при определенных условиях способность к возгоранию или взрыву. </a:t>
            </a:r>
          </a:p>
          <a:p>
            <a:pPr algn="ctr"/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наиболее пожароопасным предприятиям относятся предприятия категорий: А, Б, В. Предприятия Г, Д относятся к не пожароопасным предприятиям.</a:t>
            </a:r>
          </a:p>
        </p:txBody>
      </p:sp>
      <p:sp>
        <p:nvSpPr>
          <p:cNvPr id="14" name="Rectangle 43"/>
          <p:cNvSpPr>
            <a:spLocks noChangeArrowheads="1"/>
          </p:cNvSpPr>
          <p:nvPr/>
        </p:nvSpPr>
        <p:spPr bwMode="auto">
          <a:xfrm>
            <a:off x="71438" y="61913"/>
            <a:ext cx="9001125" cy="1081087"/>
          </a:xfrm>
          <a:prstGeom prst="rect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602000"/>
            </a:outerShdw>
          </a:effectLst>
        </p:spPr>
        <p:txBody>
          <a:bodyPr lIns="91324" tIns="45664" rIns="91324" bIns="45664" anchor="ctr" anchorCtr="1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lnSpc>
                <a:spcPts val="39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40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Категории </a:t>
            </a:r>
            <a:r>
              <a:rPr lang="ru-RU" altLang="ru-RU" sz="4000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пожаровзрывоопасности</a:t>
            </a:r>
            <a:r>
              <a:rPr lang="ru-RU" altLang="ru-RU" sz="40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промышленных производств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50" y="2357438"/>
            <a:ext cx="3214688" cy="10160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Взрывоопасные </a:t>
            </a:r>
            <a:r>
              <a:rPr lang="ru-RU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произволственные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процессы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86188" y="2357438"/>
            <a:ext cx="2143125" cy="9239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Пожароопасные производственные процессы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72188" y="2357438"/>
            <a:ext cx="2928937" cy="1200150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Призводства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непожароопасными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технологическими процессами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50" y="1344613"/>
            <a:ext cx="2357438" cy="5842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3" name="TextBox 12"/>
          <p:cNvSpPr txBox="1">
            <a:spLocks noChangeArrowheads="1"/>
          </p:cNvSpPr>
          <p:nvPr/>
        </p:nvSpPr>
        <p:spPr bwMode="auto">
          <a:xfrm>
            <a:off x="214313" y="5072063"/>
            <a:ext cx="87868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Степень огнестойкости зданий, сооружений, строений и пожарных отсеков - классификационная характеристика зданий, сооружений, строений и </a:t>
            </a: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Пожарный отсек"/>
              </a:rPr>
              <a:t>пожарных отсеков</a:t>
            </a: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определяемая </a:t>
            </a: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Предел огнестойкости"/>
              </a:rPr>
              <a:t>пределами огнестойкости</a:t>
            </a: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конструкций, применяемых для строительства указанных зданий, сооружений, строений и отсеков</a:t>
            </a:r>
            <a:r>
              <a:rPr lang="ru-RU" altLang="ru-RU" sz="2000"/>
              <a:t>.</a:t>
            </a:r>
            <a:endParaRPr lang="ru-RU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43"/>
          <p:cNvSpPr>
            <a:spLocks noChangeArrowheads="1"/>
          </p:cNvSpPr>
          <p:nvPr/>
        </p:nvSpPr>
        <p:spPr bwMode="auto">
          <a:xfrm>
            <a:off x="71438" y="61913"/>
            <a:ext cx="9001125" cy="1081087"/>
          </a:xfrm>
          <a:prstGeom prst="rect">
            <a:avLst/>
          </a:prstGeom>
          <a:gradFill rotWithShape="1">
            <a:gsLst>
              <a:gs pos="0">
                <a:srgbClr val="761800"/>
              </a:gs>
              <a:gs pos="100000">
                <a:srgbClr val="FF3300"/>
              </a:gs>
            </a:gsLst>
            <a:lin ang="5400000" scaled="1"/>
          </a:gradFill>
          <a:ln w="76200" cmpd="tri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602000"/>
            </a:outerShdw>
          </a:effectLst>
        </p:spPr>
        <p:txBody>
          <a:bodyPr lIns="91324" tIns="45664" rIns="91324" bIns="45664" anchor="ctr" anchorCtr="1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lnSpc>
                <a:spcPts val="39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40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Степени огнестойкости зданий</a:t>
            </a:r>
          </a:p>
        </p:txBody>
      </p:sp>
      <p:pic>
        <p:nvPicPr>
          <p:cNvPr id="92165" name="Рисунок 17" descr="https://im2-tub-ru.yandex.net/i?id=e568f78225ff66b5c463af6f8ac225db&amp;n=33&amp;h=190&amp;w=30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2000250"/>
            <a:ext cx="2357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214688" y="1344613"/>
            <a:ext cx="2571750" cy="5842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15063" y="1344613"/>
            <a:ext cx="2571750" cy="5842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85938" y="3286125"/>
            <a:ext cx="2571750" cy="5842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69" name="Рисунок 21" descr="https://im1-tub-ru.yandex.net/i?id=9d65ab8837ae74c5fcc64d9269106e28&amp;n=33&amp;h=190&amp;w=25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88" y="2000250"/>
            <a:ext cx="25717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0" name="Рисунок 22" descr="https://im3-tub-ru.yandex.net/i?id=de57ee9f943c6d30968c511d03a2c8b3&amp;n=33&amp;h=190&amp;w=254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63" y="2000250"/>
            <a:ext cx="25003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857750" y="3286125"/>
            <a:ext cx="2571750" cy="5842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2" name="Рисунок 24" descr="https://im1-tub-ru.yandex.net/i?id=8ba1e2bf05514c29b11a7f1515211eeb&amp;n=33&amp;h=190&amp;w=338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85938" y="3929063"/>
            <a:ext cx="25717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3" name="Рисунок 25" descr="https://im0-tub-ru.yandex.net/i?id=41dea12e816d5bfaa543e8c6b27bf9b2&amp;n=33&amp;h=190&amp;w=240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 r="2779" b="32848"/>
          <a:stretch>
            <a:fillRect/>
          </a:stretch>
        </p:blipFill>
        <p:spPr bwMode="auto">
          <a:xfrm>
            <a:off x="4857750" y="3929063"/>
            <a:ext cx="250031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Box 9"/>
          <p:cNvSpPr txBox="1">
            <a:spLocks noChangeArrowheads="1"/>
          </p:cNvSpPr>
          <p:nvPr/>
        </p:nvSpPr>
        <p:spPr bwMode="auto">
          <a:xfrm>
            <a:off x="179388" y="188913"/>
            <a:ext cx="8785225" cy="830262"/>
          </a:xfrm>
          <a:prstGeom prst="rect">
            <a:avLst/>
          </a:prstGeom>
          <a:solidFill>
            <a:srgbClr val="FF0000"/>
          </a:solidFill>
          <a:ln w="730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ВРЕМЯ РАЗВИТИЯ ПОЖАРА В ЗДАНИИ </a:t>
            </a:r>
          </a:p>
          <a:p>
            <a:pPr algn="ctr"/>
            <a: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 ПОЛНОГО ЕГО ОХВАТА ЕГО ОГНЕМ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572250" y="8215313"/>
          <a:ext cx="8064498" cy="4297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083"/>
                <a:gridCol w="1344083"/>
                <a:gridCol w="1344083"/>
                <a:gridCol w="1344083"/>
                <a:gridCol w="1344083"/>
                <a:gridCol w="1344083"/>
              </a:tblGrid>
              <a:tr h="201152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Скорость </a:t>
                      </a:r>
                    </a:p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Распространения огня при скорости ветра 3-5 м/с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60-120 м/ч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120-300 м/ч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583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Скорость </a:t>
                      </a:r>
                    </a:p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Распространения огня при скорости ветра 10-20 м/с</a:t>
                      </a:r>
                    </a:p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Двухэтажное здание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степени огнестойкости  - 1 час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Четырехэтажное  здание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степени огнестойкости  - 3-4 час а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Пятиэтажное  здание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степени огнестойкости  - 1-1,5 часа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Пятиэтажное  здание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степени огнестойкости  - 1-1,5 часа </a:t>
                      </a:r>
                    </a:p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Пятиэтажное  здание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степени огнестойкости  - 0,,5 – 1  час </a:t>
                      </a:r>
                    </a:p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02" marB="4570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000750" y="-2382838"/>
          <a:ext cx="8064498" cy="2382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083"/>
                <a:gridCol w="1344083"/>
                <a:gridCol w="1344083"/>
                <a:gridCol w="1344083"/>
                <a:gridCol w="1344083"/>
                <a:gridCol w="1344083"/>
              </a:tblGrid>
              <a:tr h="370889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СТЕПЕНИ ОГНЕСТОЙКОСТИ ЗДАНИЙ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94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Плотность застройки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Здания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огнестойкости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Здания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огнестойкости </a:t>
                      </a: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Здания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огнестойкости </a:t>
                      </a: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6" marB="457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" name="Группа 34"/>
          <p:cNvGrpSpPr>
            <a:grpSpLocks/>
          </p:cNvGrpSpPr>
          <p:nvPr/>
        </p:nvGrpSpPr>
        <p:grpSpPr bwMode="auto">
          <a:xfrm>
            <a:off x="3429000" y="1285875"/>
            <a:ext cx="857250" cy="785813"/>
            <a:chOff x="2428860" y="1428736"/>
            <a:chExt cx="1005395" cy="1000132"/>
          </a:xfrm>
        </p:grpSpPr>
        <p:pic>
          <p:nvPicPr>
            <p:cNvPr id="93270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428736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Прямая соединительная линия 6"/>
            <p:cNvCxnSpPr/>
            <p:nvPr/>
          </p:nvCxnSpPr>
          <p:spPr>
            <a:xfrm rot="5400000" flipH="1" flipV="1">
              <a:off x="2786242" y="1786359"/>
              <a:ext cx="286906" cy="0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2750885" y="1751002"/>
              <a:ext cx="357622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5"/>
          <p:cNvGrpSpPr>
            <a:grpSpLocks/>
          </p:cNvGrpSpPr>
          <p:nvPr/>
        </p:nvGrpSpPr>
        <p:grpSpPr bwMode="auto">
          <a:xfrm>
            <a:off x="3429000" y="2286000"/>
            <a:ext cx="857250" cy="785813"/>
            <a:chOff x="4643438" y="1357298"/>
            <a:chExt cx="1005395" cy="1000132"/>
          </a:xfrm>
        </p:grpSpPr>
        <p:pic>
          <p:nvPicPr>
            <p:cNvPr id="93267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3438" y="1357298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5" name="Прямая соединительная линия 14"/>
            <p:cNvCxnSpPr/>
            <p:nvPr/>
          </p:nvCxnSpPr>
          <p:spPr>
            <a:xfrm rot="5400000" flipH="1" flipV="1">
              <a:off x="4965463" y="1679564"/>
              <a:ext cx="357622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 flipH="1" flipV="1">
              <a:off x="5071570" y="1644171"/>
              <a:ext cx="286906" cy="141500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55"/>
          <p:cNvGrpSpPr>
            <a:grpSpLocks/>
          </p:cNvGrpSpPr>
          <p:nvPr/>
        </p:nvGrpSpPr>
        <p:grpSpPr bwMode="auto">
          <a:xfrm>
            <a:off x="3500438" y="4929188"/>
            <a:ext cx="857250" cy="857250"/>
            <a:chOff x="5924059" y="4286256"/>
            <a:chExt cx="1005395" cy="1000132"/>
          </a:xfrm>
        </p:grpSpPr>
        <p:pic>
          <p:nvPicPr>
            <p:cNvPr id="93264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24059" y="4286256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5" name="Прямая соединительная линия 24"/>
            <p:cNvCxnSpPr/>
            <p:nvPr/>
          </p:nvCxnSpPr>
          <p:spPr>
            <a:xfrm rot="5400000" flipH="1" flipV="1">
              <a:off x="6246166" y="4607594"/>
              <a:ext cx="357455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 flipH="1" flipV="1">
              <a:off x="6422691" y="4564421"/>
              <a:ext cx="224104" cy="219697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45"/>
          <p:cNvGrpSpPr>
            <a:grpSpLocks/>
          </p:cNvGrpSpPr>
          <p:nvPr/>
        </p:nvGrpSpPr>
        <p:grpSpPr bwMode="auto">
          <a:xfrm>
            <a:off x="7929563" y="2286000"/>
            <a:ext cx="857250" cy="857250"/>
            <a:chOff x="7072330" y="1500174"/>
            <a:chExt cx="1005395" cy="1000132"/>
          </a:xfrm>
        </p:grpSpPr>
        <p:pic>
          <p:nvPicPr>
            <p:cNvPr id="93261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72330" y="1500174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9" name="Прямая соединительная линия 28"/>
            <p:cNvCxnSpPr/>
            <p:nvPr/>
          </p:nvCxnSpPr>
          <p:spPr>
            <a:xfrm rot="5400000" flipH="1" flipV="1">
              <a:off x="7394437" y="1821514"/>
              <a:ext cx="357454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7573165" y="2000240"/>
              <a:ext cx="284863" cy="0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3233" name="Picture 4" descr="https://im3-tub-ru.yandex.net/i?id=43ee9fbbafee9bbc7157885cb1fd2033&amp;n=33&amp;h=190&amp;w=2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071938"/>
            <a:ext cx="2786063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234" name="Picture 6" descr="https://im1-tub-ru.yandex.net/i?id=f337d91196b768b49101bfa7827ba10f&amp;n=33&amp;h=190&amp;w=2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1285875"/>
            <a:ext cx="28575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235" name="TextBox 33"/>
          <p:cNvSpPr txBox="1">
            <a:spLocks noChangeArrowheads="1"/>
          </p:cNvSpPr>
          <p:nvPr/>
        </p:nvSpPr>
        <p:spPr bwMode="auto">
          <a:xfrm>
            <a:off x="214313" y="3282950"/>
            <a:ext cx="4214812" cy="646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Двухэтажное здание</a:t>
            </a:r>
          </a:p>
          <a:p>
            <a:pPr algn="ctr"/>
            <a:r>
              <a:rPr lang="ru-RU" altLang="ru-RU" b="1"/>
              <a:t> 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/>
              <a:t>степени огнестойкости </a:t>
            </a:r>
          </a:p>
        </p:txBody>
      </p:sp>
      <p:pic>
        <p:nvPicPr>
          <p:cNvPr id="93236" name="Picture 8" descr="https://im1-tub-ru.yandex.net/i?id=635b760cb5f11ad601a21afadd805cbb&amp;n=33&amp;h=190&amp;w=400"/>
          <p:cNvPicPr>
            <a:picLocks noChangeAspect="1" noChangeArrowheads="1"/>
          </p:cNvPicPr>
          <p:nvPr/>
        </p:nvPicPr>
        <p:blipFill>
          <a:blip r:embed="rId6" cstate="print"/>
          <a:srcRect l="26875" t="5791" r="18748" b="56578"/>
          <a:stretch>
            <a:fillRect/>
          </a:stretch>
        </p:blipFill>
        <p:spPr bwMode="auto">
          <a:xfrm>
            <a:off x="4857750" y="1214438"/>
            <a:ext cx="271462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238" name="TextBox 36"/>
          <p:cNvSpPr txBox="1">
            <a:spLocks noChangeArrowheads="1"/>
          </p:cNvSpPr>
          <p:nvPr/>
        </p:nvSpPr>
        <p:spPr bwMode="auto">
          <a:xfrm>
            <a:off x="4714875" y="3282950"/>
            <a:ext cx="4286250" cy="646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Четырехэтажное здание</a:t>
            </a:r>
          </a:p>
          <a:p>
            <a:pPr algn="ctr"/>
            <a:r>
              <a:rPr lang="ru-RU" altLang="ru-RU" b="1"/>
              <a:t> 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/>
              <a:t>степени огнестойкости </a:t>
            </a:r>
          </a:p>
        </p:txBody>
      </p:sp>
      <p:grpSp>
        <p:nvGrpSpPr>
          <p:cNvPr id="8" name="Группа 41"/>
          <p:cNvGrpSpPr>
            <a:grpSpLocks/>
          </p:cNvGrpSpPr>
          <p:nvPr/>
        </p:nvGrpSpPr>
        <p:grpSpPr bwMode="auto">
          <a:xfrm>
            <a:off x="7929563" y="1285875"/>
            <a:ext cx="857250" cy="857250"/>
            <a:chOff x="2428860" y="1428736"/>
            <a:chExt cx="1005395" cy="1000132"/>
          </a:xfrm>
        </p:grpSpPr>
        <p:pic>
          <p:nvPicPr>
            <p:cNvPr id="93258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428736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4" name="Прямая соединительная линия 43"/>
            <p:cNvCxnSpPr/>
            <p:nvPr/>
          </p:nvCxnSpPr>
          <p:spPr>
            <a:xfrm rot="5400000" flipH="1" flipV="1">
              <a:off x="2787083" y="1786191"/>
              <a:ext cx="285223" cy="0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rot="5400000" flipH="1" flipV="1">
              <a:off x="2750967" y="1750076"/>
              <a:ext cx="357454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241" name="TextBox 46"/>
          <p:cNvSpPr txBox="1">
            <a:spLocks noChangeArrowheads="1"/>
          </p:cNvSpPr>
          <p:nvPr/>
        </p:nvSpPr>
        <p:spPr bwMode="auto">
          <a:xfrm>
            <a:off x="285750" y="5926138"/>
            <a:ext cx="4214813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/>
              <a:t>Трехэтажное здание</a:t>
            </a:r>
          </a:p>
          <a:p>
            <a:pPr algn="ctr"/>
            <a:r>
              <a:rPr lang="ru-RU" altLang="ru-RU" b="1"/>
              <a:t> </a:t>
            </a:r>
            <a:r>
              <a:rPr lang="en-US" altLang="ru-RU" b="1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/>
              <a:t>степени огнестойкости </a:t>
            </a:r>
          </a:p>
        </p:txBody>
      </p:sp>
      <p:grpSp>
        <p:nvGrpSpPr>
          <p:cNvPr id="10" name="Группа 47"/>
          <p:cNvGrpSpPr>
            <a:grpSpLocks/>
          </p:cNvGrpSpPr>
          <p:nvPr/>
        </p:nvGrpSpPr>
        <p:grpSpPr bwMode="auto">
          <a:xfrm>
            <a:off x="8001000" y="4000500"/>
            <a:ext cx="857250" cy="857250"/>
            <a:chOff x="2428860" y="1428736"/>
            <a:chExt cx="1005395" cy="1000132"/>
          </a:xfrm>
        </p:grpSpPr>
        <p:pic>
          <p:nvPicPr>
            <p:cNvPr id="93255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428736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0" name="Прямая соединительная линия 49"/>
            <p:cNvCxnSpPr/>
            <p:nvPr/>
          </p:nvCxnSpPr>
          <p:spPr>
            <a:xfrm rot="5400000" flipH="1" flipV="1">
              <a:off x="2787084" y="1786191"/>
              <a:ext cx="285223" cy="0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rot="5400000" flipH="1" flipV="1">
              <a:off x="2750969" y="1750076"/>
              <a:ext cx="357454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51"/>
          <p:cNvGrpSpPr>
            <a:grpSpLocks/>
          </p:cNvGrpSpPr>
          <p:nvPr/>
        </p:nvGrpSpPr>
        <p:grpSpPr bwMode="auto">
          <a:xfrm>
            <a:off x="3500438" y="4000500"/>
            <a:ext cx="857250" cy="857250"/>
            <a:chOff x="2428860" y="1428736"/>
            <a:chExt cx="1005395" cy="1000132"/>
          </a:xfrm>
        </p:grpSpPr>
        <p:pic>
          <p:nvPicPr>
            <p:cNvPr id="93252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428736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4" name="Прямая соединительная линия 53"/>
            <p:cNvCxnSpPr/>
            <p:nvPr/>
          </p:nvCxnSpPr>
          <p:spPr>
            <a:xfrm rot="5400000" flipH="1" flipV="1">
              <a:off x="2787083" y="1786191"/>
              <a:ext cx="285223" cy="0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rot="5400000" flipH="1" flipV="1">
              <a:off x="2750967" y="1750076"/>
              <a:ext cx="357454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61"/>
          <p:cNvGrpSpPr>
            <a:grpSpLocks/>
          </p:cNvGrpSpPr>
          <p:nvPr/>
        </p:nvGrpSpPr>
        <p:grpSpPr bwMode="auto">
          <a:xfrm>
            <a:off x="8001000" y="4929188"/>
            <a:ext cx="857250" cy="857250"/>
            <a:chOff x="5286380" y="3643314"/>
            <a:chExt cx="1005395" cy="1000132"/>
          </a:xfrm>
        </p:grpSpPr>
        <p:pic>
          <p:nvPicPr>
            <p:cNvPr id="93249" name="Picture 2" descr="https://im0-tub-ru.yandex.net/i?id=d6ba2f121cc9ebf26bd0e40ad3fac38d&amp;n=33&amp;h=190&amp;w=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86380" y="3643314"/>
              <a:ext cx="1005395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9" name="Прямая соединительная линия 58"/>
            <p:cNvCxnSpPr/>
            <p:nvPr/>
          </p:nvCxnSpPr>
          <p:spPr>
            <a:xfrm rot="5400000" flipH="1" flipV="1">
              <a:off x="5608489" y="3964652"/>
              <a:ext cx="357455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rot="5400000" flipH="1" flipV="1">
              <a:off x="5679980" y="3965394"/>
              <a:ext cx="285223" cy="70750"/>
            </a:xfrm>
            <a:prstGeom prst="line">
              <a:avLst/>
            </a:prstGeom>
            <a:ln w="2857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245" name="TextBox 62"/>
          <p:cNvSpPr txBox="1">
            <a:spLocks noChangeArrowheads="1"/>
          </p:cNvSpPr>
          <p:nvPr/>
        </p:nvSpPr>
        <p:spPr bwMode="auto">
          <a:xfrm>
            <a:off x="4714875" y="5926138"/>
            <a:ext cx="4286250" cy="6461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FFF00"/>
                </a:solidFill>
              </a:rPr>
              <a:t>Трехэтажное здание</a:t>
            </a:r>
          </a:p>
          <a:p>
            <a:pPr algn="ctr"/>
            <a:r>
              <a:rPr lang="ru-RU" altLang="ru-RU" b="1">
                <a:solidFill>
                  <a:srgbClr val="FFFF00"/>
                </a:solidFill>
              </a:rPr>
              <a:t> </a:t>
            </a:r>
            <a:r>
              <a:rPr lang="en-US" alt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IV-V</a:t>
            </a:r>
            <a:r>
              <a:rPr lang="ru-RU" alt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>
                <a:solidFill>
                  <a:srgbClr val="FFFF00"/>
                </a:solidFill>
              </a:rPr>
              <a:t>степени огнестойкости </a:t>
            </a:r>
          </a:p>
        </p:txBody>
      </p:sp>
      <p:pic>
        <p:nvPicPr>
          <p:cNvPr id="93246" name="Picture 6" descr="https://im3-tub-ru.yandex.net/i?id=8ad0c5a7ee1825b86511facf30176762&amp;n=33&amp;h=190&amp;w=30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5" y="4000500"/>
            <a:ext cx="2895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kartiny.ucoz.ru/_ph/124/2/60989753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3071834" cy="197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kartiny.ucoz.ru/_ph/124/2/60989753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214422"/>
            <a:ext cx="3000396" cy="212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kartiny.ucoz.ru/_ph/124/2/60989753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4000504"/>
            <a:ext cx="3071834" cy="190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kartiny.ucoz.ru/_ph/124/2/60989753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000504"/>
            <a:ext cx="3071834" cy="183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613" y="4610100"/>
            <a:ext cx="2016125" cy="100806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4355306" y="4653757"/>
            <a:ext cx="2016125" cy="100806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995738" y="5159375"/>
            <a:ext cx="8636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79388" y="1484313"/>
          <a:ext cx="2736850" cy="1279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850"/>
              </a:tblGrid>
              <a:tr h="63976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Расстояния между зданиями, м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8" marR="91458" marT="45624" marB="456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Вероятность распространения пожара </a:t>
                      </a:r>
                      <a:endParaRPr lang="ru-RU" sz="1800" b="1" dirty="0"/>
                    </a:p>
                  </a:txBody>
                  <a:tcPr marL="91458" marR="91458" marT="45624" marB="456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903538" y="1484313"/>
          <a:ext cx="6096000" cy="1279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639763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4256" name="TextBox 9"/>
          <p:cNvSpPr txBox="1">
            <a:spLocks noChangeArrowheads="1"/>
          </p:cNvSpPr>
          <p:nvPr/>
        </p:nvSpPr>
        <p:spPr bwMode="auto">
          <a:xfrm>
            <a:off x="179388" y="188913"/>
            <a:ext cx="8785225" cy="830262"/>
          </a:xfrm>
          <a:prstGeom prst="rect">
            <a:avLst/>
          </a:prstGeom>
          <a:solidFill>
            <a:srgbClr val="FF0000"/>
          </a:solidFill>
          <a:ln w="730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ОРИЕНТИРОВОЧНЫЕ ЗНАЧЕНИЯ ВЕРОЯТНОСТИ РАСПРОСТРАНЕНИЯ ПОЖАРОВ ОТ ЗДАНИЯ К ЗДАНИЮ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11413" y="3213100"/>
            <a:ext cx="4321175" cy="36988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5 МЕТРОВ</a:t>
            </a:r>
          </a:p>
        </p:txBody>
      </p:sp>
      <p:sp>
        <p:nvSpPr>
          <p:cNvPr id="14" name="6-конечная звезда 13"/>
          <p:cNvSpPr/>
          <p:nvPr/>
        </p:nvSpPr>
        <p:spPr>
          <a:xfrm>
            <a:off x="1727200" y="4117975"/>
            <a:ext cx="2520950" cy="2082800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4140200" y="4154488"/>
            <a:ext cx="2519363" cy="2082800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50" y="4610100"/>
            <a:ext cx="2016125" cy="100806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7308056" y="4610895"/>
            <a:ext cx="2016125" cy="100806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 стрелкой 6"/>
          <p:cNvCxnSpPr>
            <a:stCxn id="4" idx="3"/>
            <a:endCxn id="5" idx="0"/>
          </p:cNvCxnSpPr>
          <p:nvPr/>
        </p:nvCxnSpPr>
        <p:spPr>
          <a:xfrm>
            <a:off x="2339975" y="5114925"/>
            <a:ext cx="5472113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79388" y="1484313"/>
          <a:ext cx="2736850" cy="1279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850"/>
              </a:tblGrid>
              <a:tr h="63976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Расстояния между зданиями, м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8" marR="91458" marT="45624" marB="456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Вероятность распространения пожара </a:t>
                      </a:r>
                      <a:endParaRPr lang="ru-RU" sz="1800" b="1" dirty="0"/>
                    </a:p>
                  </a:txBody>
                  <a:tcPr marL="91458" marR="91458" marT="45624" marB="456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903538" y="1484313"/>
          <a:ext cx="6096000" cy="1279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639763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24" marB="456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5280" name="TextBox 9"/>
          <p:cNvSpPr txBox="1">
            <a:spLocks noChangeArrowheads="1"/>
          </p:cNvSpPr>
          <p:nvPr/>
        </p:nvSpPr>
        <p:spPr bwMode="auto">
          <a:xfrm>
            <a:off x="179388" y="188913"/>
            <a:ext cx="8785225" cy="830262"/>
          </a:xfrm>
          <a:prstGeom prst="rect">
            <a:avLst/>
          </a:prstGeom>
          <a:solidFill>
            <a:srgbClr val="FF0000"/>
          </a:solidFill>
          <a:ln w="730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ОРИЕНТИРОВОЧНЫЕ ЗНАЧЕНИЯ ВЕРОЯТНОСТИ РАСПРОСТРАНЕНИЯ ПОЖАРОВ ОТ ЗДАНИЯ К ЗДАНИЮ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27313" y="4106863"/>
            <a:ext cx="4321175" cy="368300"/>
          </a:xfrm>
          <a:prstGeom prst="rect">
            <a:avLst/>
          </a:prstGeom>
          <a:solidFill>
            <a:srgbClr val="00B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БОЛЕЕ 100 МЕТРОВ</a:t>
            </a:r>
          </a:p>
        </p:txBody>
      </p:sp>
      <p:sp>
        <p:nvSpPr>
          <p:cNvPr id="14" name="6-конечная звезда 13"/>
          <p:cNvSpPr/>
          <p:nvPr/>
        </p:nvSpPr>
        <p:spPr>
          <a:xfrm>
            <a:off x="468313" y="4241800"/>
            <a:ext cx="1727200" cy="1744663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50" y="714375"/>
          <a:ext cx="8643937" cy="5756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37"/>
                <a:gridCol w="2214562"/>
                <a:gridCol w="1071562"/>
                <a:gridCol w="4143376"/>
              </a:tblGrid>
              <a:tr h="304784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Тип 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Фото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Площадь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Возможность ввода формирований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2372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Зона отдельных пожаров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10%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от площади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организа-ции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Возможен без средств тепловой защиты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562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Зона горения и тления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50 – 70 %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от площади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организа-ции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/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Ограничен или только со средствами тепловой защиты</a:t>
                      </a:r>
                      <a:endParaRPr lang="ru-RU" sz="1600" dirty="0"/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4214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Огневой шторм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100 % и возможен выход за пределы </a:t>
                      </a:r>
                      <a:r>
                        <a:rPr lang="ru-RU" sz="1600" dirty="0" err="1" smtClean="0"/>
                        <a:t>террито-рии</a:t>
                      </a:r>
                      <a:endParaRPr lang="ru-RU" sz="1600" dirty="0" smtClean="0"/>
                    </a:p>
                    <a:p>
                      <a:r>
                        <a:rPr lang="ru-RU" sz="1600" dirty="0" err="1" smtClean="0"/>
                        <a:t>организа-ции</a:t>
                      </a:r>
                      <a:r>
                        <a:rPr lang="ru-RU" sz="1600" dirty="0" smtClean="0"/>
                        <a:t> </a:t>
                      </a:r>
                      <a:endParaRPr lang="ru-RU" sz="1600" dirty="0"/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возможен</a:t>
                      </a:r>
                      <a:endParaRPr lang="ru-RU" sz="1600" dirty="0"/>
                    </a:p>
                  </a:txBody>
                  <a:tcPr marL="91439" marR="91439"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6285" name="Рисунок 4" descr="https://im0-tub-ru.yandex.net/i?id=2551fb6b9bfafeaf0bf0573f5a88d7b4&amp;n=33&amp;h=190&amp;w=2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4500563"/>
            <a:ext cx="207168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86" name="Picture 6" descr="https://im2-tub-ru.yandex.net/i?id=8a80d0ba53175b5d3c80ad7c0ad045e1&amp;n=33&amp;h=190&amp;w=2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1571625"/>
            <a:ext cx="17859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87" name="Picture 8" descr="https://im3-tub-ru.yandex.net/i?id=1d697a28400a3a00ac931f3e620c0b97&amp;n=33&amp;h=190&amp;w=2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25" y="1071563"/>
            <a:ext cx="2071688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88" name="Picture 10" descr="https://im3-tub-ru.yandex.net/i?id=4c45d7aa0df069acb7ec14211a71b745&amp;n=33&amp;h=190&amp;w=2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63" y="1476375"/>
            <a:ext cx="20002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89" name="Picture 16" descr="https://im2-tub-ru.yandex.net/i?id=2c467bae2d1f74074bacdee846df5c90&amp;n=33&amp;h=190&amp;w=33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25" y="2714625"/>
            <a:ext cx="2071688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90" name="Picture 18" descr="https://im2-tub-ru.yandex.net/i?id=0b3a895493406d477cd2b6a06d2fdf1f&amp;n=33&amp;h=190&amp;w=28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0" y="5072063"/>
            <a:ext cx="17859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91" name="Picture 20" descr="https://im3-tub-ru.yandex.net/i?id=605e23abbea5ed373f1ab3d6e9babc7f&amp;n=33&amp;h=190&amp;w=27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6563" y="3286125"/>
            <a:ext cx="20002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92" name="Picture 22" descr="https://im1-tub-ru.yandex.net/i?id=23631f35551a1c059c48a8789f7e42ab&amp;n=33&amp;h=190&amp;w=28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7750" y="3286125"/>
            <a:ext cx="1785938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93" name="Picture 24" descr="https://im2-tub-ru.yandex.net/i?id=ddba884ea691323dfe15d17b4c532159&amp;n=33&amp;h=190&amp;w=28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86563" y="5072063"/>
            <a:ext cx="20002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-36513" y="6350"/>
            <a:ext cx="9180513" cy="703263"/>
          </a:xfrm>
          <a:prstGeom prst="round2DiagRect">
            <a:avLst/>
          </a:prstGeom>
          <a:gradFill>
            <a:gsLst>
              <a:gs pos="0">
                <a:srgbClr val="FF3300">
                  <a:gamma/>
                  <a:shade val="32157"/>
                  <a:invGamma/>
                </a:srgbClr>
              </a:gs>
              <a:gs pos="100000">
                <a:srgbClr val="FF3300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ЗОНЫ ПОЖАРОВ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20" name="Таблица 115719"/>
          <p:cNvGraphicFramePr>
            <a:graphicFrameLocks noGrp="1"/>
          </p:cNvGraphicFramePr>
          <p:nvPr/>
        </p:nvGraphicFramePr>
        <p:xfrm>
          <a:off x="4224338" y="2276475"/>
          <a:ext cx="4824413" cy="4103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48"/>
                <a:gridCol w="1008086"/>
                <a:gridCol w="936080"/>
                <a:gridCol w="864074"/>
                <a:gridCol w="288025"/>
              </a:tblGrid>
              <a:tr h="127171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материала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т</a:t>
                      </a:r>
                      <a:r>
                        <a:rPr lang="ru-RU" sz="1800" baseline="-25000">
                          <a:effectLst/>
                        </a:rPr>
                        <a:t>2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кг*м</a:t>
                      </a:r>
                      <a:r>
                        <a:rPr lang="ru-RU" sz="1200" baseline="30000">
                          <a:effectLst/>
                        </a:rPr>
                        <a:t>-2</a:t>
                      </a:r>
                      <a:r>
                        <a:rPr lang="ru-RU" sz="1200">
                          <a:effectLst/>
                        </a:rPr>
                        <a:t>*с </a:t>
                      </a:r>
                      <a:r>
                        <a:rPr lang="ru-RU" sz="1200" baseline="30000">
                          <a:effectLst/>
                        </a:rPr>
                        <a:t>-1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α</a:t>
                      </a:r>
                      <a:r>
                        <a:rPr lang="ru-RU" sz="1200">
                          <a:effectLst/>
                        </a:rPr>
                        <a:t> со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α</a:t>
                      </a:r>
                      <a:r>
                        <a:rPr lang="ru-RU" sz="1200">
                          <a:effectLst/>
                        </a:rPr>
                        <a:t> со</a:t>
                      </a:r>
                      <a:r>
                        <a:rPr lang="ru-RU" sz="1200" baseline="-25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</a:t>
                      </a:r>
                      <a:r>
                        <a:rPr lang="ru-RU" sz="1200" baseline="-25000">
                          <a:effectLst/>
                        </a:rPr>
                        <a:t>П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</a:tr>
              <a:tr h="2937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</a:tr>
              <a:tr h="379974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Горючая нагрузка Завала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0,0002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0,85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/>
                </a:tc>
              </a:tr>
              <a:tr h="56996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Горючая нагрузка зданий 1 -3 степени огне­стойкости.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0,11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0,89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</a:tr>
              <a:tr h="29911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Древесина сосны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0,007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0,205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0,724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</a:tr>
              <a:tr h="298344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Поролон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0,0158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0,155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0,252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</a:tr>
              <a:tr h="33003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Резина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0,0168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0,416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</a:tr>
              <a:tr h="33003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Бумага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0,245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0,573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</a:tr>
              <a:tr h="33080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Шерсть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0,0108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0,235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0,70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399" marR="25399" marT="0" marB="0" anchor="ctr"/>
                </a:tc>
              </a:tr>
            </a:tbl>
          </a:graphicData>
        </a:graphic>
      </p:graphicFrame>
      <p:sp>
        <p:nvSpPr>
          <p:cNvPr id="6209" name="Rectangle 68"/>
          <p:cNvSpPr>
            <a:spLocks noChangeArrowheads="1"/>
          </p:cNvSpPr>
          <p:nvPr/>
        </p:nvSpPr>
        <p:spPr bwMode="auto">
          <a:xfrm>
            <a:off x="2085975" y="749300"/>
            <a:ext cx="3175" cy="31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6210" name="Oval 49"/>
          <p:cNvSpPr>
            <a:spLocks noChangeArrowheads="1"/>
          </p:cNvSpPr>
          <p:nvPr/>
        </p:nvSpPr>
        <p:spPr bwMode="auto">
          <a:xfrm>
            <a:off x="4092575" y="2411413"/>
            <a:ext cx="3175" cy="31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6211" name="Rectangle 72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ru-RU" altLang="ru-RU" sz="1400">
                <a:latin typeface="Times New Roman" pitchFamily="18" charset="0"/>
              </a:rPr>
              <a:t>ПРИЛОЖЕНИЕ №3</a:t>
            </a:r>
          </a:p>
          <a:p>
            <a:pPr eaLnBrk="0" hangingPunct="0"/>
            <a:endParaRPr lang="ru-RU" altLang="ru-RU">
              <a:latin typeface="Calibri" pitchFamily="34" charset="0"/>
            </a:endParaRPr>
          </a:p>
        </p:txBody>
      </p:sp>
      <p:sp>
        <p:nvSpPr>
          <p:cNvPr id="6212" name="Rectangle 8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r" eaLnBrk="0" hangingPunct="0"/>
            <a:r>
              <a:rPr lang="ru-RU" altLang="ru-RU">
                <a:latin typeface="Calibri" pitchFamily="34" charset="0"/>
              </a:rPr>
              <a:t/>
            </a:r>
            <a:br>
              <a:rPr lang="ru-RU" altLang="ru-RU">
                <a:latin typeface="Calibri" pitchFamily="34" charset="0"/>
              </a:rPr>
            </a:br>
            <a:endParaRPr lang="ru-RU" altLang="ru-RU">
              <a:latin typeface="Calibri" pitchFamily="34" charset="0"/>
            </a:endParaRPr>
          </a:p>
          <a:p>
            <a:pPr algn="r" eaLnBrk="0" hangingPunct="0"/>
            <a:r>
              <a:rPr lang="ru-RU" altLang="ru-RU" sz="1400">
                <a:latin typeface="Calibri" pitchFamily="34" charset="0"/>
                <a:cs typeface="Times New Roman" pitchFamily="18" charset="0"/>
              </a:rPr>
              <a:t>               </a:t>
            </a:r>
            <a:endParaRPr lang="ru-RU" altLang="ru-RU">
              <a:latin typeface="Calibri" pitchFamily="34" charset="0"/>
            </a:endParaRPr>
          </a:p>
        </p:txBody>
      </p:sp>
      <p:sp>
        <p:nvSpPr>
          <p:cNvPr id="6213" name="Rectangle 85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endParaRPr lang="ru-RU" altLang="ru-RU">
              <a:latin typeface="Calibri" pitchFamily="34" charset="0"/>
            </a:endParaRPr>
          </a:p>
        </p:txBody>
      </p:sp>
      <p:sp>
        <p:nvSpPr>
          <p:cNvPr id="77" name="Прямоугольник с двумя скругленными противолежащими углами 76"/>
          <p:cNvSpPr/>
          <p:nvPr/>
        </p:nvSpPr>
        <p:spPr>
          <a:xfrm>
            <a:off x="0" y="77788"/>
            <a:ext cx="9180513" cy="703262"/>
          </a:xfrm>
          <a:prstGeom prst="round2DiagRect">
            <a:avLst/>
          </a:prstGeom>
          <a:gradFill>
            <a:gsLst>
              <a:gs pos="0">
                <a:srgbClr val="FF3300">
                  <a:gamma/>
                  <a:shade val="32157"/>
                  <a:invGamma/>
                </a:srgbClr>
              </a:gs>
              <a:gs pos="100000">
                <a:srgbClr val="FF3300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00"/>
                </a:solidFill>
              </a:rPr>
              <a:t>ЗОНЫ ЗАГАЗОВАННОСТИ</a:t>
            </a:r>
          </a:p>
        </p:txBody>
      </p:sp>
      <p:sp>
        <p:nvSpPr>
          <p:cNvPr id="6215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074863" y="981075"/>
          <a:ext cx="4922837" cy="736600"/>
        </p:xfrm>
        <a:graphic>
          <a:graphicData uri="http://schemas.openxmlformats.org/presentationml/2006/ole">
            <p:oleObj spid="_x0000_s490498" name="Формула" r:id="rId3" imgW="3835400" imgH="571500" progId="">
              <p:embed/>
            </p:oleObj>
          </a:graphicData>
        </a:graphic>
      </p:graphicFrame>
      <p:pic>
        <p:nvPicPr>
          <p:cNvPr id="6216" name="Рисунок 79" descr="F:\1-Лист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188" y="2276475"/>
            <a:ext cx="41084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ABB51BF-7B9E-46D1-A4AD-E7210B10E00E}" type="slidenum">
              <a:rPr lang="ru-RU" b="0">
                <a:solidFill>
                  <a:schemeClr val="tx1"/>
                </a:solidFill>
              </a:rPr>
              <a:pPr algn="r"/>
              <a:t>47</a:t>
            </a:fld>
            <a:endParaRPr lang="ru-RU" b="0">
              <a:solidFill>
                <a:schemeClr val="tx1"/>
              </a:solidFill>
            </a:endParaRP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             </a:t>
            </a: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1979613" y="1196975"/>
            <a:ext cx="4464050" cy="792163"/>
          </a:xfrm>
          <a:prstGeom prst="rect">
            <a:avLst/>
          </a:prstGeom>
          <a:solidFill>
            <a:srgbClr val="FFCC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Председатель комиссии по ПУФ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(главный инженер объекта)</a:t>
            </a:r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468313" y="3644900"/>
            <a:ext cx="1582737" cy="129698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Специалист по</a:t>
            </a:r>
          </a:p>
          <a:p>
            <a:pPr algn="ctr"/>
            <a:r>
              <a:rPr lang="ru-RU" sz="1600"/>
              <a:t> эксплуатации</a:t>
            </a:r>
          </a:p>
          <a:p>
            <a:pPr algn="ctr"/>
            <a:r>
              <a:rPr lang="ru-RU" sz="1600"/>
              <a:t>зданий </a:t>
            </a:r>
          </a:p>
          <a:p>
            <a:pPr algn="ctr"/>
            <a:r>
              <a:rPr lang="ru-RU" sz="1600"/>
              <a:t>и сооружений</a:t>
            </a:r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2268538" y="3644900"/>
            <a:ext cx="1655762" cy="1296988"/>
          </a:xfrm>
          <a:prstGeom prst="rect">
            <a:avLst/>
          </a:prstGeom>
          <a:solidFill>
            <a:srgbClr val="CCFF99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25724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600"/>
              <a:t>Главные</a:t>
            </a:r>
          </a:p>
          <a:p>
            <a:pPr algn="ctr">
              <a:defRPr/>
            </a:pPr>
            <a:r>
              <a:rPr lang="ru-RU" sz="1600"/>
              <a:t>специалисты:</a:t>
            </a:r>
          </a:p>
          <a:p>
            <a:pPr algn="ctr">
              <a:defRPr/>
            </a:pPr>
            <a:r>
              <a:rPr lang="ru-RU" sz="1600"/>
              <a:t> энергетик,</a:t>
            </a:r>
          </a:p>
          <a:p>
            <a:pPr algn="ctr">
              <a:defRPr/>
            </a:pPr>
            <a:r>
              <a:rPr lang="ru-RU" sz="1600"/>
              <a:t>механик,</a:t>
            </a:r>
          </a:p>
          <a:p>
            <a:pPr algn="ctr">
              <a:defRPr/>
            </a:pPr>
            <a:r>
              <a:rPr lang="ru-RU" sz="1600"/>
              <a:t>технолог</a:t>
            </a:r>
          </a:p>
        </p:txBody>
      </p:sp>
      <p:sp>
        <p:nvSpPr>
          <p:cNvPr id="163847" name="Rectangle 7"/>
          <p:cNvSpPr>
            <a:spLocks noChangeArrowheads="1"/>
          </p:cNvSpPr>
          <p:nvPr/>
        </p:nvSpPr>
        <p:spPr bwMode="auto">
          <a:xfrm>
            <a:off x="4211638" y="3644900"/>
            <a:ext cx="1584325" cy="136842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Руководитель</a:t>
            </a:r>
          </a:p>
          <a:p>
            <a:pPr algn="ctr"/>
            <a:r>
              <a:rPr lang="ru-RU" sz="1600"/>
              <a:t>подразделения</a:t>
            </a:r>
          </a:p>
          <a:p>
            <a:pPr algn="ctr"/>
            <a:r>
              <a:rPr lang="ru-RU" sz="1600"/>
              <a:t>материально-</a:t>
            </a:r>
          </a:p>
          <a:p>
            <a:pPr algn="ctr"/>
            <a:r>
              <a:rPr lang="ru-RU" sz="1600"/>
              <a:t>технического</a:t>
            </a:r>
          </a:p>
          <a:p>
            <a:pPr algn="ctr"/>
            <a:r>
              <a:rPr lang="ru-RU" sz="1600"/>
              <a:t>снабжения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6084888" y="3644900"/>
            <a:ext cx="1655762" cy="1368425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Главный</a:t>
            </a:r>
          </a:p>
          <a:p>
            <a:pPr algn="ctr"/>
            <a:r>
              <a:rPr lang="ru-RU" sz="1600"/>
              <a:t>бухгалтер</a:t>
            </a:r>
          </a:p>
        </p:txBody>
      </p:sp>
      <p:sp>
        <p:nvSpPr>
          <p:cNvPr id="163849" name="Rectangle 9"/>
          <p:cNvSpPr>
            <a:spLocks noChangeArrowheads="1"/>
          </p:cNvSpPr>
          <p:nvPr/>
        </p:nvSpPr>
        <p:spPr bwMode="auto">
          <a:xfrm>
            <a:off x="1403350" y="5276871"/>
            <a:ext cx="1635125" cy="1223963"/>
          </a:xfrm>
          <a:prstGeom prst="rect">
            <a:avLst/>
          </a:prstGeom>
          <a:solidFill>
            <a:srgbClr val="FFCC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Специалист по </a:t>
            </a:r>
          </a:p>
          <a:p>
            <a:pPr algn="ctr">
              <a:defRPr/>
            </a:pPr>
            <a:r>
              <a:rPr lang="ru-RU" sz="1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пожарной</a:t>
            </a:r>
          </a:p>
          <a:p>
            <a:pPr algn="ctr">
              <a:defRPr/>
            </a:pPr>
            <a:r>
              <a:rPr lang="ru-RU" sz="1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безопасности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5076825" y="5276871"/>
            <a:ext cx="1800225" cy="1223963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Уполномоченный</a:t>
            </a:r>
          </a:p>
          <a:p>
            <a:pPr algn="ctr"/>
            <a:r>
              <a:rPr lang="ru-RU" sz="1600"/>
              <a:t>по ГО и ЧС</a:t>
            </a:r>
          </a:p>
        </p:txBody>
      </p:sp>
      <p:sp>
        <p:nvSpPr>
          <p:cNvPr id="163851" name="Line 11"/>
          <p:cNvSpPr>
            <a:spLocks noChangeShapeType="1"/>
          </p:cNvSpPr>
          <p:nvPr/>
        </p:nvSpPr>
        <p:spPr bwMode="auto">
          <a:xfrm>
            <a:off x="1331913" y="3284538"/>
            <a:ext cx="6811988" cy="158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52" name="Line 12"/>
          <p:cNvSpPr>
            <a:spLocks noChangeShapeType="1"/>
          </p:cNvSpPr>
          <p:nvPr/>
        </p:nvSpPr>
        <p:spPr bwMode="auto">
          <a:xfrm flipH="1">
            <a:off x="1331913" y="3284538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53" name="Line 13"/>
          <p:cNvSpPr>
            <a:spLocks noChangeShapeType="1"/>
          </p:cNvSpPr>
          <p:nvPr/>
        </p:nvSpPr>
        <p:spPr bwMode="auto">
          <a:xfrm>
            <a:off x="2124075" y="3284538"/>
            <a:ext cx="0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54" name="Line 14"/>
          <p:cNvSpPr>
            <a:spLocks noChangeShapeType="1"/>
          </p:cNvSpPr>
          <p:nvPr/>
        </p:nvSpPr>
        <p:spPr bwMode="auto">
          <a:xfrm>
            <a:off x="5940425" y="3284538"/>
            <a:ext cx="0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55" name="Line 15"/>
          <p:cNvSpPr>
            <a:spLocks noChangeShapeType="1"/>
          </p:cNvSpPr>
          <p:nvPr/>
        </p:nvSpPr>
        <p:spPr bwMode="auto">
          <a:xfrm>
            <a:off x="3059113" y="3284538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56" name="Line 16"/>
          <p:cNvSpPr>
            <a:spLocks noChangeShapeType="1"/>
          </p:cNvSpPr>
          <p:nvPr/>
        </p:nvSpPr>
        <p:spPr bwMode="auto">
          <a:xfrm flipH="1">
            <a:off x="4932363" y="3284538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57" name="Line 17"/>
          <p:cNvSpPr>
            <a:spLocks noChangeShapeType="1"/>
          </p:cNvSpPr>
          <p:nvPr/>
        </p:nvSpPr>
        <p:spPr bwMode="auto">
          <a:xfrm>
            <a:off x="6804025" y="3284538"/>
            <a:ext cx="0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58" name="Rectangle 18"/>
          <p:cNvSpPr>
            <a:spLocks noChangeArrowheads="1"/>
          </p:cNvSpPr>
          <p:nvPr/>
        </p:nvSpPr>
        <p:spPr bwMode="auto">
          <a:xfrm>
            <a:off x="2051050" y="2276475"/>
            <a:ext cx="4392613" cy="720725"/>
          </a:xfrm>
          <a:prstGeom prst="rect">
            <a:avLst/>
          </a:prstGeom>
          <a:solidFill>
            <a:srgbClr val="FFCCCC"/>
          </a:solidFill>
          <a:ln w="28575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Заместитель председателя </a:t>
            </a:r>
          </a:p>
          <a:p>
            <a:pPr algn="ctr"/>
            <a:r>
              <a:rPr lang="ru-RU" sz="2000"/>
              <a:t>комиссии</a:t>
            </a:r>
            <a:r>
              <a:rPr lang="ru-RU" sz="1600"/>
              <a:t>   </a:t>
            </a:r>
          </a:p>
        </p:txBody>
      </p:sp>
      <p:sp>
        <p:nvSpPr>
          <p:cNvPr id="163859" name="Line 19"/>
          <p:cNvSpPr>
            <a:spLocks noChangeShapeType="1"/>
          </p:cNvSpPr>
          <p:nvPr/>
        </p:nvSpPr>
        <p:spPr bwMode="auto">
          <a:xfrm>
            <a:off x="4211638" y="1989138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60" name="Line 20"/>
          <p:cNvSpPr>
            <a:spLocks noChangeShapeType="1"/>
          </p:cNvSpPr>
          <p:nvPr/>
        </p:nvSpPr>
        <p:spPr bwMode="auto">
          <a:xfrm>
            <a:off x="4211638" y="2997200"/>
            <a:ext cx="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02422" name="Rectangle 22"/>
          <p:cNvSpPr>
            <a:spLocks noChangeArrowheads="1"/>
          </p:cNvSpPr>
          <p:nvPr/>
        </p:nvSpPr>
        <p:spPr bwMode="auto">
          <a:xfrm>
            <a:off x="6948488" y="1268413"/>
            <a:ext cx="1727200" cy="647700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1800"/>
              <a:t>Секретарь</a:t>
            </a:r>
          </a:p>
          <a:p>
            <a:pPr algn="ctr">
              <a:lnSpc>
                <a:spcPct val="90000"/>
              </a:lnSpc>
            </a:pPr>
            <a:r>
              <a:rPr lang="ru-RU" sz="1800"/>
              <a:t>комиссии</a:t>
            </a:r>
          </a:p>
        </p:txBody>
      </p:sp>
      <p:sp>
        <p:nvSpPr>
          <p:cNvPr id="102423" name="Line 23"/>
          <p:cNvSpPr>
            <a:spLocks noChangeShapeType="1"/>
          </p:cNvSpPr>
          <p:nvPr/>
        </p:nvSpPr>
        <p:spPr bwMode="auto">
          <a:xfrm>
            <a:off x="6443663" y="1557338"/>
            <a:ext cx="504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pic>
        <p:nvPicPr>
          <p:cNvPr id="25" name="Рисунок 24" descr="Meeting-Rooms-862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214422"/>
            <a:ext cx="1704690" cy="1428760"/>
          </a:xfrm>
          <a:prstGeom prst="rect">
            <a:avLst/>
          </a:prstGeom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3357554" y="5276871"/>
            <a:ext cx="1635125" cy="1223963"/>
          </a:xfrm>
          <a:prstGeom prst="rect">
            <a:avLst/>
          </a:prstGeom>
          <a:solidFill>
            <a:srgbClr val="FFCC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Специалист по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промышленной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безопасности</a:t>
            </a:r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>
            <a:off x="4071934" y="3286124"/>
            <a:ext cx="0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7272369" y="5286388"/>
            <a:ext cx="1800225" cy="1223963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Специалист по </a:t>
            </a:r>
          </a:p>
          <a:p>
            <a:pPr algn="ctr"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охране</a:t>
            </a:r>
          </a:p>
          <a:p>
            <a:pPr algn="ctr"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труда</a:t>
            </a:r>
            <a:endParaRPr lang="ru-RU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1" name="Line 13"/>
          <p:cNvSpPr>
            <a:spLocks noChangeShapeType="1"/>
          </p:cNvSpPr>
          <p:nvPr/>
        </p:nvSpPr>
        <p:spPr bwMode="auto">
          <a:xfrm>
            <a:off x="8143900" y="3286124"/>
            <a:ext cx="0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3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3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3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3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3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02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 animBg="1"/>
      <p:bldP spid="163845" grpId="0" animBg="1"/>
      <p:bldP spid="163846" grpId="0" animBg="1"/>
      <p:bldP spid="163847" grpId="0" animBg="1"/>
      <p:bldP spid="163848" grpId="0" animBg="1"/>
      <p:bldP spid="163849" grpId="0" animBg="1"/>
      <p:bldP spid="163850" grpId="0" animBg="1"/>
      <p:bldP spid="163851" grpId="0" animBg="1"/>
      <p:bldP spid="163852" grpId="0" animBg="1"/>
      <p:bldP spid="163853" grpId="0" animBg="1"/>
      <p:bldP spid="163854" grpId="0" animBg="1"/>
      <p:bldP spid="163855" grpId="0" animBg="1"/>
      <p:bldP spid="163856" grpId="0" animBg="1"/>
      <p:bldP spid="163857" grpId="0" animBg="1"/>
      <p:bldP spid="163858" grpId="0" animBg="1"/>
      <p:bldP spid="163859" grpId="0" animBg="1"/>
      <p:bldP spid="163860" grpId="0" animBg="1"/>
      <p:bldP spid="102422" grpId="0" animBg="1"/>
      <p:bldP spid="102423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671638"/>
            <a:ext cx="863600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4913" y="2535238"/>
            <a:ext cx="9334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2266950"/>
            <a:ext cx="4667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62138" y="2857500"/>
            <a:ext cx="1701800" cy="130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61306">
            <a:off x="2035175" y="2654300"/>
            <a:ext cx="369252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Rectangle 2"/>
          <p:cNvSpPr>
            <a:spLocks noChangeArrowheads="1"/>
          </p:cNvSpPr>
          <p:nvPr/>
        </p:nvSpPr>
        <p:spPr bwMode="auto">
          <a:xfrm>
            <a:off x="4162425" y="2046406"/>
            <a:ext cx="4824413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r"/>
            <a:r>
              <a:rPr lang="ru-RU" alt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Приложение № 11 к плану ГО</a:t>
            </a:r>
          </a:p>
          <a:p>
            <a:pPr algn="ctr"/>
            <a:r>
              <a:rPr lang="ru-RU" alt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altLang="ru-RU" b="1" dirty="0">
              <a:solidFill>
                <a:srgbClr val="FFFF00"/>
              </a:solidFill>
              <a:latin typeface="Times New Roman" pitchFamily="18" charset="0"/>
            </a:endParaRPr>
          </a:p>
          <a:p>
            <a:pPr algn="ctr" eaLnBrk="0" hangingPunct="0"/>
            <a:r>
              <a:rPr lang="ru-RU" alt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наращивания мероприятий по повышению устойчивости работы объекта </a:t>
            </a:r>
          </a:p>
          <a:p>
            <a:pPr algn="ctr" eaLnBrk="0" hangingPunct="0"/>
            <a:r>
              <a:rPr lang="ru-RU" alt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военное время</a:t>
            </a:r>
            <a:endParaRPr lang="ru-RU" altLang="ru-RU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4146550" y="1350963"/>
            <a:ext cx="4840288" cy="685800"/>
          </a:xfrm>
          <a:prstGeom prst="rect">
            <a:avLst/>
          </a:prstGeom>
          <a:solidFill>
            <a:srgbClr val="F6F670"/>
          </a:solidFill>
          <a:ln w="57150" cmpd="thinThick">
            <a:solidFill>
              <a:srgbClr val="FF0000"/>
            </a:solidFill>
          </a:ln>
        </p:spPr>
        <p:txBody>
          <a:bodyPr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  Л  А  Н </a:t>
            </a:r>
            <a:b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основных ИТМ по повышению устойчивости</a:t>
            </a:r>
            <a:b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функционирования объекта </a:t>
            </a:r>
            <a:b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 ________год</a:t>
            </a: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250825" y="836613"/>
            <a:ext cx="8642350" cy="365125"/>
          </a:xfrm>
          <a:prstGeom prst="rect">
            <a:avLst/>
          </a:prstGeom>
          <a:solidFill>
            <a:srgbClr val="FFFF99"/>
          </a:solidFill>
          <a:ln w="28575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Прогнозирование возможных ЧС и планирование мероприятий по их локализации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6" name="Рисунок 15" descr="wet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3500438"/>
            <a:ext cx="2333636" cy="1143004"/>
          </a:xfrm>
          <a:prstGeom prst="rect">
            <a:avLst/>
          </a:prstGeom>
        </p:spPr>
      </p:pic>
      <p:pic>
        <p:nvPicPr>
          <p:cNvPr id="17" name="Рисунок 16" descr="i0326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85784" y="4572008"/>
            <a:ext cx="2500330" cy="2285992"/>
          </a:xfrm>
          <a:prstGeom prst="rect">
            <a:avLst/>
          </a:prstGeom>
        </p:spPr>
      </p:pic>
      <p:pic>
        <p:nvPicPr>
          <p:cNvPr id="18" name="Рисунок 17" descr="аппрр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14546" y="4310078"/>
            <a:ext cx="2547922" cy="2547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08 0.02152 C 0.03472 0.02499 0.04062 0.031 0.04826 0.03401 C 0.05625 0.04118 0.06632 0.04396 0.07309 0.05298 " pathEditMode="relative" ptsTypes="ffA">
                                      <p:cBhvr>
                                        <p:cTn id="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46357E-6 C 0.00868 0.00393 0.01337 0.01457 0.02222 0.01712 C 0.02569 0.02012 0.02864 0.02544 0.03281 0.0266 C 0.03524 0.02729 0.03993 0.02822 0.04236 0.02984 C 0.04757 0.03331 0.05208 0.03655 0.05764 0.03909 C 0.05885 0.04025 0.05989 0.04164 0.06111 0.04233 C 0.0625 0.04326 0.06441 0.04279 0.0658 0.04395 C 0.07153 0.04904 0.06614 0.04858 0.06927 0.04858 " pathEditMode="relative" ptsTypes="fffffffA">
                                      <p:cBhvr>
                                        <p:cTn id="2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53597E-6 C 0.00468 0.00162 0.00938 0.00278 0.01407 0.00463 C 0.02067 0.01134 0.02831 0.01642 0.03646 0.01874 C 0.04706 0.02568 0.04254 0.0236 0.04949 0.0266 C 0.05174 0.02892 0.05435 0.03285 0.05765 0.03285 C 0.05817 0.03285 0.05678 0.03192 0.05643 0.03146 " pathEditMode="relative" ptsTypes="fffffA">
                                      <p:cBhvr>
                                        <p:cTn id="3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5.06361E-6 C 0.00712 0.00348 0.0125 0.00834 0.01875 0.01412 C 0.02223 0.01736 0.02518 0.0243 0.02934 0.02823 C 0.03785 0.04419 0.04896 0.04697 0.06111 0.05483 C 0.06424 0.05691 0.06667 0.06108 0.07049 0.06108 " pathEditMode="relative" ptsTypes="ffffA">
                                      <p:cBhvr>
                                        <p:cTn id="5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9"/>
          <p:cNvSpPr>
            <a:spLocks noChangeArrowheads="1"/>
          </p:cNvSpPr>
          <p:nvPr/>
        </p:nvSpPr>
        <p:spPr bwMode="auto">
          <a:xfrm>
            <a:off x="285750" y="912813"/>
            <a:ext cx="8501063" cy="57150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600" b="1">
                <a:latin typeface="Calibri" pitchFamily="34" charset="0"/>
              </a:rPr>
              <a:t>Разработка режимов защиты персонала в  условиях заражения местности </a:t>
            </a:r>
          </a:p>
          <a:p>
            <a:pPr algn="ctr"/>
            <a:r>
              <a:rPr lang="ru-RU" altLang="ru-RU" sz="1600" b="1">
                <a:latin typeface="Calibri" pitchFamily="34" charset="0"/>
              </a:rPr>
              <a:t> радиоактивными и химически  опасными веществами</a:t>
            </a:r>
          </a:p>
        </p:txBody>
      </p:sp>
      <p:pic>
        <p:nvPicPr>
          <p:cNvPr id="22531" name="Picture 2" descr="&quot;Человек и Закон&quot; / Цепная реак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93850"/>
            <a:ext cx="27146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http://im1-tub-ru.yandex.net/i?id=e3196160b10cbbf6d0185258f0cfa83b-99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1598613"/>
            <a:ext cx="2643187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http://im3-tub-ru.yandex.net/i?id=59658fe2df5ec085eca8df7e6d135336-89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0" y="1598613"/>
            <a:ext cx="278606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8" descr="http://im1-tub-ru.yandex.net/i?id=47f47e8a3de1a927c1ebd14905150195-71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325813"/>
            <a:ext cx="27146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0" descr="http://im3-tub-ru.yandex.net/i?id=7a280137933570305ff16063cb1237ce-122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88" y="3325813"/>
            <a:ext cx="2643187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2" descr="http://im2-tub-ru.yandex.net/i?id=a3905d84e2506e34139db26ab8d1a0eb-18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50" y="3325813"/>
            <a:ext cx="278606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4" descr="http://im2-tub-ru.yandex.net/i?id=81e10ea820508c0e083d870c969a4de5-08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50" y="4981575"/>
            <a:ext cx="2643188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6" descr="Очистка и дезинфекция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88" y="4978400"/>
            <a:ext cx="2643187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8" descr="http://im3-tub-ru.yandex.net/i?id=1aa64ea182a78033f4e3e8c8b487410a-130-144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00750" y="4981575"/>
            <a:ext cx="278606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2" descr="задачи ВГО подложка"/>
          <p:cNvPicPr>
            <a:picLocks noChangeAspect="1" noChangeArrowheads="1"/>
          </p:cNvPicPr>
          <p:nvPr/>
        </p:nvPicPr>
        <p:blipFill>
          <a:blip r:embed="rId4" cstate="print"/>
          <a:srcRect t="9984" b="-2304"/>
          <a:stretch>
            <a:fillRect/>
          </a:stretch>
        </p:blipFill>
        <p:spPr bwMode="auto">
          <a:xfrm>
            <a:off x="0" y="0"/>
            <a:ext cx="9144000" cy="709990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</p:pic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1966004" y="1037629"/>
            <a:ext cx="5366953" cy="4759325"/>
          </a:xfrm>
          <a:prstGeom prst="star24">
            <a:avLst>
              <a:gd name="adj" fmla="val 17454"/>
            </a:avLst>
          </a:prstGeom>
          <a:gradFill rotWithShape="1">
            <a:gsLst>
              <a:gs pos="0">
                <a:srgbClr val="FF3300"/>
              </a:gs>
              <a:gs pos="50000">
                <a:srgbClr val="FFFF66"/>
              </a:gs>
              <a:gs pos="100000">
                <a:srgbClr val="FF3300"/>
              </a:gs>
            </a:gsLst>
            <a:lin ang="5400000" scaled="1"/>
          </a:gradFill>
          <a:ln w="38100" cmpd="dbl">
            <a:solidFill>
              <a:srgbClr val="FF3300"/>
            </a:solidFill>
            <a:miter lim="800000"/>
            <a:headEnd/>
            <a:tailEnd/>
          </a:ln>
          <a:effectLst>
            <a:glow rad="139700">
              <a:srgbClr val="C00000">
                <a:alpha val="40000"/>
              </a:srgbClr>
            </a:glow>
            <a:outerShdw dist="35921" dir="2700000" algn="ctr" rotWithShape="0">
              <a:srgbClr val="808080"/>
            </a:outerShdw>
          </a:effectLst>
        </p:spPr>
        <p:txBody>
          <a:bodyPr wrap="none" lIns="91435" tIns="45718" rIns="91435" bIns="45718" anchor="ctr"/>
          <a:lstStyle/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FF0000"/>
                </a:solidFill>
                <a:latin typeface="Times New Roman" pitchFamily="18" charset="0"/>
              </a:rPr>
              <a:t>Основные</a:t>
            </a:r>
          </a:p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FF0000"/>
                </a:solidFill>
                <a:latin typeface="Times New Roman" pitchFamily="18" charset="0"/>
              </a:rPr>
              <a:t>задачи</a:t>
            </a:r>
          </a:p>
          <a:p>
            <a:pPr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ru-RU" sz="3600" b="1" kern="0" dirty="0">
                <a:solidFill>
                  <a:srgbClr val="FF0000"/>
                </a:solidFill>
                <a:latin typeface="Times New Roman" pitchFamily="18" charset="0"/>
              </a:rPr>
              <a:t>ГО</a:t>
            </a:r>
            <a:r>
              <a:rPr lang="ru-RU" sz="3200" b="1" kern="0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ru-RU" sz="3600" b="1" kern="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9703" name="Rectangle 11"/>
          <p:cNvSpPr>
            <a:spLocks noChangeArrowheads="1"/>
          </p:cNvSpPr>
          <p:nvPr/>
        </p:nvSpPr>
        <p:spPr bwMode="auto">
          <a:xfrm>
            <a:off x="82550" y="2976941"/>
            <a:ext cx="3302000" cy="21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1" tIns="46035" rIns="92071" bIns="46035"/>
          <a:lstStyle/>
          <a:p>
            <a:pPr defTabSz="760413" eaLnBrk="0" hangingPunct="0">
              <a:lnSpc>
                <a:spcPct val="60000"/>
              </a:lnSpc>
            </a:pPr>
            <a:endParaRPr lang="ru-RU" altLang="ru-RU" sz="1400">
              <a:solidFill>
                <a:srgbClr val="003366"/>
              </a:solidFill>
            </a:endParaRPr>
          </a:p>
        </p:txBody>
      </p:sp>
      <p:sp>
        <p:nvSpPr>
          <p:cNvPr id="51" name="AutoShape 5"/>
          <p:cNvSpPr>
            <a:spLocks noChangeArrowheads="1"/>
          </p:cNvSpPr>
          <p:nvPr/>
        </p:nvSpPr>
        <p:spPr bwMode="auto">
          <a:xfrm>
            <a:off x="3241676" y="260048"/>
            <a:ext cx="2570163" cy="698767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marL="342900" indent="-254000" defTabSz="760413" eaLnBrk="0" hangingPunct="0">
              <a:lnSpc>
                <a:spcPts val="1400"/>
              </a:lnSpc>
              <a:buFontTx/>
              <a:buAutoNum type="arabicPeriod"/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Подготовка населения</a:t>
            </a:r>
            <a:endParaRPr lang="en-US" altLang="ru-RU" b="1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254000"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      в области ГО</a:t>
            </a: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2" name="AutoShape 37"/>
          <p:cNvSpPr>
            <a:spLocks noChangeArrowheads="1"/>
          </p:cNvSpPr>
          <p:nvPr/>
        </p:nvSpPr>
        <p:spPr bwMode="auto">
          <a:xfrm>
            <a:off x="195263" y="1335013"/>
            <a:ext cx="2736850" cy="1096039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14.</a:t>
            </a: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Обеспечение устойчивости функционирования организаций при ВК и ЧС</a:t>
            </a:r>
            <a:endParaRPr lang="ru-RU" alt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AutoShape 40"/>
          <p:cNvSpPr>
            <a:spLocks noChangeArrowheads="1"/>
          </p:cNvSpPr>
          <p:nvPr/>
        </p:nvSpPr>
        <p:spPr bwMode="auto">
          <a:xfrm>
            <a:off x="500034" y="357166"/>
            <a:ext cx="2486025" cy="897403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15. Обеспечение постоянной готовности</a:t>
            </a:r>
          </a:p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сил и средств ГО</a:t>
            </a:r>
          </a:p>
        </p:txBody>
      </p:sp>
      <p:sp>
        <p:nvSpPr>
          <p:cNvPr id="55" name="AutoShape 9"/>
          <p:cNvSpPr>
            <a:spLocks noChangeArrowheads="1"/>
          </p:cNvSpPr>
          <p:nvPr/>
        </p:nvSpPr>
        <p:spPr bwMode="auto">
          <a:xfrm>
            <a:off x="6062663" y="1387929"/>
            <a:ext cx="2603500" cy="703036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3. Эвакуация</a:t>
            </a: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населения, </a:t>
            </a:r>
          </a:p>
          <a:p>
            <a:pPr eaLnBrk="0" hangingPunct="0">
              <a:lnSpc>
                <a:spcPts val="1400"/>
              </a:lnSpc>
            </a:pP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материальных и культурных </a:t>
            </a:r>
          </a:p>
          <a:p>
            <a:pPr eaLnBrk="0" hangingPunct="0">
              <a:lnSpc>
                <a:spcPts val="1400"/>
              </a:lnSpc>
            </a:pP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ценностей в БР</a:t>
            </a:r>
          </a:p>
        </p:txBody>
      </p:sp>
      <p:sp>
        <p:nvSpPr>
          <p:cNvPr id="56" name="AutoShape 13"/>
          <p:cNvSpPr>
            <a:spLocks noChangeArrowheads="1"/>
          </p:cNvSpPr>
          <p:nvPr/>
        </p:nvSpPr>
        <p:spPr bwMode="auto">
          <a:xfrm>
            <a:off x="6286500" y="2258786"/>
            <a:ext cx="2357438" cy="69876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4. Предоставление</a:t>
            </a: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defTabSz="760413" eaLnBrk="0" hangingPunct="0">
              <a:lnSpc>
                <a:spcPts val="1400"/>
              </a:lnSpc>
            </a:pP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населению СИЗ и СКЗ</a:t>
            </a:r>
          </a:p>
        </p:txBody>
      </p:sp>
      <p:sp>
        <p:nvSpPr>
          <p:cNvPr id="58" name="AutoShape 19"/>
          <p:cNvSpPr>
            <a:spLocks noChangeArrowheads="1"/>
          </p:cNvSpPr>
          <p:nvPr/>
        </p:nvSpPr>
        <p:spPr bwMode="auto">
          <a:xfrm>
            <a:off x="6210300" y="4210655"/>
            <a:ext cx="2603500" cy="500131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6. Проведение</a:t>
            </a:r>
          </a:p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АСДНР при ВК и ЧС</a:t>
            </a:r>
            <a:endParaRPr lang="ru-RU" alt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572008" y="5759126"/>
            <a:ext cx="3136900" cy="830262"/>
            <a:chOff x="1348" y="52"/>
            <a:chExt cx="2248" cy="520"/>
          </a:xfrm>
          <a:solidFill>
            <a:srgbClr val="FFCC99"/>
          </a:solidFill>
        </p:grpSpPr>
        <p:sp>
          <p:nvSpPr>
            <p:cNvPr id="61" name="AutoShape 24"/>
            <p:cNvSpPr>
              <a:spLocks noChangeArrowheads="1"/>
            </p:cNvSpPr>
            <p:nvPr/>
          </p:nvSpPr>
          <p:spPr bwMode="auto">
            <a:xfrm>
              <a:off x="1348" y="52"/>
              <a:ext cx="2248" cy="520"/>
            </a:xfrm>
            <a:prstGeom prst="roundRect">
              <a:avLst>
                <a:gd name="adj" fmla="val 16667"/>
              </a:avLst>
            </a:prstGeom>
            <a:grp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>
                <a:lnSpc>
                  <a:spcPts val="1400"/>
                </a:lnSpc>
                <a:defRPr/>
              </a:pPr>
              <a:endParaRPr 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AutoShape 25"/>
            <p:cNvSpPr>
              <a:spLocks noChangeArrowheads="1"/>
            </p:cNvSpPr>
            <p:nvPr/>
          </p:nvSpPr>
          <p:spPr bwMode="auto">
            <a:xfrm>
              <a:off x="1432" y="133"/>
              <a:ext cx="2131" cy="438"/>
            </a:xfrm>
            <a:prstGeom prst="roundRect">
              <a:avLst>
                <a:gd name="adj" fmla="val 16667"/>
              </a:avLst>
            </a:prstGeom>
            <a:grpFill/>
            <a:ln w="19050">
              <a:noFill/>
              <a:round/>
              <a:headEnd/>
              <a:tailEnd/>
            </a:ln>
            <a:extLst/>
          </p:spPr>
          <p:txBody>
            <a:bodyPr lIns="92075" tIns="46038" rIns="92075" bIns="46038">
              <a:spAutoFit/>
            </a:bodyPr>
            <a:lstStyle/>
            <a:p>
              <a:pPr defTabSz="761960" eaLnBrk="0" hangingPunct="0">
                <a:lnSpc>
                  <a:spcPts val="1400"/>
                </a:lnSpc>
                <a:defRPr/>
              </a:pPr>
              <a:r>
                <a:rPr lang="ru-RU" b="1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8. Борьба</a:t>
              </a:r>
            </a:p>
            <a:p>
              <a:pPr defTabSz="761960" eaLnBrk="0" hangingPunct="0">
                <a:lnSpc>
                  <a:spcPts val="1400"/>
                </a:lnSpc>
                <a:defRPr/>
              </a:pPr>
              <a:r>
                <a:rPr lang="ru-RU" b="1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 с пожарами, возникшими при ВК</a:t>
              </a:r>
              <a:endParaRPr lang="ru-RU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AutoShape 28"/>
          <p:cNvSpPr>
            <a:spLocks noChangeArrowheads="1"/>
          </p:cNvSpPr>
          <p:nvPr/>
        </p:nvSpPr>
        <p:spPr bwMode="auto">
          <a:xfrm>
            <a:off x="250826" y="4777619"/>
            <a:ext cx="2855913" cy="1096039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10. Санитарная обработка населения, обеззараживание зданий, СО техники и территорий</a:t>
            </a:r>
            <a:endParaRPr lang="ru-RU" alt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AutoShape 31"/>
          <p:cNvSpPr>
            <a:spLocks noChangeArrowheads="1"/>
          </p:cNvSpPr>
          <p:nvPr/>
        </p:nvSpPr>
        <p:spPr bwMode="auto">
          <a:xfrm>
            <a:off x="250826" y="3020786"/>
            <a:ext cx="2505075" cy="897403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12. Восстановление функционирования </a:t>
            </a: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необходимых коммунальных служб</a:t>
            </a:r>
          </a:p>
        </p:txBody>
      </p:sp>
      <p:sp>
        <p:nvSpPr>
          <p:cNvPr id="65" name="AutoShape 34"/>
          <p:cNvSpPr>
            <a:spLocks noChangeArrowheads="1"/>
          </p:cNvSpPr>
          <p:nvPr/>
        </p:nvSpPr>
        <p:spPr bwMode="auto">
          <a:xfrm>
            <a:off x="342901" y="2337405"/>
            <a:ext cx="2335213" cy="656202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600"/>
              </a:lnSpc>
            </a:pPr>
            <a:endParaRPr lang="ru-RU" altLang="ru-RU" b="1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13.</a:t>
            </a:r>
            <a:r>
              <a: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Срочное </a:t>
            </a: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захоронение трупов </a:t>
            </a:r>
          </a:p>
          <a:p>
            <a:pPr defTabSz="760413" eaLnBrk="0" hangingPunct="0">
              <a:lnSpc>
                <a:spcPts val="500"/>
              </a:lnSpc>
            </a:pPr>
            <a:endParaRPr lang="ru-RU" altLang="ru-RU" b="1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509944" y="5781442"/>
            <a:ext cx="2998787" cy="832216"/>
            <a:chOff x="4" y="2836"/>
            <a:chExt cx="2296" cy="568"/>
          </a:xfrm>
          <a:solidFill>
            <a:srgbClr val="FFCC99"/>
          </a:solidFill>
        </p:grpSpPr>
        <p:sp>
          <p:nvSpPr>
            <p:cNvPr id="67" name="AutoShape 42"/>
            <p:cNvSpPr>
              <a:spLocks noChangeArrowheads="1"/>
            </p:cNvSpPr>
            <p:nvPr/>
          </p:nvSpPr>
          <p:spPr bwMode="auto">
            <a:xfrm>
              <a:off x="4" y="2836"/>
              <a:ext cx="2296" cy="568"/>
            </a:xfrm>
            <a:prstGeom prst="roundRect">
              <a:avLst>
                <a:gd name="adj" fmla="val 16667"/>
              </a:avLst>
            </a:prstGeom>
            <a:grp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>
                <a:lnSpc>
                  <a:spcPts val="1400"/>
                </a:lnSpc>
                <a:defRPr/>
              </a:pPr>
              <a:endParaRPr 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AutoShape 43"/>
            <p:cNvSpPr>
              <a:spLocks noChangeArrowheads="1"/>
            </p:cNvSpPr>
            <p:nvPr/>
          </p:nvSpPr>
          <p:spPr bwMode="auto">
            <a:xfrm>
              <a:off x="25" y="2858"/>
              <a:ext cx="2256" cy="477"/>
            </a:xfrm>
            <a:prstGeom prst="roundRect">
              <a:avLst>
                <a:gd name="adj" fmla="val 16667"/>
              </a:avLst>
            </a:prstGeom>
            <a:grpFill/>
            <a:ln w="19050">
              <a:noFill/>
              <a:round/>
              <a:headEnd/>
              <a:tailEnd/>
            </a:ln>
            <a:extLst/>
          </p:spPr>
          <p:txBody>
            <a:bodyPr lIns="92075" tIns="46038" rIns="92075" bIns="46038">
              <a:spAutoFit/>
            </a:bodyPr>
            <a:lstStyle/>
            <a:p>
              <a:pPr defTabSz="761960" eaLnBrk="0" hangingPunct="0">
                <a:lnSpc>
                  <a:spcPts val="1400"/>
                </a:lnSpc>
                <a:defRPr/>
              </a:pPr>
              <a:r>
                <a:rPr lang="ru-RU" b="1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9. Обнаружение и</a:t>
              </a:r>
              <a:r>
                <a:rPr lang="ru-RU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defTabSz="761960" eaLnBrk="0" hangingPunct="0">
                <a:lnSpc>
                  <a:spcPts val="1400"/>
                </a:lnSpc>
                <a:defRPr/>
              </a:pPr>
              <a:r>
                <a:rPr lang="ru-RU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обозначение районов, </a:t>
              </a:r>
            </a:p>
            <a:p>
              <a:pPr defTabSz="761960" eaLnBrk="0" hangingPunct="0">
                <a:lnSpc>
                  <a:spcPts val="1400"/>
                </a:lnSpc>
                <a:defRPr/>
              </a:pPr>
              <a:r>
                <a:rPr lang="ru-RU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подвергшихся </a:t>
              </a:r>
              <a:r>
                <a:rPr lang="ru-RU" b="1" dirty="0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РХБЗ</a:t>
              </a:r>
            </a:p>
          </p:txBody>
        </p:sp>
      </p:grpSp>
      <p:sp>
        <p:nvSpPr>
          <p:cNvPr id="69" name="AutoShape 46"/>
          <p:cNvSpPr>
            <a:spLocks noChangeArrowheads="1"/>
          </p:cNvSpPr>
          <p:nvPr/>
        </p:nvSpPr>
        <p:spPr bwMode="auto">
          <a:xfrm>
            <a:off x="142876" y="3905251"/>
            <a:ext cx="2786063" cy="897403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lIns="92071" tIns="46035" rIns="92071" bIns="46035">
            <a:spAutoFit/>
          </a:bodyPr>
          <a:lstStyle/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11. Восстановление и </a:t>
            </a:r>
          </a:p>
          <a:p>
            <a:pPr defTabSz="760413" eaLnBrk="0" hangingPunct="0">
              <a:lnSpc>
                <a:spcPts val="1400"/>
              </a:lnSpc>
            </a:pPr>
            <a:r>
              <a:rPr lang="ru-RU" altLang="ru-RU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поддержание порядка в районах пострадавших при ВК и ЧС</a:t>
            </a:r>
            <a:endParaRPr lang="ru-RU" alt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6311900" y="3069166"/>
            <a:ext cx="2465388" cy="897410"/>
            <a:chOff x="6320469" y="3131699"/>
            <a:chExt cx="2282825" cy="940676"/>
          </a:xfrm>
        </p:grpSpPr>
        <p:sp>
          <p:nvSpPr>
            <p:cNvPr id="29731" name="AutoShape 15"/>
            <p:cNvSpPr>
              <a:spLocks noChangeArrowheads="1"/>
            </p:cNvSpPr>
            <p:nvPr/>
          </p:nvSpPr>
          <p:spPr bwMode="auto">
            <a:xfrm>
              <a:off x="6320469" y="3131699"/>
              <a:ext cx="2282825" cy="935030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>
                <a:lnSpc>
                  <a:spcPts val="1400"/>
                </a:lnSpc>
              </a:pPr>
              <a:endPara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732" name="AutoShape 16"/>
            <p:cNvSpPr>
              <a:spLocks noChangeArrowheads="1"/>
            </p:cNvSpPr>
            <p:nvPr/>
          </p:nvSpPr>
          <p:spPr bwMode="auto">
            <a:xfrm>
              <a:off x="6341106" y="3131699"/>
              <a:ext cx="2241550" cy="940676"/>
            </a:xfrm>
            <a:prstGeom prst="roundRect">
              <a:avLst>
                <a:gd name="adj" fmla="val 16667"/>
              </a:avLst>
            </a:prstGeom>
            <a:noFill/>
            <a:ln w="19050">
              <a:noFill/>
              <a:round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defTabSz="760413" eaLnBrk="0" hangingPunct="0">
                <a:lnSpc>
                  <a:spcPts val="1400"/>
                </a:lnSpc>
              </a:pPr>
              <a:r>
                <a:rPr lang="ru-RU" altLang="ru-RU" b="1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5.</a:t>
              </a:r>
              <a:r>
                <a:rPr lang="ru-RU" altLang="ru-RU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 Проведение мероприятий по </a:t>
              </a:r>
              <a:r>
                <a:rPr lang="ru-RU" altLang="ru-RU" b="1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световой </a:t>
              </a:r>
              <a:r>
                <a:rPr lang="ru-RU" altLang="ru-RU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и другим видам</a:t>
              </a:r>
              <a:r>
                <a:rPr lang="ru-RU" altLang="ru-RU" b="1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 маскировки</a:t>
              </a:r>
            </a:p>
          </p:txBody>
        </p:sp>
      </p:grp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5870576" y="4813905"/>
            <a:ext cx="2906713" cy="1109837"/>
            <a:chOff x="5869781" y="5099083"/>
            <a:chExt cx="2906713" cy="1164617"/>
          </a:xfrm>
        </p:grpSpPr>
        <p:sp>
          <p:nvSpPr>
            <p:cNvPr id="29729" name="AutoShape 21"/>
            <p:cNvSpPr>
              <a:spLocks noChangeArrowheads="1"/>
            </p:cNvSpPr>
            <p:nvPr/>
          </p:nvSpPr>
          <p:spPr bwMode="auto">
            <a:xfrm>
              <a:off x="5869781" y="5099083"/>
              <a:ext cx="2906713" cy="866775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>
                <a:lnSpc>
                  <a:spcPts val="1400"/>
                </a:lnSpc>
              </a:pPr>
              <a:endPara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730" name="AutoShape 22"/>
            <p:cNvSpPr>
              <a:spLocks noChangeArrowheads="1"/>
            </p:cNvSpPr>
            <p:nvPr/>
          </p:nvSpPr>
          <p:spPr bwMode="auto">
            <a:xfrm>
              <a:off x="5910263" y="5113555"/>
              <a:ext cx="2786062" cy="1150145"/>
            </a:xfrm>
            <a:prstGeom prst="roundRect">
              <a:avLst>
                <a:gd name="adj" fmla="val 16667"/>
              </a:avLst>
            </a:prstGeom>
            <a:noFill/>
            <a:ln w="19050">
              <a:noFill/>
              <a:round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defTabSz="760413" eaLnBrk="0" hangingPunct="0">
                <a:lnSpc>
                  <a:spcPts val="1400"/>
                </a:lnSpc>
              </a:pPr>
              <a:r>
                <a:rPr lang="ru-RU" altLang="ru-RU" b="1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7. Первоочередное жизнеобеспечение</a:t>
              </a:r>
              <a:endPara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defTabSz="760413" eaLnBrk="0" hangingPunct="0">
                <a:lnSpc>
                  <a:spcPts val="1400"/>
                </a:lnSpc>
              </a:pPr>
              <a:r>
                <a:rPr lang="ru-RU" altLang="ru-RU" b="1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населения, пострадавшего при ВК и ЧС</a:t>
              </a:r>
            </a:p>
          </p:txBody>
        </p:sp>
      </p:grpSp>
      <p:sp>
        <p:nvSpPr>
          <p:cNvPr id="50" name="AutoShape 77"/>
          <p:cNvSpPr>
            <a:spLocks noChangeArrowheads="1"/>
          </p:cNvSpPr>
          <p:nvPr/>
        </p:nvSpPr>
        <p:spPr bwMode="auto">
          <a:xfrm flipH="1">
            <a:off x="1" y="2136322"/>
            <a:ext cx="9286875" cy="1844524"/>
          </a:xfrm>
          <a:prstGeom prst="roundRect">
            <a:avLst>
              <a:gd name="adj" fmla="val 16176"/>
            </a:avLst>
          </a:prstGeom>
          <a:gradFill rotWithShape="1">
            <a:gsLst>
              <a:gs pos="0">
                <a:srgbClr val="000000"/>
              </a:gs>
              <a:gs pos="50000">
                <a:srgbClr val="FF3300"/>
              </a:gs>
              <a:gs pos="100000">
                <a:srgbClr val="000000"/>
              </a:gs>
            </a:gsLst>
            <a:lin ang="2700000" scaled="1"/>
          </a:gradFill>
          <a:ln w="76200" cmpd="tri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FFFFFF"/>
            </a:outerShdw>
          </a:effectLst>
        </p:spPr>
        <p:txBody>
          <a:bodyPr wrap="none" lIns="89885" tIns="46741" rIns="89885" bIns="46741" anchor="ctr"/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u="sng" kern="0" dirty="0">
                <a:solidFill>
                  <a:srgbClr val="FFFFFF"/>
                </a:solidFill>
                <a:latin typeface="Times New Roman" pitchFamily="18" charset="0"/>
              </a:rPr>
              <a:t>ФЗ - 28 от 12.02.1998г</a:t>
            </a:r>
            <a:r>
              <a:rPr lang="ru-RU" sz="4000" b="1" kern="0" dirty="0">
                <a:solidFill>
                  <a:srgbClr val="FFFFFF"/>
                </a:solidFill>
                <a:latin typeface="Times New Roman" pitchFamily="18" charset="0"/>
              </a:rPr>
              <a:t>.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kern="0" dirty="0">
                <a:solidFill>
                  <a:srgbClr val="FFFFFF"/>
                </a:solidFill>
                <a:latin typeface="Times New Roman" pitchFamily="18" charset="0"/>
              </a:rPr>
              <a:t>  </a:t>
            </a:r>
            <a:r>
              <a:rPr lang="ru-RU" sz="4800" b="1" i="1" kern="0" dirty="0">
                <a:solidFill>
                  <a:srgbClr val="FFFF00"/>
                </a:solidFill>
                <a:latin typeface="Times New Roman" pitchFamily="18" charset="0"/>
              </a:rPr>
              <a:t>«О гражданской обороне»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FF00"/>
                </a:solidFill>
                <a:latin typeface="Times New Roman" pitchFamily="18" charset="0"/>
              </a:rPr>
              <a:t>с изменениями от 29.06.2015 № 171-ФЗ </a:t>
            </a:r>
            <a:endParaRPr lang="ru-RU" sz="28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463894" name="Picture 12" descr="EMER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" cy="43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4053" dir="1857825" algn="ctr" rotWithShape="0">
              <a:srgbClr val="0066FF"/>
            </a:outerShdw>
          </a:effectLst>
        </p:spPr>
      </p:pic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8596313" y="58965"/>
            <a:ext cx="501650" cy="409726"/>
            <a:chOff x="5334" y="-72"/>
            <a:chExt cx="537" cy="363"/>
          </a:xfrm>
        </p:grpSpPr>
        <p:graphicFrame>
          <p:nvGraphicFramePr>
            <p:cNvPr id="29698" name="Object 4"/>
            <p:cNvGraphicFramePr>
              <a:graphicFrameLocks noChangeAspect="1"/>
            </p:cNvGraphicFramePr>
            <p:nvPr/>
          </p:nvGraphicFramePr>
          <p:xfrm>
            <a:off x="5384" y="-72"/>
            <a:ext cx="487" cy="338"/>
          </p:xfrm>
          <a:graphic>
            <a:graphicData uri="http://schemas.openxmlformats.org/presentationml/2006/ole">
              <p:oleObj spid="_x0000_s660482" name="Точечный рисунок" r:id="rId6" imgW="4266667" imgH="3486637" progId="PBrush">
                <p:embed/>
              </p:oleObj>
            </a:graphicData>
          </a:graphic>
        </p:graphicFrame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5334" y="79"/>
              <a:ext cx="279" cy="2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CC3300"/>
              </a:outerShdw>
            </a:effectLst>
            <a:extLst>
              <a:ext uri="{909E8E84-426E-40DD-AFC4-6F175D3DCCD1}"/>
              <a:ext uri="{91240B29-F687-4F45-9708-019B960494DF}"/>
            </a:extLst>
          </p:spPr>
          <p:txBody>
            <a:bodyPr wrap="none" lIns="99431" tIns="49718" rIns="99431" bIns="49718" anchor="ctr"/>
            <a:lstStyle/>
            <a:p>
              <a:pPr defTabSz="9074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b="1" kern="0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 rot="21209268">
            <a:off x="7755199" y="189899"/>
            <a:ext cx="486884" cy="582422"/>
            <a:chOff x="4014" y="13014"/>
            <a:chExt cx="1922" cy="1782"/>
          </a:xfrm>
          <a:effectLst>
            <a:glow rad="101600">
              <a:srgbClr val="333399">
                <a:satMod val="175000"/>
                <a:alpha val="40000"/>
              </a:srgbClr>
            </a:glow>
          </a:effectLst>
        </p:grpSpPr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4374" y="13014"/>
              <a:ext cx="1562" cy="1782"/>
              <a:chOff x="3249" y="12114"/>
              <a:chExt cx="1562" cy="1782"/>
            </a:xfrm>
          </p:grpSpPr>
          <p:sp>
            <p:nvSpPr>
              <p:cNvPr id="43" name="Oval 27"/>
              <p:cNvSpPr>
                <a:spLocks noChangeArrowheads="1"/>
              </p:cNvSpPr>
              <p:nvPr/>
            </p:nvSpPr>
            <p:spPr bwMode="auto">
              <a:xfrm rot="-1765379">
                <a:off x="3249" y="12204"/>
                <a:ext cx="1066" cy="1692"/>
              </a:xfrm>
              <a:prstGeom prst="ellipse">
                <a:avLst/>
              </a:prstGeom>
              <a:gradFill rotWithShape="1">
                <a:gsLst>
                  <a:gs pos="0">
                    <a:srgbClr val="800080"/>
                  </a:gs>
                  <a:gs pos="100000">
                    <a:srgbClr val="E7CEE7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96720" dir="1391915" algn="ctr" rotWithShape="0">
                  <a:srgbClr val="CC99FF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b="1" kern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4" name="Oval 28"/>
              <p:cNvSpPr>
                <a:spLocks noChangeArrowheads="1"/>
              </p:cNvSpPr>
              <p:nvPr/>
            </p:nvSpPr>
            <p:spPr bwMode="auto">
              <a:xfrm rot="-1765379">
                <a:off x="3299" y="12147"/>
                <a:ext cx="1065" cy="1693"/>
              </a:xfrm>
              <a:prstGeom prst="ellipse">
                <a:avLst/>
              </a:prstGeom>
              <a:gradFill rotWithShape="1">
                <a:gsLst>
                  <a:gs pos="0">
                    <a:srgbClr val="800080"/>
                  </a:gs>
                  <a:gs pos="100000">
                    <a:srgbClr val="E7CEE7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CC99FF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b="1" kern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5" name="Oval 29"/>
              <p:cNvSpPr>
                <a:spLocks noChangeArrowheads="1"/>
              </p:cNvSpPr>
              <p:nvPr/>
            </p:nvSpPr>
            <p:spPr bwMode="auto">
              <a:xfrm rot="-1765379">
                <a:off x="4066" y="12160"/>
                <a:ext cx="618" cy="943"/>
              </a:xfrm>
              <a:prstGeom prst="ellipse">
                <a:avLst/>
              </a:prstGeom>
              <a:gradFill rotWithShape="1">
                <a:gsLst>
                  <a:gs pos="0">
                    <a:srgbClr val="800080"/>
                  </a:gs>
                  <a:gs pos="100000">
                    <a:srgbClr val="E7CEE7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17961" dir="13500000" algn="ctr" rotWithShape="0">
                  <a:srgbClr val="CC99FF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b="1" kern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 rot="-1765379">
                <a:off x="4194" y="12114"/>
                <a:ext cx="617" cy="943"/>
              </a:xfrm>
              <a:prstGeom prst="ellipse">
                <a:avLst/>
              </a:prstGeom>
              <a:gradFill rotWithShape="1">
                <a:gsLst>
                  <a:gs pos="0">
                    <a:srgbClr val="800080"/>
                  </a:gs>
                  <a:gs pos="100000">
                    <a:srgbClr val="E7CEE7"/>
                  </a:gs>
                </a:gsLst>
                <a:lin ang="2700000" scaled="1"/>
              </a:gradFill>
              <a:ln w="127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52363" dir="4557825" algn="ctr" rotWithShape="0">
                  <a:srgbClr val="CC99FF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b="1" kern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9" name="Group 31"/>
            <p:cNvGrpSpPr>
              <a:grpSpLocks/>
            </p:cNvGrpSpPr>
            <p:nvPr/>
          </p:nvGrpSpPr>
          <p:grpSpPr bwMode="auto">
            <a:xfrm>
              <a:off x="4014" y="13468"/>
              <a:ext cx="1354" cy="1074"/>
              <a:chOff x="4014" y="13468"/>
              <a:chExt cx="1354" cy="1074"/>
            </a:xfrm>
          </p:grpSpPr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 rot="975194">
                <a:off x="4566" y="13468"/>
                <a:ext cx="595" cy="253"/>
              </a:xfrm>
              <a:custGeom>
                <a:avLst/>
                <a:gdLst>
                  <a:gd name="T0" fmla="*/ 1746 w 544"/>
                  <a:gd name="T1" fmla="*/ 0 h 204"/>
                  <a:gd name="T2" fmla="*/ 291 w 544"/>
                  <a:gd name="T3" fmla="*/ 2972 h 204"/>
                  <a:gd name="T4" fmla="*/ 0 w 544"/>
                  <a:gd name="T5" fmla="*/ 2234 h 20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44" h="204">
                    <a:moveTo>
                      <a:pt x="544" y="0"/>
                    </a:moveTo>
                    <a:cubicBezTo>
                      <a:pt x="363" y="79"/>
                      <a:pt x="182" y="158"/>
                      <a:pt x="91" y="181"/>
                    </a:cubicBezTo>
                    <a:cubicBezTo>
                      <a:pt x="0" y="204"/>
                      <a:pt x="15" y="143"/>
                      <a:pt x="0" y="136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b="1" kern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" name="Group 33"/>
              <p:cNvGrpSpPr>
                <a:grpSpLocks/>
              </p:cNvGrpSpPr>
              <p:nvPr/>
            </p:nvGrpSpPr>
            <p:grpSpPr bwMode="auto">
              <a:xfrm>
                <a:off x="4014" y="14274"/>
                <a:ext cx="394" cy="268"/>
                <a:chOff x="1134" y="12114"/>
                <a:chExt cx="3960" cy="2160"/>
              </a:xfrm>
            </p:grpSpPr>
            <p:sp>
              <p:nvSpPr>
                <p:cNvPr id="41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1134" y="12294"/>
                  <a:ext cx="3960" cy="1980"/>
                </a:xfrm>
                <a:prstGeom prst="line">
                  <a:avLst/>
                </a:prstGeom>
                <a:noFill/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effectLst>
                  <a:outerShdw dist="107763" dir="2700000" algn="ctr" rotWithShape="0">
                    <a:srgbClr val="993366">
                      <a:alpha val="50000"/>
                    </a:srgbClr>
                  </a:outerShdw>
                </a:effectLst>
                <a:extLst>
                  <a:ext uri="{909E8E84-426E-40DD-AFC4-6F175D3DCCD1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800" b="1" kern="0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2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1134" y="12114"/>
                  <a:ext cx="3960" cy="2160"/>
                </a:xfrm>
                <a:prstGeom prst="line">
                  <a:avLst/>
                </a:prstGeom>
                <a:noFill/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effectLst>
                  <a:outerShdw dist="107763" dir="2700000" algn="ctr" rotWithShape="0">
                    <a:srgbClr val="993366">
                      <a:alpha val="50000"/>
                    </a:srgbClr>
                  </a:outerShdw>
                </a:effectLst>
                <a:extLst>
                  <a:ext uri="{909E8E84-426E-40DD-AFC4-6F175D3DCCD1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1800" b="1" kern="0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40" name="Freeform 36"/>
              <p:cNvSpPr>
                <a:spLocks/>
              </p:cNvSpPr>
              <p:nvPr/>
            </p:nvSpPr>
            <p:spPr bwMode="auto">
              <a:xfrm rot="16714728" flipV="1">
                <a:off x="5059" y="13964"/>
                <a:ext cx="448" cy="171"/>
              </a:xfrm>
              <a:custGeom>
                <a:avLst/>
                <a:gdLst>
                  <a:gd name="T0" fmla="*/ 44 w 544"/>
                  <a:gd name="T1" fmla="*/ 0 h 204"/>
                  <a:gd name="T2" fmla="*/ 7 w 544"/>
                  <a:gd name="T3" fmla="*/ 18 h 204"/>
                  <a:gd name="T4" fmla="*/ 0 w 544"/>
                  <a:gd name="T5" fmla="*/ 13 h 20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44" h="204">
                    <a:moveTo>
                      <a:pt x="544" y="0"/>
                    </a:moveTo>
                    <a:cubicBezTo>
                      <a:pt x="363" y="79"/>
                      <a:pt x="182" y="158"/>
                      <a:pt x="91" y="181"/>
                    </a:cubicBezTo>
                    <a:cubicBezTo>
                      <a:pt x="0" y="204"/>
                      <a:pt x="15" y="143"/>
                      <a:pt x="0" y="136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b="1" kern="0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</p:grpSp>
      <p:grpSp>
        <p:nvGrpSpPr>
          <p:cNvPr id="11" name="Группа 17"/>
          <p:cNvGrpSpPr>
            <a:grpSpLocks/>
          </p:cNvGrpSpPr>
          <p:nvPr/>
        </p:nvGrpSpPr>
        <p:grpSpPr bwMode="auto">
          <a:xfrm>
            <a:off x="6048375" y="214290"/>
            <a:ext cx="2617788" cy="1062479"/>
            <a:chOff x="6019800" y="345790"/>
            <a:chExt cx="2617788" cy="1327293"/>
          </a:xfrm>
        </p:grpSpPr>
        <p:sp>
          <p:nvSpPr>
            <p:cNvPr id="29726" name="AutoShape 7"/>
            <p:cNvSpPr>
              <a:spLocks noChangeArrowheads="1"/>
            </p:cNvSpPr>
            <p:nvPr/>
          </p:nvSpPr>
          <p:spPr bwMode="auto">
            <a:xfrm>
              <a:off x="6019800" y="345790"/>
              <a:ext cx="2617788" cy="909368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>
                <a:lnSpc>
                  <a:spcPts val="1400"/>
                </a:lnSpc>
              </a:pPr>
              <a:endParaRPr lang="ru-RU" alt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727" name="AutoShape 8"/>
            <p:cNvSpPr>
              <a:spLocks noChangeArrowheads="1"/>
            </p:cNvSpPr>
            <p:nvPr/>
          </p:nvSpPr>
          <p:spPr bwMode="auto">
            <a:xfrm>
              <a:off x="6063868" y="387638"/>
              <a:ext cx="2526533" cy="1285445"/>
            </a:xfrm>
            <a:prstGeom prst="roundRect">
              <a:avLst>
                <a:gd name="adj" fmla="val 7588"/>
              </a:avLst>
            </a:prstGeom>
            <a:solidFill>
              <a:srgbClr val="FFCC99"/>
            </a:solidFill>
            <a:ln w="19050">
              <a:noFill/>
              <a:round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defTabSz="760413" eaLnBrk="0" hangingPunct="0">
                <a:lnSpc>
                  <a:spcPts val="1400"/>
                </a:lnSpc>
              </a:pPr>
              <a:r>
                <a:rPr lang="ru-RU" altLang="ru-RU" b="1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2. Оповещение </a:t>
              </a:r>
            </a:p>
            <a:p>
              <a:pPr defTabSz="760413" eaLnBrk="0" hangingPunct="0">
                <a:lnSpc>
                  <a:spcPts val="1400"/>
                </a:lnSpc>
              </a:pPr>
              <a:r>
                <a:rPr lang="ru-RU" altLang="ru-RU" b="1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населения </a:t>
              </a:r>
              <a:r>
                <a:rPr lang="ru-RU" altLang="ru-RU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об опасностях,</a:t>
              </a:r>
            </a:p>
            <a:p>
              <a:pPr defTabSz="760413" eaLnBrk="0" hangingPunct="0">
                <a:lnSpc>
                  <a:spcPts val="1400"/>
                </a:lnSpc>
              </a:pPr>
              <a:r>
                <a:rPr lang="ru-RU" altLang="ru-RU">
                  <a:solidFill>
                    <a:srgbClr val="003366"/>
                  </a:solidFill>
                  <a:latin typeface="Times New Roman" pitchFamily="18" charset="0"/>
                  <a:cs typeface="Times New Roman" pitchFamily="18" charset="0"/>
                </a:rPr>
                <a:t> возникающих при ВК и ЧС</a:t>
              </a:r>
            </a:p>
          </p:txBody>
        </p:sp>
      </p:grpSp>
      <p:sp>
        <p:nvSpPr>
          <p:cNvPr id="47" name="Rectangle 66"/>
          <p:cNvSpPr>
            <a:spLocks noChangeArrowheads="1"/>
          </p:cNvSpPr>
          <p:nvPr/>
        </p:nvSpPr>
        <p:spPr bwMode="auto">
          <a:xfrm>
            <a:off x="0" y="236302"/>
            <a:ext cx="9144000" cy="6335970"/>
          </a:xfrm>
          <a:prstGeom prst="rect">
            <a:avLst/>
          </a:prstGeom>
          <a:solidFill>
            <a:srgbClr val="C00000"/>
          </a:solidFill>
          <a:ln w="76200" cmpd="tri">
            <a:solidFill>
              <a:srgbClr val="FFFFFF"/>
            </a:solidFill>
            <a:miter lim="800000"/>
            <a:headEnd/>
            <a:tailEnd/>
          </a:ln>
          <a:effectLst>
            <a:glow rad="228600">
              <a:srgbClr val="000000">
                <a:satMod val="175000"/>
                <a:alpha val="40000"/>
              </a:srgbClr>
            </a:glow>
            <a:outerShdw dist="152928" dir="2901988" algn="ctr" rotWithShape="0">
              <a:srgbClr val="000000"/>
            </a:outerShdw>
          </a:effectLst>
        </p:spPr>
        <p:txBody>
          <a:bodyPr lIns="91072" tIns="45536" rIns="91072" bIns="45536" anchor="ctr"/>
          <a:lstStyle>
            <a:lvl1pPr eaLnBrk="0" hangingPunct="0"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002213" algn="l"/>
              </a:tabLs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5000"/>
              </a:lnSpc>
              <a:defRPr/>
            </a:pPr>
            <a:r>
              <a:rPr lang="ru-RU" alt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alt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altLang="ru-RU" sz="9600" b="1" dirty="0" smtClean="0">
                <a:solidFill>
                  <a:srgbClr val="FFFF00"/>
                </a:solidFill>
                <a:latin typeface="Times New Roman" pitchFamily="18" charset="0"/>
              </a:rPr>
              <a:t>Задачи ГО</a:t>
            </a:r>
            <a:r>
              <a:rPr lang="ru-RU" altLang="ru-RU" sz="6600" b="1" dirty="0" smtClean="0">
                <a:solidFill>
                  <a:srgbClr val="FFFF00"/>
                </a:solidFill>
                <a:latin typeface="Times New Roman" pitchFamily="18" charset="0"/>
              </a:rPr>
              <a:t/>
            </a:r>
            <a:br>
              <a:rPr lang="ru-RU" altLang="ru-RU" sz="6600" b="1" dirty="0" smtClean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</a:rPr>
            </a:br>
            <a:endParaRPr lang="ru-RU" altLang="ru-RU" sz="3200" b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5" grpId="0" animBg="1"/>
      <p:bldP spid="56" grpId="0" animBg="1"/>
      <p:bldP spid="58" grpId="0" animBg="1"/>
      <p:bldP spid="63" grpId="0" animBg="1"/>
      <p:bldP spid="64" grpId="0" animBg="1"/>
      <p:bldP spid="65" grpId="0" animBg="1"/>
      <p:bldP spid="69" grpId="0" animBg="1"/>
      <p:bldP spid="5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ChangeArrowheads="1"/>
          </p:cNvSpPr>
          <p:nvPr/>
        </p:nvSpPr>
        <p:spPr bwMode="auto">
          <a:xfrm>
            <a:off x="214313" y="769938"/>
            <a:ext cx="8715375" cy="6429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400" b="1">
                <a:latin typeface="Calibri" pitchFamily="34" charset="0"/>
              </a:rPr>
              <a:t>Обучение персонала объекта выполнению  работ по ликвидации очагов заражения</a:t>
            </a:r>
          </a:p>
          <a:p>
            <a:pPr algn="ctr"/>
            <a:r>
              <a:rPr lang="ru-RU" altLang="ru-RU" sz="1400" b="1">
                <a:latin typeface="Calibri" pitchFamily="34" charset="0"/>
              </a:rPr>
              <a:t> радиоактивными и химическими  опасными веществами</a:t>
            </a:r>
          </a:p>
        </p:txBody>
      </p:sp>
      <p:pic>
        <p:nvPicPr>
          <p:cNvPr id="23555" name="Picture 2" descr="http://im2-tub-ru.yandex.net/i?id=1c1801d1528227a4db9af627e8ac8305-82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585913"/>
            <a:ext cx="2941637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://im2-tub-ru.yandex.net/i?id=2a067516211679b89c2b70631f6fba54-17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232150"/>
            <a:ext cx="2928937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http://im0-tub-ru.yandex.net/i?id=8ee3e0cbf1a2d2df32d8264baf2d8167-49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63" y="1576388"/>
            <a:ext cx="2857500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 descr="Материалы за Ноябрь 2012 года &quot; Страница 3 &quot; МБУ Защита населения и территории г. Новокузнец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63" y="3232150"/>
            <a:ext cx="28575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0" descr="http://im2-tub-ru.yandex.net/i?id=be57e0c0eafa821e451dca213894228b-106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19850" y="1576388"/>
            <a:ext cx="2509838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2" descr="http://im0-tub-ru.yandex.net/i?id=4f4e11199f521fe5c4401f4d98bbd327-141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5143512"/>
            <a:ext cx="2500313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6" descr="http://im1-tub-ru.yandex.net/i?id=592d1eb92326ab57e34f2f778ada392e-131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3" y="5222875"/>
            <a:ext cx="2928937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8" descr="http://im0-tub-ru.yandex.net/i?id=43ad8c820b710c0e036f0c6f115d1bf9-03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63" y="5222875"/>
            <a:ext cx="2857500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25700" y="44624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3" name="Рисунок 12" descr="d2HDpB4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00826" y="3214686"/>
            <a:ext cx="2357454" cy="15001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ChangeArrowheads="1"/>
          </p:cNvSpPr>
          <p:nvPr/>
        </p:nvSpPr>
        <p:spPr bwMode="auto">
          <a:xfrm>
            <a:off x="285750" y="554038"/>
            <a:ext cx="8643938" cy="7143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1400" b="1">
                <a:latin typeface="Calibri" pitchFamily="34" charset="0"/>
              </a:rPr>
              <a:t>Накопление, обеспечение хранения и  поддержания в готовности средств</a:t>
            </a:r>
          </a:p>
          <a:p>
            <a:pPr algn="ctr"/>
            <a:r>
              <a:rPr lang="ru-RU" altLang="ru-RU" sz="1400" b="1">
                <a:latin typeface="Calibri" pitchFamily="34" charset="0"/>
              </a:rPr>
              <a:t> индивидуальной защиты для  персонала объекта</a:t>
            </a:r>
          </a:p>
        </p:txBody>
      </p:sp>
      <p:pic>
        <p:nvPicPr>
          <p:cNvPr id="24579" name="Picture 2" descr="http://im3-tub-ru.yandex.net/i?id=8edf6027b95f0924c5a8ec0ae73653d2-142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1438"/>
            <a:ext cx="2714625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http://im0-tub-ru.yandex.net/i?id=4f8978541420492798a695e1397358ee-31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5089525"/>
            <a:ext cx="2714625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http://im1-tub-ru.yandex.net/i?id=cd3be8e427b87df1738e9f314f81ccf9-103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160713"/>
            <a:ext cx="2674938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http://im0-tub-ru.yandex.net/i?id=e1614cc0d7d0a387066a18cde4ecabaa-05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25" y="1341438"/>
            <a:ext cx="257175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10" descr="http://im0-tub-ru.yandex.net/i?id=72bc9b8bb80908e6d8ab3a58262b1db6-120-144&amp;n=33&amp;h=190"/>
          <p:cNvPicPr>
            <a:picLocks noChangeAspect="1" noChangeArrowheads="1"/>
          </p:cNvPicPr>
          <p:nvPr/>
        </p:nvPicPr>
        <p:blipFill>
          <a:blip r:embed="rId6" cstate="print"/>
          <a:srcRect l="2963" t="3947" r="2173" b="13158"/>
          <a:stretch>
            <a:fillRect/>
          </a:stretch>
        </p:blipFill>
        <p:spPr bwMode="auto">
          <a:xfrm>
            <a:off x="3286125" y="3213100"/>
            <a:ext cx="2500313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2" descr="http://im1-tub-ru.yandex.net/i?id=3cbc36ce5d0cdf11b8334017f5a982ad-61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25" y="1341438"/>
            <a:ext cx="2786063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4" descr="http://im0-tub-ru.yandex.net/i?id=69dffbe0095b1970cdef527fa1acf12c-137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50" y="5089525"/>
            <a:ext cx="2643188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6" descr="http://im3-tub-ru.yandex.net/i?id=7431088974a8b82d6604a84a5f4fcfca-116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25" y="3213100"/>
            <a:ext cx="271462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8" descr="http://im2-tub-ru.yandex.net/i?id=4c2767519f847faad5d160b662633186-76-144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86125" y="5089525"/>
            <a:ext cx="24765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25700" y="44624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уб 1"/>
          <p:cNvSpPr/>
          <p:nvPr/>
        </p:nvSpPr>
        <p:spPr>
          <a:xfrm>
            <a:off x="354013" y="1268413"/>
            <a:ext cx="3959225" cy="2592387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3" name="Freeform 210"/>
          <p:cNvSpPr>
            <a:spLocks/>
          </p:cNvSpPr>
          <p:nvPr/>
        </p:nvSpPr>
        <p:spPr bwMode="auto">
          <a:xfrm>
            <a:off x="4000496" y="3000372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14313" y="620713"/>
            <a:ext cx="8715375" cy="600075"/>
          </a:xfrm>
          <a:prstGeom prst="rect">
            <a:avLst/>
          </a:prstGeom>
          <a:solidFill>
            <a:srgbClr val="FFCC99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Создание и оснащение центра аварийного управления объектом и объектовой  системы оповещения</a:t>
            </a:r>
          </a:p>
        </p:txBody>
      </p:sp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338" y="3005138"/>
            <a:ext cx="6953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538" y="2146300"/>
            <a:ext cx="4175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0413" y="2560638"/>
            <a:ext cx="4445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6663" y="2162175"/>
            <a:ext cx="708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613" y="2162175"/>
            <a:ext cx="708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33675" y="2211388"/>
            <a:ext cx="708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4938" y="2897188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7888" y="2919413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213" y="2924175"/>
            <a:ext cx="371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 descr="http://im1-tub-ru.yandex.net/i?id=f261b5539144989840cc803359db5bd3-81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1" y="1357298"/>
            <a:ext cx="214439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25621" name="Picture 10" descr="http://im3-tub-ru.yandex.net/i?id=55bce0d19fcabdbefda76d01ebdb785c-85-144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1357298"/>
            <a:ext cx="202917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Soldiers-90238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4282" y="4000504"/>
            <a:ext cx="1209131" cy="1714512"/>
          </a:xfrm>
          <a:prstGeom prst="rect">
            <a:avLst/>
          </a:prstGeom>
        </p:spPr>
      </p:pic>
      <p:pic>
        <p:nvPicPr>
          <p:cNvPr id="32" name="Рисунок 31" descr="аап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858016" y="2786058"/>
            <a:ext cx="2181229" cy="1328742"/>
          </a:xfrm>
          <a:prstGeom prst="rect">
            <a:avLst/>
          </a:prstGeom>
        </p:spPr>
      </p:pic>
      <p:pic>
        <p:nvPicPr>
          <p:cNvPr id="33" name="Рисунок 32" descr="Megaphones-90622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357290" y="5429264"/>
            <a:ext cx="1466505" cy="1252814"/>
          </a:xfrm>
          <a:prstGeom prst="rect">
            <a:avLst/>
          </a:prstGeom>
        </p:spPr>
      </p:pic>
      <p:pic>
        <p:nvPicPr>
          <p:cNvPr id="34" name="Рисунок 33" descr="996259491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428860" y="3929066"/>
            <a:ext cx="1762114" cy="1762114"/>
          </a:xfrm>
          <a:prstGeom prst="rect">
            <a:avLst/>
          </a:prstGeom>
        </p:spPr>
      </p:pic>
      <p:pic>
        <p:nvPicPr>
          <p:cNvPr id="35" name="Рисунок 34" descr="6605350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715272" y="5143512"/>
            <a:ext cx="178591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662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214313" y="587375"/>
            <a:ext cx="8715375" cy="338138"/>
          </a:xfrm>
          <a:prstGeom prst="rect">
            <a:avLst/>
          </a:prstGeom>
          <a:solidFill>
            <a:srgbClr val="FFFF99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Подготовка руководящего состава  объекта к выполнению мероприятий по ПУФ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1488" y="4179888"/>
            <a:ext cx="4667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4" descr="Коллаж УМЦ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1863725"/>
            <a:ext cx="21574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DSC0217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8213" y="1700213"/>
            <a:ext cx="283686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0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325" y="1700213"/>
            <a:ext cx="2709863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21325" y="3667125"/>
            <a:ext cx="8382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6" name="Рисунок 15" descr="stick_figure_5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29058" y="4000504"/>
            <a:ext cx="1055088" cy="111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281 0.05996 C -0.19288 0.05533 -0.20156 0.06112 -0.21111 0.06459 C -0.22326 0.06899 -0.23333 0.06991 -0.24636 0.07084 C -0.25243 0.07662 -0.26024 0.07616 -0.26754 0.07732 C -0.28837 0.08496 -0.25938 0.07524 -0.30156 0.08195 C -0.30608 0.08264 -0.31007 0.08612 -0.31458 0.08658 C -0.31892 0.08704 -0.32309 0.08774 -0.32743 0.0882 C -0.34636 0.08774 -0.36511 0.0875 -0.38403 0.08658 C -0.39983 0.08588 -0.41528 0.08033 -0.43108 0.07871 C -0.44427 0.0757 -0.45886 0.07223 -0.46979 0.06158 C -0.47274 0.05556 -0.47726 0.05324 -0.48038 0.04746 C -0.48264 0.04352 -0.48403 0.03889 -0.48629 0.03496 C -0.48785 0.03241 -0.48941 0.02963 -0.49097 0.02709 C -0.49236 0.0213 -0.49201 0.02199 -0.49462 0.01598 C -0.49688 0.01065 -0.50156 0.00024 -0.50156 0.00047 C -0.50295 -0.0074 -0.50434 -0.01157 -0.50747 -0.01851 C -0.50851 -0.02731 -0.51042 -0.03379 -0.51215 -0.04213 C -0.51302 -0.05185 -0.51458 -0.06041 -0.5158 -0.07013 C -0.51649 -0.07592 -0.51806 -0.0875 -0.51806 -0.08726 C -0.51771 -0.11689 -0.51684 -0.14606 -0.51684 -0.17523 C -0.51684 -0.18819 -0.51649 -0.18588 -0.5217 -0.19236 C -0.52309 -0.19838 -0.52431 -0.20416 -0.52639 -0.20972 " pathEditMode="relative" rAng="0" ptsTypes="fffffffffffffffffffff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82563" y="773113"/>
            <a:ext cx="8713787" cy="830262"/>
          </a:xfrm>
          <a:prstGeom prst="rect">
            <a:avLst/>
          </a:prstGeom>
          <a:solidFill>
            <a:srgbClr val="FFCC66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Разработка нормативной документации по организации  ликвидации ПОСЛЕДСТВИЙ ВОЕННЫХ КОНФЛИКТОВ, ЧС и восстановлению нарушенной работы (инструкций, рекомендаций и </a:t>
            </a:r>
            <a:r>
              <a:rPr lang="ru-RU" sz="16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т.п</a:t>
            </a: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7162800" y="2492375"/>
          <a:ext cx="1298575" cy="1296988"/>
        </p:xfrm>
        <a:graphic>
          <a:graphicData uri="http://schemas.openxmlformats.org/presentationml/2006/ole">
            <p:oleObj spid="_x0000_s491522" name="Visio" r:id="rId5" imgW="1297832" imgH="1297736" progId="Visio.Drawing.11">
              <p:link updateAutomatic="1"/>
            </p:oleObj>
          </a:graphicData>
        </a:graphic>
      </p:graphicFrame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42025" y="1835150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1835150"/>
            <a:ext cx="1960563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68275" y="3227388"/>
            <a:ext cx="297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altLang="ru-RU" sz="2400" b="1">
                <a:solidFill>
                  <a:schemeClr val="accent2"/>
                </a:solidFill>
              </a:rPr>
              <a:t>«КВВ» </a:t>
            </a:r>
          </a:p>
        </p:txBody>
      </p:sp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075" y="3617913"/>
            <a:ext cx="3048000" cy="25193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14313" y="549275"/>
            <a:ext cx="8715375" cy="584200"/>
          </a:xfrm>
          <a:prstGeom prst="rect">
            <a:avLst/>
          </a:prstGeom>
          <a:solidFill>
            <a:srgbClr val="FFFF99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Обучение персонала объекта действиям при выполнении мероприятий по ПУФ, в </a:t>
            </a:r>
            <a:r>
              <a:rPr lang="ru-RU" sz="16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т.ч</a:t>
            </a: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. соблюдению правил безопасности</a:t>
            </a:r>
          </a:p>
        </p:txBody>
      </p:sp>
      <p:pic>
        <p:nvPicPr>
          <p:cNvPr id="27655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2738" y="3565525"/>
            <a:ext cx="1095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5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3438" y="1406525"/>
            <a:ext cx="29781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 descr="Изображение 0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3565525"/>
            <a:ext cx="327501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8" name="WordArt 8"/>
          <p:cNvSpPr>
            <a:spLocks noChangeArrowheads="1" noChangeShapeType="1" noTextEdit="1"/>
          </p:cNvSpPr>
          <p:nvPr/>
        </p:nvSpPr>
        <p:spPr bwMode="auto">
          <a:xfrm>
            <a:off x="952500" y="5751513"/>
            <a:ext cx="18002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Это нужно знать!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8" y="1146175"/>
            <a:ext cx="3121025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75" y="5275263"/>
            <a:ext cx="2581275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96" descr="http://www.georgservice.ru/wp-content/uploads/2011/10/m.jpg"/>
          <p:cNvPicPr>
            <a:picLocks noChangeAspect="1" noChangeArrowheads="1"/>
          </p:cNvPicPr>
          <p:nvPr/>
        </p:nvPicPr>
        <p:blipFill>
          <a:blip r:embed="rId2" cstate="print">
            <a:lum bright="28000"/>
          </a:blip>
          <a:srcRect/>
          <a:stretch>
            <a:fillRect/>
          </a:stretch>
        </p:blipFill>
        <p:spPr bwMode="auto">
          <a:xfrm>
            <a:off x="185738" y="765175"/>
            <a:ext cx="4189412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2"/>
          <p:cNvGrpSpPr>
            <a:grpSpLocks/>
          </p:cNvGrpSpPr>
          <p:nvPr/>
        </p:nvGrpSpPr>
        <p:grpSpPr bwMode="auto">
          <a:xfrm>
            <a:off x="1722438" y="2328863"/>
            <a:ext cx="387350" cy="420687"/>
            <a:chOff x="1234" y="1590"/>
            <a:chExt cx="318" cy="304"/>
          </a:xfrm>
        </p:grpSpPr>
        <p:sp>
          <p:nvSpPr>
            <p:cNvPr id="28982" name="Oval 120"/>
            <p:cNvSpPr>
              <a:spLocks noChangeArrowheads="1"/>
            </p:cNvSpPr>
            <p:nvPr/>
          </p:nvSpPr>
          <p:spPr bwMode="auto">
            <a:xfrm>
              <a:off x="1234" y="1590"/>
              <a:ext cx="318" cy="304"/>
            </a:xfrm>
            <a:prstGeom prst="ellipse">
              <a:avLst/>
            </a:prstGeom>
            <a:solidFill>
              <a:srgbClr val="990000"/>
            </a:solidFill>
            <a:ln w="9525">
              <a:noFill/>
              <a:round/>
              <a:headEnd/>
              <a:tailEnd/>
            </a:ln>
            <a:effectLst>
              <a:prstShdw prst="shdw17">
                <a:srgbClr val="5C0000"/>
              </a:prstShdw>
            </a:effectLst>
          </p:spPr>
          <p:txBody>
            <a:bodyPr wrap="none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36665" name="Rectangle 121"/>
            <p:cNvSpPr>
              <a:spLocks noChangeArrowheads="1"/>
            </p:cNvSpPr>
            <p:nvPr/>
          </p:nvSpPr>
          <p:spPr bwMode="auto">
            <a:xfrm>
              <a:off x="1276" y="1674"/>
              <a:ext cx="228" cy="1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prstShdw prst="shdw17" dir="2700000">
                <a:schemeClr val="bg1">
                  <a:gamma/>
                  <a:shade val="60000"/>
                  <a:invGamma/>
                </a:schemeClr>
              </a:prstShdw>
            </a:effectLst>
            <a:extLst/>
          </p:spPr>
          <p:txBody>
            <a:bodyPr wrap="none" lIns="91433" tIns="45717" rIns="91433" bIns="45717" anchor="ctr"/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00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ГУ</a:t>
              </a:r>
            </a:p>
          </p:txBody>
        </p:sp>
      </p:grp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 cstate="print"/>
          <a:srcRect l="51965" t="42899" b="10349"/>
          <a:stretch>
            <a:fillRect/>
          </a:stretch>
        </p:blipFill>
        <p:spPr bwMode="auto">
          <a:xfrm rot="10427313">
            <a:off x="3429000" y="2922588"/>
            <a:ext cx="20208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3" cstate="print"/>
          <a:srcRect l="51965" t="42899" b="10349"/>
          <a:stretch>
            <a:fillRect/>
          </a:stretch>
        </p:blipFill>
        <p:spPr bwMode="auto">
          <a:xfrm rot="-1297688">
            <a:off x="5726113" y="3806825"/>
            <a:ext cx="2019300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99"/>
          <p:cNvGrpSpPr>
            <a:grpSpLocks/>
          </p:cNvGrpSpPr>
          <p:nvPr/>
        </p:nvGrpSpPr>
        <p:grpSpPr bwMode="auto">
          <a:xfrm>
            <a:off x="1325563" y="3776663"/>
            <a:ext cx="119062" cy="223837"/>
            <a:chOff x="4367" y="1056"/>
            <a:chExt cx="1248" cy="2592"/>
          </a:xfrm>
        </p:grpSpPr>
        <p:sp>
          <p:nvSpPr>
            <p:cNvPr id="28976" name="Oval 100"/>
            <p:cNvSpPr>
              <a:spLocks noChangeArrowheads="1"/>
            </p:cNvSpPr>
            <p:nvPr/>
          </p:nvSpPr>
          <p:spPr bwMode="auto">
            <a:xfrm>
              <a:off x="4895" y="1056"/>
              <a:ext cx="576" cy="576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7" name="Rectangle 101"/>
            <p:cNvSpPr>
              <a:spLocks noChangeArrowheads="1"/>
            </p:cNvSpPr>
            <p:nvPr/>
          </p:nvSpPr>
          <p:spPr bwMode="auto">
            <a:xfrm rot="-5400000">
              <a:off x="4535" y="3096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8" name="Rectangle 102"/>
            <p:cNvSpPr>
              <a:spLocks noChangeArrowheads="1"/>
            </p:cNvSpPr>
            <p:nvPr/>
          </p:nvSpPr>
          <p:spPr bwMode="auto">
            <a:xfrm rot="-5400000">
              <a:off x="4919" y="3048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9" name="Rectangle 103"/>
            <p:cNvSpPr>
              <a:spLocks noChangeArrowheads="1"/>
            </p:cNvSpPr>
            <p:nvPr/>
          </p:nvSpPr>
          <p:spPr bwMode="auto">
            <a:xfrm rot="-2663298">
              <a:off x="436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80" name="Rectangle 104"/>
            <p:cNvSpPr>
              <a:spLocks noChangeArrowheads="1"/>
            </p:cNvSpPr>
            <p:nvPr/>
          </p:nvSpPr>
          <p:spPr bwMode="auto">
            <a:xfrm rot="2714451">
              <a:off x="508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rot="10800000"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81" name="Oval 105"/>
            <p:cNvSpPr>
              <a:spLocks noChangeArrowheads="1"/>
            </p:cNvSpPr>
            <p:nvPr/>
          </p:nvSpPr>
          <p:spPr bwMode="auto">
            <a:xfrm>
              <a:off x="4799" y="1632"/>
              <a:ext cx="816" cy="1200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Group 99"/>
          <p:cNvGrpSpPr>
            <a:grpSpLocks/>
          </p:cNvGrpSpPr>
          <p:nvPr/>
        </p:nvGrpSpPr>
        <p:grpSpPr bwMode="auto">
          <a:xfrm>
            <a:off x="1352550" y="4054475"/>
            <a:ext cx="119063" cy="223838"/>
            <a:chOff x="4367" y="1056"/>
            <a:chExt cx="1248" cy="2592"/>
          </a:xfrm>
        </p:grpSpPr>
        <p:sp>
          <p:nvSpPr>
            <p:cNvPr id="28970" name="Oval 100"/>
            <p:cNvSpPr>
              <a:spLocks noChangeArrowheads="1"/>
            </p:cNvSpPr>
            <p:nvPr/>
          </p:nvSpPr>
          <p:spPr bwMode="auto">
            <a:xfrm>
              <a:off x="4895" y="1056"/>
              <a:ext cx="576" cy="576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1" name="Rectangle 101"/>
            <p:cNvSpPr>
              <a:spLocks noChangeArrowheads="1"/>
            </p:cNvSpPr>
            <p:nvPr/>
          </p:nvSpPr>
          <p:spPr bwMode="auto">
            <a:xfrm rot="-5400000">
              <a:off x="4535" y="3096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2" name="Rectangle 102"/>
            <p:cNvSpPr>
              <a:spLocks noChangeArrowheads="1"/>
            </p:cNvSpPr>
            <p:nvPr/>
          </p:nvSpPr>
          <p:spPr bwMode="auto">
            <a:xfrm rot="-5400000">
              <a:off x="4919" y="3048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3" name="Rectangle 103"/>
            <p:cNvSpPr>
              <a:spLocks noChangeArrowheads="1"/>
            </p:cNvSpPr>
            <p:nvPr/>
          </p:nvSpPr>
          <p:spPr bwMode="auto">
            <a:xfrm rot="-2663298">
              <a:off x="436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4" name="Rectangle 104"/>
            <p:cNvSpPr>
              <a:spLocks noChangeArrowheads="1"/>
            </p:cNvSpPr>
            <p:nvPr/>
          </p:nvSpPr>
          <p:spPr bwMode="auto">
            <a:xfrm rot="2714451">
              <a:off x="508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rot="10800000"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975" name="Oval 105"/>
            <p:cNvSpPr>
              <a:spLocks noChangeArrowheads="1"/>
            </p:cNvSpPr>
            <p:nvPr/>
          </p:nvSpPr>
          <p:spPr bwMode="auto">
            <a:xfrm>
              <a:off x="4799" y="1632"/>
              <a:ext cx="816" cy="1200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</p:grpSp>
      <p:pic>
        <p:nvPicPr>
          <p:cNvPr id="28680" name="Picture 146" descr="La6qi18Z8LwgnZdsAr1qy1GwCw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47"/>
          <p:cNvGrpSpPr>
            <a:grpSpLocks/>
          </p:cNvGrpSpPr>
          <p:nvPr/>
        </p:nvGrpSpPr>
        <p:grpSpPr bwMode="auto">
          <a:xfrm>
            <a:off x="2817813" y="1196975"/>
            <a:ext cx="1085850" cy="500063"/>
            <a:chOff x="0" y="1133"/>
            <a:chExt cx="16935" cy="17443"/>
          </a:xfrm>
        </p:grpSpPr>
        <p:sp>
          <p:nvSpPr>
            <p:cNvPr id="28965" name="Rectangle 148"/>
            <p:cNvSpPr>
              <a:spLocks noChangeArrowheads="1"/>
            </p:cNvSpPr>
            <p:nvPr/>
          </p:nvSpPr>
          <p:spPr bwMode="auto">
            <a:xfrm>
              <a:off x="0" y="3501"/>
              <a:ext cx="5003" cy="11506"/>
            </a:xfrm>
            <a:prstGeom prst="rect">
              <a:avLst/>
            </a:prstGeom>
            <a:gradFill rotWithShape="1">
              <a:gsLst>
                <a:gs pos="0">
                  <a:srgbClr val="80BDFF"/>
                </a:gs>
                <a:gs pos="50000">
                  <a:srgbClr val="B3D4FF"/>
                </a:gs>
                <a:gs pos="100000">
                  <a:srgbClr val="DAE9FF"/>
                </a:gs>
              </a:gsLst>
              <a:lin ang="16200000" scaled="1"/>
            </a:gradFill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ru-RU" altLang="ru-RU" sz="2200" b="1" u="sng">
                <a:solidFill>
                  <a:srgbClr val="000000"/>
                </a:solidFill>
              </a:endParaRPr>
            </a:p>
          </p:txBody>
        </p:sp>
        <p:sp>
          <p:nvSpPr>
            <p:cNvPr id="28966" name="Rectangle 149"/>
            <p:cNvSpPr>
              <a:spLocks noChangeArrowheads="1"/>
            </p:cNvSpPr>
            <p:nvPr/>
          </p:nvSpPr>
          <p:spPr bwMode="auto">
            <a:xfrm>
              <a:off x="1248" y="5223"/>
              <a:ext cx="2507" cy="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5</a:t>
              </a:r>
            </a:p>
          </p:txBody>
        </p:sp>
        <p:cxnSp>
          <p:nvCxnSpPr>
            <p:cNvPr id="28967" name="Line 150"/>
            <p:cNvCxnSpPr>
              <a:cxnSpLocks noChangeShapeType="1"/>
            </p:cNvCxnSpPr>
            <p:nvPr/>
          </p:nvCxnSpPr>
          <p:spPr bwMode="auto">
            <a:xfrm flipV="1">
              <a:off x="6108" y="10111"/>
              <a:ext cx="8782" cy="2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8968" name="Rectangle 151"/>
            <p:cNvSpPr>
              <a:spLocks noChangeArrowheads="1"/>
            </p:cNvSpPr>
            <p:nvPr/>
          </p:nvSpPr>
          <p:spPr bwMode="auto">
            <a:xfrm>
              <a:off x="4970" y="1133"/>
              <a:ext cx="11965" cy="8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>
                <a:lnSpc>
                  <a:spcPct val="130000"/>
                </a:lnSpc>
              </a:pPr>
              <a:r>
                <a:rPr lang="ru-RU" altLang="ru-RU" sz="1100" b="1">
                  <a:solidFill>
                    <a:srgbClr val="000000"/>
                  </a:solidFill>
                  <a:latin typeface="Times New Roman" pitchFamily="18" charset="0"/>
                </a:rPr>
                <a:t>№</a:t>
              </a:r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7,9,13</a:t>
              </a:r>
            </a:p>
          </p:txBody>
        </p:sp>
        <p:sp>
          <p:nvSpPr>
            <p:cNvPr id="28969" name="Rectangle 152"/>
            <p:cNvSpPr>
              <a:spLocks noChangeArrowheads="1"/>
            </p:cNvSpPr>
            <p:nvPr/>
          </p:nvSpPr>
          <p:spPr bwMode="auto">
            <a:xfrm>
              <a:off x="6610" y="10685"/>
              <a:ext cx="7000" cy="7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>
                <a:lnSpc>
                  <a:spcPct val="80000"/>
                </a:lnSpc>
              </a:pPr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</a:rPr>
                <a:t>16</a:t>
              </a:r>
            </a:p>
          </p:txBody>
        </p:sp>
      </p:grpSp>
      <p:sp>
        <p:nvSpPr>
          <p:cNvPr id="28682" name="Freeform 210"/>
          <p:cNvSpPr>
            <a:spLocks/>
          </p:cNvSpPr>
          <p:nvPr/>
        </p:nvSpPr>
        <p:spPr bwMode="auto">
          <a:xfrm>
            <a:off x="317500" y="4437063"/>
            <a:ext cx="1835150" cy="1109662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3" name="Rectangle 212"/>
          <p:cNvSpPr>
            <a:spLocks noChangeArrowheads="1"/>
          </p:cNvSpPr>
          <p:nvPr/>
        </p:nvSpPr>
        <p:spPr bwMode="auto">
          <a:xfrm>
            <a:off x="996950" y="4868863"/>
            <a:ext cx="469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 anchor="ctr"/>
          <a:lstStyle/>
          <a:p>
            <a:pPr algn="ctr" eaLnBrk="0" hangingPunct="0"/>
            <a:r>
              <a:rPr lang="ru-RU" altLang="ru-RU" sz="1400" b="1" u="sng">
                <a:solidFill>
                  <a:srgbClr val="000000"/>
                </a:solidFill>
                <a:latin typeface="Times New Roman" pitchFamily="18" charset="0"/>
              </a:rPr>
              <a:t>200</a:t>
            </a:r>
          </a:p>
          <a:p>
            <a:pPr algn="ctr" eaLnBrk="0" hangingPunct="0">
              <a:lnSpc>
                <a:spcPct val="80000"/>
              </a:lnSpc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</a:rPr>
              <a:t>600</a:t>
            </a:r>
          </a:p>
        </p:txBody>
      </p:sp>
      <p:grpSp>
        <p:nvGrpSpPr>
          <p:cNvPr id="9" name="Group 174"/>
          <p:cNvGrpSpPr>
            <a:grpSpLocks/>
          </p:cNvGrpSpPr>
          <p:nvPr/>
        </p:nvGrpSpPr>
        <p:grpSpPr bwMode="auto">
          <a:xfrm>
            <a:off x="795338" y="4221163"/>
            <a:ext cx="266700" cy="420687"/>
            <a:chOff x="1077" y="2024"/>
            <a:chExt cx="363" cy="317"/>
          </a:xfrm>
        </p:grpSpPr>
        <p:sp>
          <p:nvSpPr>
            <p:cNvPr id="28960" name="Line 169"/>
            <p:cNvSpPr>
              <a:spLocks noChangeShapeType="1"/>
            </p:cNvSpPr>
            <p:nvPr/>
          </p:nvSpPr>
          <p:spPr bwMode="auto">
            <a:xfrm>
              <a:off x="1077" y="2024"/>
              <a:ext cx="0" cy="31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961" name="Line 170"/>
            <p:cNvSpPr>
              <a:spLocks noChangeShapeType="1"/>
            </p:cNvSpPr>
            <p:nvPr/>
          </p:nvSpPr>
          <p:spPr bwMode="auto">
            <a:xfrm flipH="1">
              <a:off x="1077" y="2024"/>
              <a:ext cx="36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962" name="Line 171"/>
            <p:cNvSpPr>
              <a:spLocks noChangeShapeType="1"/>
            </p:cNvSpPr>
            <p:nvPr/>
          </p:nvSpPr>
          <p:spPr bwMode="auto">
            <a:xfrm flipH="1">
              <a:off x="1077" y="2160"/>
              <a:ext cx="36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963" name="Line 172"/>
            <p:cNvSpPr>
              <a:spLocks noChangeShapeType="1"/>
            </p:cNvSpPr>
            <p:nvPr/>
          </p:nvSpPr>
          <p:spPr bwMode="auto">
            <a:xfrm flipH="1" flipV="1">
              <a:off x="1440" y="2024"/>
              <a:ext cx="0" cy="13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964" name="Line 173"/>
            <p:cNvSpPr>
              <a:spLocks noChangeShapeType="1"/>
            </p:cNvSpPr>
            <p:nvPr/>
          </p:nvSpPr>
          <p:spPr bwMode="auto">
            <a:xfrm flipH="1" flipV="1">
              <a:off x="1395" y="2024"/>
              <a:ext cx="0" cy="13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8685" name="Oval 175"/>
          <p:cNvSpPr>
            <a:spLocks noChangeArrowheads="1"/>
          </p:cNvSpPr>
          <p:nvPr/>
        </p:nvSpPr>
        <p:spPr bwMode="auto">
          <a:xfrm>
            <a:off x="592138" y="4868863"/>
            <a:ext cx="404812" cy="431800"/>
          </a:xfrm>
          <a:prstGeom prst="ellipse">
            <a:avLst/>
          </a:prstGeom>
          <a:solidFill>
            <a:schemeClr val="bg1"/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2200" b="1" u="sng">
              <a:solidFill>
                <a:srgbClr val="000000"/>
              </a:solidFill>
            </a:endParaRPr>
          </a:p>
        </p:txBody>
      </p:sp>
      <p:sp>
        <p:nvSpPr>
          <p:cNvPr id="1097777" name="Rectangle 211"/>
          <p:cNvSpPr>
            <a:spLocks noChangeArrowheads="1"/>
          </p:cNvSpPr>
          <p:nvPr/>
        </p:nvSpPr>
        <p:spPr bwMode="auto">
          <a:xfrm>
            <a:off x="657225" y="4868863"/>
            <a:ext cx="312738" cy="3365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defRPr/>
            </a:pPr>
            <a:r>
              <a:rPr lang="ru-RU" altLang="ru-RU" sz="1400" b="1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7</a:t>
            </a:r>
            <a:endParaRPr lang="en-US" altLang="ru-RU" sz="1400" b="1" u="sng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  <a:p>
            <a:pPr algn="ctr" eaLnBrk="0" hangingPunct="0">
              <a:lnSpc>
                <a:spcPct val="80000"/>
              </a:lnSpc>
              <a:defRPr/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2</a:t>
            </a:r>
          </a:p>
        </p:txBody>
      </p:sp>
      <p:sp>
        <p:nvSpPr>
          <p:cNvPr id="28687" name="Oval 179"/>
          <p:cNvSpPr>
            <a:spLocks noChangeArrowheads="1"/>
          </p:cNvSpPr>
          <p:nvPr/>
        </p:nvSpPr>
        <p:spPr bwMode="auto">
          <a:xfrm>
            <a:off x="1400175" y="1844675"/>
            <a:ext cx="608013" cy="4318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ru-RU" altLang="ru-RU" sz="2200" b="1" u="sng">
              <a:solidFill>
                <a:srgbClr val="000000"/>
              </a:solidFill>
            </a:endParaRPr>
          </a:p>
        </p:txBody>
      </p:sp>
      <p:sp>
        <p:nvSpPr>
          <p:cNvPr id="28688" name="Rectangle 180"/>
          <p:cNvSpPr>
            <a:spLocks noChangeArrowheads="1"/>
          </p:cNvSpPr>
          <p:nvPr/>
        </p:nvSpPr>
        <p:spPr bwMode="auto">
          <a:xfrm>
            <a:off x="1384300" y="1943100"/>
            <a:ext cx="60642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 anchor="ctr"/>
          <a:lstStyle/>
          <a:p>
            <a:pPr algn="ctr" eaLnBrk="0" hangingPunct="0"/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</a:rPr>
              <a:t>КПП</a:t>
            </a:r>
            <a:endParaRPr lang="ru-RU" altLang="ru-RU" sz="1400" b="1" u="sng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6597" name="Rectangle 53"/>
          <p:cNvSpPr>
            <a:spLocks noChangeArrowheads="1"/>
          </p:cNvSpPr>
          <p:nvPr/>
        </p:nvSpPr>
        <p:spPr bwMode="auto">
          <a:xfrm>
            <a:off x="2112963" y="1265238"/>
            <a:ext cx="630237" cy="195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СЭП</a:t>
            </a:r>
            <a:endParaRPr lang="ru-RU" altLang="ru-RU" sz="2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3570" name="AutoShape 4"/>
          <p:cNvSpPr>
            <a:spLocks noChangeArrowheads="1"/>
          </p:cNvSpPr>
          <p:nvPr/>
        </p:nvSpPr>
        <p:spPr bwMode="auto">
          <a:xfrm rot="10800000" flipV="1">
            <a:off x="1603375" y="4868863"/>
            <a:ext cx="1281113" cy="460375"/>
          </a:xfrm>
          <a:prstGeom prst="flowChartManualInput">
            <a:avLst/>
          </a:prstGeom>
          <a:solidFill>
            <a:srgbClr val="FFFFFF"/>
          </a:solidFill>
          <a:ln w="38100" cmpd="dbl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 algn="ctr" eaLnBrk="0" hangingPunct="0">
              <a:lnSpc>
                <a:spcPts val="1700"/>
              </a:lnSpc>
              <a:defRPr/>
            </a:pPr>
            <a:r>
              <a:rPr lang="ru-RU" altLang="ru-RU" sz="2200" b="1" u="sng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Объект</a:t>
            </a:r>
          </a:p>
        </p:txBody>
      </p:sp>
      <p:pic>
        <p:nvPicPr>
          <p:cNvPr id="28691" name="Picture 2"/>
          <p:cNvPicPr>
            <a:picLocks noChangeAspect="1" noChangeArrowheads="1"/>
          </p:cNvPicPr>
          <p:nvPr/>
        </p:nvPicPr>
        <p:blipFill>
          <a:blip r:embed="rId3" cstate="print"/>
          <a:srcRect l="51965" t="42899" b="10349"/>
          <a:stretch>
            <a:fillRect/>
          </a:stretch>
        </p:blipFill>
        <p:spPr bwMode="auto">
          <a:xfrm rot="-2169086">
            <a:off x="7658100" y="4267200"/>
            <a:ext cx="2022475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2" name="Полилиния 4"/>
          <p:cNvSpPr>
            <a:spLocks/>
          </p:cNvSpPr>
          <p:nvPr/>
        </p:nvSpPr>
        <p:spPr bwMode="auto">
          <a:xfrm rot="716498">
            <a:off x="4976813" y="4292600"/>
            <a:ext cx="404812" cy="2449513"/>
          </a:xfrm>
          <a:custGeom>
            <a:avLst/>
            <a:gdLst>
              <a:gd name="T0" fmla="*/ 1 w 661110"/>
              <a:gd name="T1" fmla="*/ 0 h 4232189"/>
              <a:gd name="T2" fmla="*/ 1 w 661110"/>
              <a:gd name="T3" fmla="*/ 1 h 4232189"/>
              <a:gd name="T4" fmla="*/ 1 w 661110"/>
              <a:gd name="T5" fmla="*/ 1 h 4232189"/>
              <a:gd name="T6" fmla="*/ 1 w 661110"/>
              <a:gd name="T7" fmla="*/ 1 h 4232189"/>
              <a:gd name="T8" fmla="*/ 1 w 661110"/>
              <a:gd name="T9" fmla="*/ 1 h 4232189"/>
              <a:gd name="T10" fmla="*/ 1 w 661110"/>
              <a:gd name="T11" fmla="*/ 1 h 4232189"/>
              <a:gd name="T12" fmla="*/ 1 w 661110"/>
              <a:gd name="T13" fmla="*/ 1 h 4232189"/>
              <a:gd name="T14" fmla="*/ 1 w 661110"/>
              <a:gd name="T15" fmla="*/ 1 h 4232189"/>
              <a:gd name="T16" fmla="*/ 1 w 661110"/>
              <a:gd name="T17" fmla="*/ 1 h 4232189"/>
              <a:gd name="T18" fmla="*/ 1 w 661110"/>
              <a:gd name="T19" fmla="*/ 1 h 4232189"/>
              <a:gd name="T20" fmla="*/ 1 w 661110"/>
              <a:gd name="T21" fmla="*/ 1 h 4232189"/>
              <a:gd name="T22" fmla="*/ 0 w 661110"/>
              <a:gd name="T23" fmla="*/ 1 h 423218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61110"/>
              <a:gd name="T37" fmla="*/ 0 h 4232189"/>
              <a:gd name="T38" fmla="*/ 661110 w 661110"/>
              <a:gd name="T39" fmla="*/ 4232189 h 423218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61110" h="4232189">
                <a:moveTo>
                  <a:pt x="537519" y="0"/>
                </a:moveTo>
                <a:cubicBezTo>
                  <a:pt x="555539" y="135409"/>
                  <a:pt x="573560" y="270819"/>
                  <a:pt x="568411" y="401595"/>
                </a:cubicBezTo>
                <a:cubicBezTo>
                  <a:pt x="563262" y="532371"/>
                  <a:pt x="516924" y="632254"/>
                  <a:pt x="506627" y="784654"/>
                </a:cubicBezTo>
                <a:cubicBezTo>
                  <a:pt x="496330" y="937054"/>
                  <a:pt x="480884" y="1180071"/>
                  <a:pt x="506627" y="1315995"/>
                </a:cubicBezTo>
                <a:cubicBezTo>
                  <a:pt x="532370" y="1451919"/>
                  <a:pt x="663145" y="1463246"/>
                  <a:pt x="661086" y="1600200"/>
                </a:cubicBezTo>
                <a:cubicBezTo>
                  <a:pt x="659027" y="1737154"/>
                  <a:pt x="510746" y="1997676"/>
                  <a:pt x="494270" y="2137719"/>
                </a:cubicBezTo>
                <a:cubicBezTo>
                  <a:pt x="477794" y="2277762"/>
                  <a:pt x="539578" y="2354993"/>
                  <a:pt x="562232" y="2440460"/>
                </a:cubicBezTo>
                <a:cubicBezTo>
                  <a:pt x="584886" y="2525927"/>
                  <a:pt x="648729" y="2543432"/>
                  <a:pt x="630194" y="2650524"/>
                </a:cubicBezTo>
                <a:cubicBezTo>
                  <a:pt x="611659" y="2757616"/>
                  <a:pt x="500448" y="2962533"/>
                  <a:pt x="451021" y="3083011"/>
                </a:cubicBezTo>
                <a:cubicBezTo>
                  <a:pt x="401594" y="3203489"/>
                  <a:pt x="356286" y="3259095"/>
                  <a:pt x="333632" y="3373395"/>
                </a:cubicBezTo>
                <a:cubicBezTo>
                  <a:pt x="310978" y="3487695"/>
                  <a:pt x="370702" y="3625679"/>
                  <a:pt x="315097" y="3768811"/>
                </a:cubicBezTo>
                <a:cubicBezTo>
                  <a:pt x="259492" y="3911943"/>
                  <a:pt x="133865" y="4093176"/>
                  <a:pt x="0" y="4232189"/>
                </a:cubicBezTo>
              </a:path>
            </a:pathLst>
          </a:custGeom>
          <a:noFill/>
          <a:ln w="76200" algn="ctr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" name="Группа 23"/>
          <p:cNvGrpSpPr>
            <a:grpSpLocks/>
          </p:cNvGrpSpPr>
          <p:nvPr/>
        </p:nvGrpSpPr>
        <p:grpSpPr bwMode="auto">
          <a:xfrm>
            <a:off x="5133975" y="5067300"/>
            <a:ext cx="514350" cy="427038"/>
            <a:chOff x="4796783" y="4678043"/>
            <a:chExt cx="546932" cy="427471"/>
          </a:xfrm>
        </p:grpSpPr>
        <p:cxnSp>
          <p:nvCxnSpPr>
            <p:cNvPr id="28954" name="Прямая соединительная линия 161"/>
            <p:cNvCxnSpPr>
              <a:cxnSpLocks noChangeShapeType="1"/>
            </p:cNvCxnSpPr>
            <p:nvPr/>
          </p:nvCxnSpPr>
          <p:spPr bwMode="auto">
            <a:xfrm>
              <a:off x="4936192" y="4922426"/>
              <a:ext cx="221601" cy="95809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55" name="Прямая соединительная линия 163"/>
            <p:cNvCxnSpPr>
              <a:cxnSpLocks noChangeShapeType="1"/>
            </p:cNvCxnSpPr>
            <p:nvPr/>
          </p:nvCxnSpPr>
          <p:spPr bwMode="auto">
            <a:xfrm>
              <a:off x="4987499" y="4805164"/>
              <a:ext cx="221164" cy="9683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56" name="Прямая соединительная линия 164"/>
            <p:cNvCxnSpPr>
              <a:cxnSpLocks noChangeShapeType="1"/>
            </p:cNvCxnSpPr>
            <p:nvPr/>
          </p:nvCxnSpPr>
          <p:spPr bwMode="auto">
            <a:xfrm flipV="1">
              <a:off x="5197905" y="4871369"/>
              <a:ext cx="145810" cy="3063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57" name="Прямая соединительная линия 165"/>
            <p:cNvCxnSpPr>
              <a:cxnSpLocks noChangeShapeType="1"/>
            </p:cNvCxnSpPr>
            <p:nvPr/>
          </p:nvCxnSpPr>
          <p:spPr bwMode="auto">
            <a:xfrm flipH="1" flipV="1">
              <a:off x="4961274" y="4678043"/>
              <a:ext cx="36454" cy="12712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58" name="Прямая соединительная линия 166"/>
            <p:cNvCxnSpPr>
              <a:cxnSpLocks noChangeShapeType="1"/>
            </p:cNvCxnSpPr>
            <p:nvPr/>
          </p:nvCxnSpPr>
          <p:spPr bwMode="auto">
            <a:xfrm flipH="1" flipV="1">
              <a:off x="5142041" y="5002740"/>
              <a:ext cx="66622" cy="10277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59" name="Прямая соединительная линия 167"/>
            <p:cNvCxnSpPr>
              <a:cxnSpLocks noChangeShapeType="1"/>
            </p:cNvCxnSpPr>
            <p:nvPr/>
          </p:nvCxnSpPr>
          <p:spPr bwMode="auto">
            <a:xfrm flipV="1">
              <a:off x="4796783" y="4922425"/>
              <a:ext cx="145810" cy="3063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8694" name="Прямоугольник 1"/>
          <p:cNvSpPr>
            <a:spLocks noChangeArrowheads="1"/>
          </p:cNvSpPr>
          <p:nvPr/>
        </p:nvSpPr>
        <p:spPr bwMode="auto">
          <a:xfrm rot="1390484" flipV="1">
            <a:off x="5262563" y="5256213"/>
            <a:ext cx="300037" cy="93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695" name="Полилиния 25"/>
          <p:cNvSpPr>
            <a:spLocks/>
          </p:cNvSpPr>
          <p:nvPr/>
        </p:nvSpPr>
        <p:spPr bwMode="auto">
          <a:xfrm>
            <a:off x="4881563" y="3790950"/>
            <a:ext cx="1993900" cy="1679575"/>
          </a:xfrm>
          <a:custGeom>
            <a:avLst/>
            <a:gdLst>
              <a:gd name="T0" fmla="*/ 0 w 2115178"/>
              <a:gd name="T1" fmla="*/ 0 h 1698326"/>
              <a:gd name="T2" fmla="*/ 52568 w 2115178"/>
              <a:gd name="T3" fmla="*/ 84168 h 1698326"/>
              <a:gd name="T4" fmla="*/ 70084 w 2115178"/>
              <a:gd name="T5" fmla="*/ 171703 h 1698326"/>
              <a:gd name="T6" fmla="*/ 46727 w 2115178"/>
              <a:gd name="T7" fmla="*/ 370339 h 1698326"/>
              <a:gd name="T8" fmla="*/ 0 w 2115178"/>
              <a:gd name="T9" fmla="*/ 558877 h 1698326"/>
              <a:gd name="T10" fmla="*/ 46727 w 2115178"/>
              <a:gd name="T11" fmla="*/ 767615 h 1698326"/>
              <a:gd name="T12" fmla="*/ 239463 w 2115178"/>
              <a:gd name="T13" fmla="*/ 919118 h 1698326"/>
              <a:gd name="T14" fmla="*/ 584055 w 2115178"/>
              <a:gd name="T15" fmla="*/ 1013387 h 1698326"/>
              <a:gd name="T16" fmla="*/ 782637 w 2115178"/>
              <a:gd name="T17" fmla="*/ 1060522 h 1698326"/>
              <a:gd name="T18" fmla="*/ 981214 w 2115178"/>
              <a:gd name="T19" fmla="*/ 1107656 h 1698326"/>
              <a:gd name="T20" fmla="*/ 1191475 w 2115178"/>
              <a:gd name="T21" fmla="*/ 1137956 h 1698326"/>
              <a:gd name="T22" fmla="*/ 1617831 w 2115178"/>
              <a:gd name="T23" fmla="*/ 1097556 h 1698326"/>
              <a:gd name="T24" fmla="*/ 1886497 w 2115178"/>
              <a:gd name="T25" fmla="*/ 1010020 h 1698326"/>
              <a:gd name="T26" fmla="*/ 2102597 w 2115178"/>
              <a:gd name="T27" fmla="*/ 858514 h 1698326"/>
              <a:gd name="T28" fmla="*/ 2260287 w 2115178"/>
              <a:gd name="T29" fmla="*/ 777715 h 1698326"/>
              <a:gd name="T30" fmla="*/ 2458865 w 2115178"/>
              <a:gd name="T31" fmla="*/ 767615 h 169832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115178"/>
              <a:gd name="T49" fmla="*/ 0 h 1698326"/>
              <a:gd name="T50" fmla="*/ 2115178 w 2115178"/>
              <a:gd name="T51" fmla="*/ 1698326 h 169832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115178" h="1698326">
                <a:moveTo>
                  <a:pt x="0" y="0"/>
                </a:moveTo>
                <a:cubicBezTo>
                  <a:pt x="17585" y="41449"/>
                  <a:pt x="35170" y="82899"/>
                  <a:pt x="45218" y="125604"/>
                </a:cubicBezTo>
                <a:cubicBezTo>
                  <a:pt x="55266" y="168310"/>
                  <a:pt x="61127" y="185057"/>
                  <a:pt x="60290" y="256233"/>
                </a:cubicBezTo>
                <a:cubicBezTo>
                  <a:pt x="59453" y="327409"/>
                  <a:pt x="50242" y="456362"/>
                  <a:pt x="40194" y="552659"/>
                </a:cubicBezTo>
                <a:cubicBezTo>
                  <a:pt x="30146" y="648956"/>
                  <a:pt x="0" y="735204"/>
                  <a:pt x="0" y="834013"/>
                </a:cubicBezTo>
                <a:cubicBezTo>
                  <a:pt x="0" y="932822"/>
                  <a:pt x="5862" y="1055914"/>
                  <a:pt x="40194" y="1145512"/>
                </a:cubicBezTo>
                <a:cubicBezTo>
                  <a:pt x="74526" y="1235110"/>
                  <a:pt x="128954" y="1310473"/>
                  <a:pt x="205991" y="1371600"/>
                </a:cubicBezTo>
                <a:cubicBezTo>
                  <a:pt x="283028" y="1432728"/>
                  <a:pt x="424543" y="1477108"/>
                  <a:pt x="502418" y="1512277"/>
                </a:cubicBezTo>
                <a:cubicBezTo>
                  <a:pt x="580293" y="1547446"/>
                  <a:pt x="673240" y="1582615"/>
                  <a:pt x="673240" y="1582615"/>
                </a:cubicBezTo>
                <a:cubicBezTo>
                  <a:pt x="730181" y="1606061"/>
                  <a:pt x="785447" y="1633695"/>
                  <a:pt x="844062" y="1652954"/>
                </a:cubicBezTo>
                <a:cubicBezTo>
                  <a:pt x="902677" y="1672213"/>
                  <a:pt x="933660" y="1700683"/>
                  <a:pt x="1024932" y="1698171"/>
                </a:cubicBezTo>
                <a:cubicBezTo>
                  <a:pt x="1116204" y="1695659"/>
                  <a:pt x="1292051" y="1669701"/>
                  <a:pt x="1391697" y="1637881"/>
                </a:cubicBezTo>
                <a:cubicBezTo>
                  <a:pt x="1491343" y="1606061"/>
                  <a:pt x="1553308" y="1566706"/>
                  <a:pt x="1622809" y="1507253"/>
                </a:cubicBezTo>
                <a:cubicBezTo>
                  <a:pt x="1692310" y="1447800"/>
                  <a:pt x="1755112" y="1338943"/>
                  <a:pt x="1808703" y="1281165"/>
                </a:cubicBezTo>
                <a:cubicBezTo>
                  <a:pt x="1862294" y="1223387"/>
                  <a:pt x="1893277" y="1183193"/>
                  <a:pt x="1944356" y="1160584"/>
                </a:cubicBezTo>
                <a:cubicBezTo>
                  <a:pt x="1995435" y="1137975"/>
                  <a:pt x="2055306" y="1141743"/>
                  <a:pt x="2115178" y="1145512"/>
                </a:cubicBezTo>
              </a:path>
            </a:pathLst>
          </a:custGeom>
          <a:noFill/>
          <a:ln w="19050" algn="ctr">
            <a:solidFill>
              <a:srgbClr val="99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6" name="Полилиния 26"/>
          <p:cNvSpPr>
            <a:spLocks/>
          </p:cNvSpPr>
          <p:nvPr/>
        </p:nvSpPr>
        <p:spPr bwMode="auto">
          <a:xfrm>
            <a:off x="1384300" y="2051050"/>
            <a:ext cx="2757488" cy="1282700"/>
          </a:xfrm>
          <a:custGeom>
            <a:avLst/>
            <a:gdLst>
              <a:gd name="T0" fmla="*/ 9216 w 2941163"/>
              <a:gd name="T1" fmla="*/ 0 h 1283842"/>
              <a:gd name="T2" fmla="*/ 9216 w 2941163"/>
              <a:gd name="T3" fmla="*/ 254176 h 1283842"/>
              <a:gd name="T4" fmla="*/ 104935 w 2941163"/>
              <a:gd name="T5" fmla="*/ 534424 h 1283842"/>
              <a:gd name="T6" fmla="*/ 475059 w 2941163"/>
              <a:gd name="T7" fmla="*/ 795114 h 1283842"/>
              <a:gd name="T8" fmla="*/ 979195 w 2941163"/>
              <a:gd name="T9" fmla="*/ 1016702 h 1283842"/>
              <a:gd name="T10" fmla="*/ 1464185 w 2941163"/>
              <a:gd name="T11" fmla="*/ 1120984 h 1283842"/>
              <a:gd name="T12" fmla="*/ 2051278 w 2941163"/>
              <a:gd name="T13" fmla="*/ 1231785 h 1283842"/>
              <a:gd name="T14" fmla="*/ 2504363 w 2941163"/>
              <a:gd name="T15" fmla="*/ 1225263 h 1283842"/>
              <a:gd name="T16" fmla="*/ 2791529 w 2941163"/>
              <a:gd name="T17" fmla="*/ 1081880 h 12838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41163"/>
              <a:gd name="T28" fmla="*/ 0 h 1283842"/>
              <a:gd name="T29" fmla="*/ 2941163 w 2941163"/>
              <a:gd name="T30" fmla="*/ 1283842 h 128384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41163" h="1283842">
                <a:moveTo>
                  <a:pt x="9704" y="0"/>
                </a:moveTo>
                <a:cubicBezTo>
                  <a:pt x="1299" y="85165"/>
                  <a:pt x="-7105" y="170330"/>
                  <a:pt x="9704" y="262218"/>
                </a:cubicBezTo>
                <a:cubicBezTo>
                  <a:pt x="26513" y="354106"/>
                  <a:pt x="28754" y="458321"/>
                  <a:pt x="110557" y="551330"/>
                </a:cubicBezTo>
                <a:cubicBezTo>
                  <a:pt x="192360" y="644339"/>
                  <a:pt x="347001" y="737347"/>
                  <a:pt x="500522" y="820271"/>
                </a:cubicBezTo>
                <a:cubicBezTo>
                  <a:pt x="654043" y="903195"/>
                  <a:pt x="857989" y="992842"/>
                  <a:pt x="1031680" y="1048871"/>
                </a:cubicBezTo>
                <a:cubicBezTo>
                  <a:pt x="1205371" y="1104901"/>
                  <a:pt x="1354410" y="1119469"/>
                  <a:pt x="1542669" y="1156448"/>
                </a:cubicBezTo>
                <a:cubicBezTo>
                  <a:pt x="1730928" y="1193427"/>
                  <a:pt x="1978577" y="1252819"/>
                  <a:pt x="2161233" y="1270748"/>
                </a:cubicBezTo>
                <a:cubicBezTo>
                  <a:pt x="2343889" y="1288677"/>
                  <a:pt x="2508616" y="1289798"/>
                  <a:pt x="2638604" y="1264024"/>
                </a:cubicBezTo>
                <a:cubicBezTo>
                  <a:pt x="2768592" y="1238250"/>
                  <a:pt x="2854877" y="1177178"/>
                  <a:pt x="2941163" y="1116106"/>
                </a:cubicBezTo>
              </a:path>
            </a:pathLst>
          </a:custGeom>
          <a:noFill/>
          <a:ln w="28575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7" name="Полилиния 27"/>
          <p:cNvSpPr>
            <a:spLocks/>
          </p:cNvSpPr>
          <p:nvPr/>
        </p:nvSpPr>
        <p:spPr bwMode="auto">
          <a:xfrm>
            <a:off x="1317625" y="3148013"/>
            <a:ext cx="2828925" cy="1573212"/>
          </a:xfrm>
          <a:custGeom>
            <a:avLst/>
            <a:gdLst>
              <a:gd name="T0" fmla="*/ 0 w 3018865"/>
              <a:gd name="T1" fmla="*/ 1570016 h 1573306"/>
              <a:gd name="T2" fmla="*/ 96147 w 3018865"/>
              <a:gd name="T3" fmla="*/ 1449238 h 1573306"/>
              <a:gd name="T4" fmla="*/ 390988 w 3018865"/>
              <a:gd name="T5" fmla="*/ 1147324 h 1573306"/>
              <a:gd name="T6" fmla="*/ 922995 w 3018865"/>
              <a:gd name="T7" fmla="*/ 1033254 h 1573306"/>
              <a:gd name="T8" fmla="*/ 1448591 w 3018865"/>
              <a:gd name="T9" fmla="*/ 1013118 h 1573306"/>
              <a:gd name="T10" fmla="*/ 1890854 w 3018865"/>
              <a:gd name="T11" fmla="*/ 952746 h 1573306"/>
              <a:gd name="T12" fmla="*/ 2281843 w 3018865"/>
              <a:gd name="T13" fmla="*/ 798420 h 1573306"/>
              <a:gd name="T14" fmla="*/ 2563864 w 3018865"/>
              <a:gd name="T15" fmla="*/ 536763 h 1573306"/>
              <a:gd name="T16" fmla="*/ 2749742 w 3018865"/>
              <a:gd name="T17" fmla="*/ 295206 h 1573306"/>
              <a:gd name="T18" fmla="*/ 2877942 w 3018865"/>
              <a:gd name="T19" fmla="*/ 0 h 15733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18865"/>
              <a:gd name="T31" fmla="*/ 0 h 1573306"/>
              <a:gd name="T32" fmla="*/ 3018865 w 3018865"/>
              <a:gd name="T33" fmla="*/ 1573306 h 15733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18865" h="1573306">
                <a:moveTo>
                  <a:pt x="0" y="1573306"/>
                </a:moveTo>
                <a:cubicBezTo>
                  <a:pt x="16248" y="1548093"/>
                  <a:pt x="32497" y="1522880"/>
                  <a:pt x="100853" y="1452283"/>
                </a:cubicBezTo>
                <a:cubicBezTo>
                  <a:pt x="169209" y="1381686"/>
                  <a:pt x="265579" y="1219200"/>
                  <a:pt x="410135" y="1149724"/>
                </a:cubicBezTo>
                <a:cubicBezTo>
                  <a:pt x="554691" y="1080248"/>
                  <a:pt x="783291" y="1057836"/>
                  <a:pt x="968188" y="1035424"/>
                </a:cubicBezTo>
                <a:cubicBezTo>
                  <a:pt x="1153085" y="1013012"/>
                  <a:pt x="1350309" y="1028700"/>
                  <a:pt x="1519518" y="1015253"/>
                </a:cubicBezTo>
                <a:cubicBezTo>
                  <a:pt x="1688727" y="1001806"/>
                  <a:pt x="1837764" y="990600"/>
                  <a:pt x="1983441" y="954741"/>
                </a:cubicBezTo>
                <a:cubicBezTo>
                  <a:pt x="2129118" y="918882"/>
                  <a:pt x="2275915" y="869576"/>
                  <a:pt x="2393577" y="800100"/>
                </a:cubicBezTo>
                <a:cubicBezTo>
                  <a:pt x="2511239" y="730624"/>
                  <a:pt x="2607609" y="621927"/>
                  <a:pt x="2689412" y="537883"/>
                </a:cubicBezTo>
                <a:cubicBezTo>
                  <a:pt x="2771215" y="453839"/>
                  <a:pt x="2829485" y="385483"/>
                  <a:pt x="2884394" y="295836"/>
                </a:cubicBezTo>
                <a:cubicBezTo>
                  <a:pt x="2939303" y="206189"/>
                  <a:pt x="2979084" y="103094"/>
                  <a:pt x="3018865" y="0"/>
                </a:cubicBezTo>
              </a:path>
            </a:pathLst>
          </a:custGeom>
          <a:noFill/>
          <a:ln w="28575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1" name="Group 153"/>
          <p:cNvGrpSpPr>
            <a:grpSpLocks/>
          </p:cNvGrpSpPr>
          <p:nvPr/>
        </p:nvGrpSpPr>
        <p:grpSpPr bwMode="auto">
          <a:xfrm>
            <a:off x="4148138" y="2563813"/>
            <a:ext cx="985837" cy="406400"/>
            <a:chOff x="0" y="-121"/>
            <a:chExt cx="19894" cy="19019"/>
          </a:xfrm>
        </p:grpSpPr>
        <p:sp>
          <p:nvSpPr>
            <p:cNvPr id="28949" name="Rectangle 154"/>
            <p:cNvSpPr>
              <a:spLocks noChangeArrowheads="1"/>
            </p:cNvSpPr>
            <p:nvPr/>
          </p:nvSpPr>
          <p:spPr bwMode="auto">
            <a:xfrm>
              <a:off x="0" y="4101"/>
              <a:ext cx="6703" cy="10045"/>
            </a:xfrm>
            <a:prstGeom prst="rect">
              <a:avLst/>
            </a:prstGeom>
            <a:gradFill rotWithShape="1">
              <a:gsLst>
                <a:gs pos="0">
                  <a:srgbClr val="83D3FF"/>
                </a:gs>
                <a:gs pos="50000">
                  <a:srgbClr val="B5E2FF"/>
                </a:gs>
                <a:gs pos="100000">
                  <a:srgbClr val="DBF0FF"/>
                </a:gs>
              </a:gsLst>
              <a:lin ang="16200000" scaled="1"/>
            </a:gradFill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ru-RU" altLang="ru-RU" sz="22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950" name="Rectangle 155"/>
            <p:cNvSpPr>
              <a:spLocks noChangeArrowheads="1"/>
            </p:cNvSpPr>
            <p:nvPr/>
          </p:nvSpPr>
          <p:spPr bwMode="auto">
            <a:xfrm>
              <a:off x="1987" y="3124"/>
              <a:ext cx="2729" cy="80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>
                <a:spcAft>
                  <a:spcPts val="1000"/>
                </a:spcAft>
              </a:pPr>
              <a:r>
                <a:rPr lang="ru-RU" alt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altLang="ru-RU" sz="14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951" name="Line 156"/>
            <p:cNvSpPr>
              <a:spLocks noChangeShapeType="1"/>
            </p:cNvSpPr>
            <p:nvPr/>
          </p:nvSpPr>
          <p:spPr bwMode="auto">
            <a:xfrm flipV="1">
              <a:off x="7686" y="9743"/>
              <a:ext cx="832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952" name="Rectangle 157"/>
            <p:cNvSpPr>
              <a:spLocks noChangeArrowheads="1"/>
            </p:cNvSpPr>
            <p:nvPr/>
          </p:nvSpPr>
          <p:spPr bwMode="auto">
            <a:xfrm>
              <a:off x="8170" y="-121"/>
              <a:ext cx="11724" cy="8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eaLnBrk="0" hangingPunct="0">
                <a:spcAft>
                  <a:spcPts val="1000"/>
                </a:spcAft>
              </a:pPr>
              <a:r>
                <a:rPr lang="ru-RU" altLang="ru-RU" sz="11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№</a:t>
              </a:r>
              <a:r>
                <a:rPr lang="ru-RU" altLang="ru-RU" sz="12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7,9</a:t>
              </a:r>
              <a:endParaRPr lang="ru-RU" altLang="ru-RU" sz="12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953" name="Rectangle 158"/>
            <p:cNvSpPr>
              <a:spLocks noChangeArrowheads="1"/>
            </p:cNvSpPr>
            <p:nvPr/>
          </p:nvSpPr>
          <p:spPr bwMode="auto">
            <a:xfrm>
              <a:off x="8395" y="10309"/>
              <a:ext cx="7612" cy="8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>
                <a:lnSpc>
                  <a:spcPct val="80000"/>
                </a:lnSpc>
                <a:spcAft>
                  <a:spcPts val="1000"/>
                </a:spcAft>
              </a:pPr>
              <a:r>
                <a:rPr lang="ru-RU" altLang="ru-RU" sz="12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altLang="ru-RU" sz="12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1" name="Rectangle 53"/>
          <p:cNvSpPr>
            <a:spLocks noChangeArrowheads="1"/>
          </p:cNvSpPr>
          <p:nvPr/>
        </p:nvSpPr>
        <p:spPr bwMode="auto">
          <a:xfrm>
            <a:off x="3513138" y="2587625"/>
            <a:ext cx="628650" cy="1952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ППЭ</a:t>
            </a:r>
            <a:endParaRPr lang="ru-RU" altLang="ru-RU" sz="2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grpSp>
        <p:nvGrpSpPr>
          <p:cNvPr id="12" name="Группа 222"/>
          <p:cNvGrpSpPr>
            <a:grpSpLocks/>
          </p:cNvGrpSpPr>
          <p:nvPr/>
        </p:nvGrpSpPr>
        <p:grpSpPr bwMode="auto">
          <a:xfrm rot="770883">
            <a:off x="2054225" y="2043113"/>
            <a:ext cx="344488" cy="187325"/>
            <a:chOff x="4827032" y="1816544"/>
            <a:chExt cx="288317" cy="166569"/>
          </a:xfrm>
        </p:grpSpPr>
        <p:cxnSp>
          <p:nvCxnSpPr>
            <p:cNvPr id="28941" name="Прямая соединительная линия 223"/>
            <p:cNvCxnSpPr>
              <a:cxnSpLocks noChangeShapeType="1"/>
            </p:cNvCxnSpPr>
            <p:nvPr/>
          </p:nvCxnSpPr>
          <p:spPr bwMode="auto">
            <a:xfrm flipH="1">
              <a:off x="4835511" y="1971675"/>
              <a:ext cx="279838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2" name="Прямая соединительная линия 224"/>
            <p:cNvCxnSpPr>
              <a:cxnSpLocks noChangeShapeType="1"/>
            </p:cNvCxnSpPr>
            <p:nvPr/>
          </p:nvCxnSpPr>
          <p:spPr bwMode="auto">
            <a:xfrm>
              <a:off x="4827032" y="1875126"/>
              <a:ext cx="0" cy="10798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3" name="Прямая соединительная линия 225"/>
            <p:cNvCxnSpPr>
              <a:cxnSpLocks noChangeShapeType="1"/>
            </p:cNvCxnSpPr>
            <p:nvPr/>
          </p:nvCxnSpPr>
          <p:spPr bwMode="auto">
            <a:xfrm>
              <a:off x="5115349" y="1875126"/>
              <a:ext cx="0" cy="10619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4" name="Прямая соединительная линия 226"/>
            <p:cNvCxnSpPr>
              <a:cxnSpLocks noChangeShapeType="1"/>
            </p:cNvCxnSpPr>
            <p:nvPr/>
          </p:nvCxnSpPr>
          <p:spPr bwMode="auto">
            <a:xfrm flipH="1">
              <a:off x="5026802" y="1875127"/>
              <a:ext cx="88547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5" name="Прямая соединительная линия 227"/>
            <p:cNvCxnSpPr>
              <a:cxnSpLocks noChangeShapeType="1"/>
            </p:cNvCxnSpPr>
            <p:nvPr/>
          </p:nvCxnSpPr>
          <p:spPr bwMode="auto">
            <a:xfrm flipH="1">
              <a:off x="4827032" y="1874568"/>
              <a:ext cx="86525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6" name="Прямая соединительная линия 228"/>
            <p:cNvCxnSpPr>
              <a:cxnSpLocks noChangeShapeType="1"/>
            </p:cNvCxnSpPr>
            <p:nvPr/>
          </p:nvCxnSpPr>
          <p:spPr bwMode="auto">
            <a:xfrm flipH="1">
              <a:off x="4910721" y="1819570"/>
              <a:ext cx="116081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7" name="Прямая соединительная линия 229"/>
            <p:cNvCxnSpPr>
              <a:cxnSpLocks noChangeShapeType="1"/>
            </p:cNvCxnSpPr>
            <p:nvPr/>
          </p:nvCxnSpPr>
          <p:spPr bwMode="auto">
            <a:xfrm flipV="1">
              <a:off x="5026802" y="1816665"/>
              <a:ext cx="0" cy="6241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8" name="Прямая соединительная линия 230"/>
            <p:cNvCxnSpPr>
              <a:cxnSpLocks noChangeShapeType="1"/>
            </p:cNvCxnSpPr>
            <p:nvPr/>
          </p:nvCxnSpPr>
          <p:spPr bwMode="auto">
            <a:xfrm flipV="1">
              <a:off x="4913556" y="1816544"/>
              <a:ext cx="0" cy="6241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3" name="Группа 231"/>
          <p:cNvGrpSpPr>
            <a:grpSpLocks/>
          </p:cNvGrpSpPr>
          <p:nvPr/>
        </p:nvGrpSpPr>
        <p:grpSpPr bwMode="auto">
          <a:xfrm rot="652495">
            <a:off x="7273925" y="4840288"/>
            <a:ext cx="344488" cy="187325"/>
            <a:chOff x="4827032" y="1816544"/>
            <a:chExt cx="288317" cy="166569"/>
          </a:xfrm>
        </p:grpSpPr>
        <p:cxnSp>
          <p:nvCxnSpPr>
            <p:cNvPr id="28933" name="Прямая соединительная линия 232"/>
            <p:cNvCxnSpPr>
              <a:cxnSpLocks noChangeShapeType="1"/>
            </p:cNvCxnSpPr>
            <p:nvPr/>
          </p:nvCxnSpPr>
          <p:spPr bwMode="auto">
            <a:xfrm flipH="1">
              <a:off x="4835511" y="1971675"/>
              <a:ext cx="279838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4" name="Прямая соединительная линия 233"/>
            <p:cNvCxnSpPr>
              <a:cxnSpLocks noChangeShapeType="1"/>
            </p:cNvCxnSpPr>
            <p:nvPr/>
          </p:nvCxnSpPr>
          <p:spPr bwMode="auto">
            <a:xfrm>
              <a:off x="4827032" y="1875126"/>
              <a:ext cx="0" cy="10798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5" name="Прямая соединительная линия 234"/>
            <p:cNvCxnSpPr>
              <a:cxnSpLocks noChangeShapeType="1"/>
            </p:cNvCxnSpPr>
            <p:nvPr/>
          </p:nvCxnSpPr>
          <p:spPr bwMode="auto">
            <a:xfrm>
              <a:off x="5115349" y="1875126"/>
              <a:ext cx="0" cy="10619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6" name="Прямая соединительная линия 235"/>
            <p:cNvCxnSpPr>
              <a:cxnSpLocks noChangeShapeType="1"/>
            </p:cNvCxnSpPr>
            <p:nvPr/>
          </p:nvCxnSpPr>
          <p:spPr bwMode="auto">
            <a:xfrm flipH="1">
              <a:off x="5026802" y="1875127"/>
              <a:ext cx="88547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7" name="Прямая соединительная линия 236"/>
            <p:cNvCxnSpPr>
              <a:cxnSpLocks noChangeShapeType="1"/>
            </p:cNvCxnSpPr>
            <p:nvPr/>
          </p:nvCxnSpPr>
          <p:spPr bwMode="auto">
            <a:xfrm flipH="1">
              <a:off x="4827032" y="1874568"/>
              <a:ext cx="86525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8" name="Прямая соединительная линия 237"/>
            <p:cNvCxnSpPr>
              <a:cxnSpLocks noChangeShapeType="1"/>
            </p:cNvCxnSpPr>
            <p:nvPr/>
          </p:nvCxnSpPr>
          <p:spPr bwMode="auto">
            <a:xfrm flipH="1">
              <a:off x="4910721" y="1819570"/>
              <a:ext cx="116081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9" name="Прямая соединительная линия 238"/>
            <p:cNvCxnSpPr>
              <a:cxnSpLocks noChangeShapeType="1"/>
            </p:cNvCxnSpPr>
            <p:nvPr/>
          </p:nvCxnSpPr>
          <p:spPr bwMode="auto">
            <a:xfrm flipV="1">
              <a:off x="5026802" y="1816665"/>
              <a:ext cx="0" cy="6241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40" name="Прямая соединительная линия 239"/>
            <p:cNvCxnSpPr>
              <a:cxnSpLocks noChangeShapeType="1"/>
            </p:cNvCxnSpPr>
            <p:nvPr/>
          </p:nvCxnSpPr>
          <p:spPr bwMode="auto">
            <a:xfrm flipV="1">
              <a:off x="4913556" y="1816544"/>
              <a:ext cx="0" cy="6241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41" name="Rectangle 53"/>
          <p:cNvSpPr>
            <a:spLocks noChangeArrowheads="1"/>
          </p:cNvSpPr>
          <p:nvPr/>
        </p:nvSpPr>
        <p:spPr bwMode="auto">
          <a:xfrm>
            <a:off x="4383088" y="3000375"/>
            <a:ext cx="458787" cy="1952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ПП</a:t>
            </a:r>
            <a:endParaRPr lang="ru-RU" altLang="ru-RU" sz="2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42" name="Rectangle 53"/>
          <p:cNvSpPr>
            <a:spLocks noChangeArrowheads="1"/>
          </p:cNvSpPr>
          <p:nvPr/>
        </p:nvSpPr>
        <p:spPr bwMode="auto">
          <a:xfrm>
            <a:off x="1976438" y="1757363"/>
            <a:ext cx="461962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ПП</a:t>
            </a:r>
            <a:endParaRPr lang="ru-RU" altLang="ru-RU" sz="2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04" name="Line 169"/>
          <p:cNvSpPr>
            <a:spLocks noChangeShapeType="1"/>
          </p:cNvSpPr>
          <p:nvPr/>
        </p:nvSpPr>
        <p:spPr bwMode="auto">
          <a:xfrm flipV="1">
            <a:off x="7805738" y="4494213"/>
            <a:ext cx="515937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5" name="Rectangle 170"/>
          <p:cNvSpPr>
            <a:spLocks noChangeArrowheads="1"/>
          </p:cNvSpPr>
          <p:nvPr/>
        </p:nvSpPr>
        <p:spPr bwMode="auto">
          <a:xfrm>
            <a:off x="7805738" y="4284663"/>
            <a:ext cx="746125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>
              <a:spcAft>
                <a:spcPts val="1000"/>
              </a:spcAft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7,9,13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06" name="Скругленный прямоугольник 71"/>
          <p:cNvSpPr>
            <a:spLocks noChangeArrowheads="1"/>
          </p:cNvSpPr>
          <p:nvPr/>
        </p:nvSpPr>
        <p:spPr bwMode="auto">
          <a:xfrm>
            <a:off x="7305675" y="4413250"/>
            <a:ext cx="433388" cy="1968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8080"/>
              </a:gs>
              <a:gs pos="50000">
                <a:srgbClr val="FFB3B3"/>
              </a:gs>
              <a:gs pos="100000">
                <a:srgbClr val="FFDADA"/>
              </a:gs>
            </a:gsLst>
            <a:lin ang="16200000" scaled="1"/>
          </a:gradFill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07" name="Rectangle 168"/>
          <p:cNvSpPr>
            <a:spLocks noChangeArrowheads="1"/>
          </p:cNvSpPr>
          <p:nvPr/>
        </p:nvSpPr>
        <p:spPr bwMode="auto">
          <a:xfrm>
            <a:off x="7329488" y="4413250"/>
            <a:ext cx="376237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lnSpc>
                <a:spcPct val="88000"/>
              </a:lnSpc>
              <a:spcAft>
                <a:spcPts val="1000"/>
              </a:spcAft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altLang="ru-RU" sz="14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08" name="Rectangle 170"/>
          <p:cNvSpPr>
            <a:spLocks noChangeArrowheads="1"/>
          </p:cNvSpPr>
          <p:nvPr/>
        </p:nvSpPr>
        <p:spPr bwMode="auto">
          <a:xfrm>
            <a:off x="7775575" y="4505325"/>
            <a:ext cx="5461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53"/>
          <p:cNvSpPr>
            <a:spLocks noChangeArrowheads="1"/>
          </p:cNvSpPr>
          <p:nvPr/>
        </p:nvSpPr>
        <p:spPr bwMode="auto">
          <a:xfrm>
            <a:off x="6653213" y="4340225"/>
            <a:ext cx="628650" cy="1952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ПЭП</a:t>
            </a:r>
            <a:endParaRPr lang="ru-RU" altLang="ru-RU" sz="2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10" name="Line 169"/>
          <p:cNvSpPr>
            <a:spLocks noChangeShapeType="1"/>
          </p:cNvSpPr>
          <p:nvPr/>
        </p:nvSpPr>
        <p:spPr bwMode="auto">
          <a:xfrm>
            <a:off x="8321675" y="4962525"/>
            <a:ext cx="2825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11" name="Rectangle 170"/>
          <p:cNvSpPr>
            <a:spLocks noChangeArrowheads="1"/>
          </p:cNvSpPr>
          <p:nvPr/>
        </p:nvSpPr>
        <p:spPr bwMode="auto">
          <a:xfrm>
            <a:off x="8362950" y="4746625"/>
            <a:ext cx="22225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12" name="Rectangle 170"/>
          <p:cNvSpPr>
            <a:spLocks noChangeArrowheads="1"/>
          </p:cNvSpPr>
          <p:nvPr/>
        </p:nvSpPr>
        <p:spPr bwMode="auto">
          <a:xfrm>
            <a:off x="8347075" y="4957763"/>
            <a:ext cx="2333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Д2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8" name="Rectangle 53"/>
          <p:cNvSpPr>
            <a:spLocks noChangeArrowheads="1"/>
          </p:cNvSpPr>
          <p:nvPr/>
        </p:nvSpPr>
        <p:spPr bwMode="auto">
          <a:xfrm>
            <a:off x="8515350" y="4779963"/>
            <a:ext cx="519113" cy="2682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ПВ</a:t>
            </a:r>
            <a:endParaRPr lang="ru-RU" altLang="ru-RU" sz="2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14" name="Полилиния 78"/>
          <p:cNvSpPr>
            <a:spLocks/>
          </p:cNvSpPr>
          <p:nvPr/>
        </p:nvSpPr>
        <p:spPr bwMode="auto">
          <a:xfrm rot="199552">
            <a:off x="7216775" y="2590800"/>
            <a:ext cx="1822450" cy="803275"/>
          </a:xfrm>
          <a:custGeom>
            <a:avLst/>
            <a:gdLst>
              <a:gd name="T0" fmla="*/ 841905 w 1943175"/>
              <a:gd name="T1" fmla="*/ 43275 h 803454"/>
              <a:gd name="T2" fmla="*/ 954923 w 1943175"/>
              <a:gd name="T3" fmla="*/ 62185 h 803454"/>
              <a:gd name="T4" fmla="*/ 1117686 w 1943175"/>
              <a:gd name="T5" fmla="*/ 45657 h 803454"/>
              <a:gd name="T6" fmla="*/ 1312083 w 1943175"/>
              <a:gd name="T7" fmla="*/ 763 h 803454"/>
              <a:gd name="T8" fmla="*/ 1671486 w 1943175"/>
              <a:gd name="T9" fmla="*/ 26747 h 803454"/>
              <a:gd name="T10" fmla="*/ 1820678 w 1943175"/>
              <a:gd name="T11" fmla="*/ 137790 h 803454"/>
              <a:gd name="T12" fmla="*/ 1834236 w 1943175"/>
              <a:gd name="T13" fmla="*/ 352804 h 803454"/>
              <a:gd name="T14" fmla="*/ 1718956 w 1943175"/>
              <a:gd name="T15" fmla="*/ 544192 h 803454"/>
              <a:gd name="T16" fmla="*/ 1522297 w 1943175"/>
              <a:gd name="T17" fmla="*/ 662327 h 803454"/>
              <a:gd name="T18" fmla="*/ 1260089 w 1943175"/>
              <a:gd name="T19" fmla="*/ 728486 h 803454"/>
              <a:gd name="T20" fmla="*/ 844168 w 1943175"/>
              <a:gd name="T21" fmla="*/ 785192 h 803454"/>
              <a:gd name="T22" fmla="*/ 502840 w 1943175"/>
              <a:gd name="T23" fmla="*/ 787551 h 803454"/>
              <a:gd name="T24" fmla="*/ 181854 w 1943175"/>
              <a:gd name="T25" fmla="*/ 678870 h 803454"/>
              <a:gd name="T26" fmla="*/ 43956 w 1943175"/>
              <a:gd name="T27" fmla="*/ 515836 h 803454"/>
              <a:gd name="T28" fmla="*/ 3273 w 1943175"/>
              <a:gd name="T29" fmla="*/ 279563 h 803454"/>
              <a:gd name="T30" fmla="*/ 116291 w 1943175"/>
              <a:gd name="T31" fmla="*/ 144896 h 803454"/>
              <a:gd name="T32" fmla="*/ 321999 w 1943175"/>
              <a:gd name="T33" fmla="*/ 64567 h 803454"/>
              <a:gd name="T34" fmla="*/ 525445 w 1943175"/>
              <a:gd name="T35" fmla="*/ 38548 h 803454"/>
              <a:gd name="T36" fmla="*/ 667848 w 1943175"/>
              <a:gd name="T37" fmla="*/ 31474 h 803454"/>
              <a:gd name="T38" fmla="*/ 740184 w 1943175"/>
              <a:gd name="T39" fmla="*/ 29104 h 803454"/>
              <a:gd name="T40" fmla="*/ 796699 w 1943175"/>
              <a:gd name="T41" fmla="*/ 26747 h 803454"/>
              <a:gd name="T42" fmla="*/ 841905 w 1943175"/>
              <a:gd name="T43" fmla="*/ 43275 h 80345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43175"/>
              <a:gd name="T67" fmla="*/ 0 h 803454"/>
              <a:gd name="T68" fmla="*/ 1943175 w 1943175"/>
              <a:gd name="T69" fmla="*/ 803454 h 80345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43175" h="803454">
                <a:moveTo>
                  <a:pt x="886891" y="43625"/>
                </a:moveTo>
                <a:cubicBezTo>
                  <a:pt x="914672" y="49578"/>
                  <a:pt x="957534" y="62278"/>
                  <a:pt x="1005953" y="62675"/>
                </a:cubicBezTo>
                <a:cubicBezTo>
                  <a:pt x="1054372" y="63072"/>
                  <a:pt x="1114697" y="56326"/>
                  <a:pt x="1177403" y="46007"/>
                </a:cubicBezTo>
                <a:cubicBezTo>
                  <a:pt x="1240109" y="35688"/>
                  <a:pt x="1284957" y="3938"/>
                  <a:pt x="1382191" y="763"/>
                </a:cubicBezTo>
                <a:cubicBezTo>
                  <a:pt x="1479425" y="-2412"/>
                  <a:pt x="1671512" y="3938"/>
                  <a:pt x="1760809" y="26957"/>
                </a:cubicBezTo>
                <a:cubicBezTo>
                  <a:pt x="1850106" y="49976"/>
                  <a:pt x="1889397" y="84106"/>
                  <a:pt x="1917972" y="138875"/>
                </a:cubicBezTo>
                <a:cubicBezTo>
                  <a:pt x="1946547" y="193644"/>
                  <a:pt x="1950118" y="287307"/>
                  <a:pt x="1932259" y="355569"/>
                </a:cubicBezTo>
                <a:cubicBezTo>
                  <a:pt x="1914400" y="423831"/>
                  <a:pt x="1865585" y="496459"/>
                  <a:pt x="1810816" y="548450"/>
                </a:cubicBezTo>
                <a:cubicBezTo>
                  <a:pt x="1756047" y="600441"/>
                  <a:pt x="1684213" y="636557"/>
                  <a:pt x="1603647" y="667513"/>
                </a:cubicBezTo>
                <a:cubicBezTo>
                  <a:pt x="1523081" y="698469"/>
                  <a:pt x="1446484" y="713551"/>
                  <a:pt x="1327422" y="734188"/>
                </a:cubicBezTo>
                <a:cubicBezTo>
                  <a:pt x="1208360" y="754825"/>
                  <a:pt x="1022225" y="781416"/>
                  <a:pt x="889272" y="791338"/>
                </a:cubicBezTo>
                <a:cubicBezTo>
                  <a:pt x="756319" y="801260"/>
                  <a:pt x="645987" y="811578"/>
                  <a:pt x="529703" y="793719"/>
                </a:cubicBezTo>
                <a:cubicBezTo>
                  <a:pt x="413419" y="775860"/>
                  <a:pt x="272132" y="729823"/>
                  <a:pt x="191566" y="684182"/>
                </a:cubicBezTo>
                <a:cubicBezTo>
                  <a:pt x="111000" y="638541"/>
                  <a:pt x="77662" y="586947"/>
                  <a:pt x="46309" y="519875"/>
                </a:cubicBezTo>
                <a:cubicBezTo>
                  <a:pt x="14956" y="452803"/>
                  <a:pt x="-9253" y="344059"/>
                  <a:pt x="3447" y="281750"/>
                </a:cubicBezTo>
                <a:cubicBezTo>
                  <a:pt x="16147" y="219441"/>
                  <a:pt x="66550" y="182135"/>
                  <a:pt x="122509" y="146019"/>
                </a:cubicBezTo>
                <a:cubicBezTo>
                  <a:pt x="178468" y="109903"/>
                  <a:pt x="267369" y="82916"/>
                  <a:pt x="339203" y="65057"/>
                </a:cubicBezTo>
                <a:cubicBezTo>
                  <a:pt x="411037" y="47198"/>
                  <a:pt x="492794" y="44419"/>
                  <a:pt x="553516" y="38863"/>
                </a:cubicBezTo>
                <a:cubicBezTo>
                  <a:pt x="614238" y="33307"/>
                  <a:pt x="665831" y="33307"/>
                  <a:pt x="703534" y="31719"/>
                </a:cubicBezTo>
                <a:cubicBezTo>
                  <a:pt x="741237" y="30131"/>
                  <a:pt x="779734" y="29338"/>
                  <a:pt x="779734" y="29338"/>
                </a:cubicBezTo>
                <a:cubicBezTo>
                  <a:pt x="802356" y="28544"/>
                  <a:pt x="819422" y="24576"/>
                  <a:pt x="839266" y="26957"/>
                </a:cubicBezTo>
                <a:cubicBezTo>
                  <a:pt x="859110" y="29338"/>
                  <a:pt x="859110" y="37672"/>
                  <a:pt x="886891" y="43625"/>
                </a:cubicBezTo>
                <a:close/>
              </a:path>
            </a:pathLst>
          </a:cu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 w="28575" algn="ctr">
            <a:solidFill>
              <a:srgbClr val="0000FF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15" name="Text Box 44"/>
          <p:cNvSpPr txBox="1">
            <a:spLocks noChangeArrowheads="1"/>
          </p:cNvSpPr>
          <p:nvPr/>
        </p:nvSpPr>
        <p:spPr bwMode="auto">
          <a:xfrm>
            <a:off x="7405688" y="2711450"/>
            <a:ext cx="1431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6631" tIns="23315" rIns="46631" bIns="23315"/>
          <a:lstStyle/>
          <a:p>
            <a:pPr algn="ctr" eaLnBrk="0" hangingPunct="0">
              <a:lnSpc>
                <a:spcPts val="1100"/>
              </a:lnSpc>
            </a:pPr>
            <a:r>
              <a:rPr lang="ru-RU" altLang="ru-RU" sz="1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altLang="ru-RU" sz="1600" b="1">
                <a:solidFill>
                  <a:srgbClr val="000000"/>
                </a:solidFill>
                <a:latin typeface="Times New Roman" pitchFamily="18" charset="0"/>
              </a:rPr>
              <a:t>Район размещения</a:t>
            </a:r>
          </a:p>
        </p:txBody>
      </p:sp>
      <p:sp>
        <p:nvSpPr>
          <p:cNvPr id="28716" name="Полилиния 80"/>
          <p:cNvSpPr>
            <a:spLocks/>
          </p:cNvSpPr>
          <p:nvPr/>
        </p:nvSpPr>
        <p:spPr bwMode="auto">
          <a:xfrm>
            <a:off x="7650163" y="3105150"/>
            <a:ext cx="915987" cy="1990725"/>
          </a:xfrm>
          <a:custGeom>
            <a:avLst/>
            <a:gdLst>
              <a:gd name="T0" fmla="*/ 0 w 978102"/>
              <a:gd name="T1" fmla="*/ 1990725 h 1990725"/>
              <a:gd name="T2" fmla="*/ 71291 w 978102"/>
              <a:gd name="T3" fmla="*/ 1781175 h 1990725"/>
              <a:gd name="T4" fmla="*/ 320813 w 978102"/>
              <a:gd name="T5" fmla="*/ 1666875 h 1990725"/>
              <a:gd name="T6" fmla="*/ 695110 w 978102"/>
              <a:gd name="T7" fmla="*/ 1609725 h 1990725"/>
              <a:gd name="T8" fmla="*/ 891161 w 978102"/>
              <a:gd name="T9" fmla="*/ 1400175 h 1990725"/>
              <a:gd name="T10" fmla="*/ 891161 w 978102"/>
              <a:gd name="T11" fmla="*/ 1085850 h 1990725"/>
              <a:gd name="T12" fmla="*/ 704020 w 978102"/>
              <a:gd name="T13" fmla="*/ 781050 h 1990725"/>
              <a:gd name="T14" fmla="*/ 570342 w 978102"/>
              <a:gd name="T15" fmla="*/ 476250 h 1990725"/>
              <a:gd name="T16" fmla="*/ 481228 w 978102"/>
              <a:gd name="T17" fmla="*/ 247650 h 1990725"/>
              <a:gd name="T18" fmla="*/ 302990 w 978102"/>
              <a:gd name="T19" fmla="*/ 76200 h 1990725"/>
              <a:gd name="T20" fmla="*/ 71291 w 978102"/>
              <a:gd name="T21" fmla="*/ 0 h 199072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78102"/>
              <a:gd name="T34" fmla="*/ 0 h 1990725"/>
              <a:gd name="T35" fmla="*/ 978102 w 978102"/>
              <a:gd name="T36" fmla="*/ 1990725 h 199072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78102" h="1990725">
                <a:moveTo>
                  <a:pt x="0" y="1990725"/>
                </a:moveTo>
                <a:cubicBezTo>
                  <a:pt x="9525" y="1912937"/>
                  <a:pt x="19050" y="1835150"/>
                  <a:pt x="76200" y="1781175"/>
                </a:cubicBezTo>
                <a:cubicBezTo>
                  <a:pt x="133350" y="1727200"/>
                  <a:pt x="231775" y="1695450"/>
                  <a:pt x="342900" y="1666875"/>
                </a:cubicBezTo>
                <a:cubicBezTo>
                  <a:pt x="454025" y="1638300"/>
                  <a:pt x="641350" y="1654175"/>
                  <a:pt x="742950" y="1609725"/>
                </a:cubicBezTo>
                <a:cubicBezTo>
                  <a:pt x="844550" y="1565275"/>
                  <a:pt x="917575" y="1487487"/>
                  <a:pt x="952500" y="1400175"/>
                </a:cubicBezTo>
                <a:cubicBezTo>
                  <a:pt x="987425" y="1312863"/>
                  <a:pt x="985838" y="1189037"/>
                  <a:pt x="952500" y="1085850"/>
                </a:cubicBezTo>
                <a:cubicBezTo>
                  <a:pt x="919163" y="982662"/>
                  <a:pt x="809625" y="882650"/>
                  <a:pt x="752475" y="781050"/>
                </a:cubicBezTo>
                <a:cubicBezTo>
                  <a:pt x="695325" y="679450"/>
                  <a:pt x="649288" y="565150"/>
                  <a:pt x="609600" y="476250"/>
                </a:cubicBezTo>
                <a:cubicBezTo>
                  <a:pt x="569913" y="387350"/>
                  <a:pt x="561975" y="314325"/>
                  <a:pt x="514350" y="247650"/>
                </a:cubicBezTo>
                <a:cubicBezTo>
                  <a:pt x="466725" y="180975"/>
                  <a:pt x="396875" y="117475"/>
                  <a:pt x="323850" y="76200"/>
                </a:cubicBezTo>
                <a:cubicBezTo>
                  <a:pt x="250825" y="34925"/>
                  <a:pt x="163512" y="17462"/>
                  <a:pt x="76200" y="0"/>
                </a:cubicBezTo>
              </a:path>
            </a:pathLst>
          </a:custGeom>
          <a:noFill/>
          <a:ln w="19050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17" name="Полилиния 81"/>
          <p:cNvSpPr>
            <a:spLocks/>
          </p:cNvSpPr>
          <p:nvPr/>
        </p:nvSpPr>
        <p:spPr bwMode="auto">
          <a:xfrm>
            <a:off x="8037513" y="3005138"/>
            <a:ext cx="66675" cy="276225"/>
          </a:xfrm>
          <a:custGeom>
            <a:avLst/>
            <a:gdLst>
              <a:gd name="T0" fmla="*/ 52514 w 69370"/>
              <a:gd name="T1" fmla="*/ 252239 h 276964"/>
              <a:gd name="T2" fmla="*/ 10687 w 69370"/>
              <a:gd name="T3" fmla="*/ 173078 h 276964"/>
              <a:gd name="T4" fmla="*/ 6037 w 69370"/>
              <a:gd name="T5" fmla="*/ 106584 h 276964"/>
              <a:gd name="T6" fmla="*/ 85053 w 69370"/>
              <a:gd name="T7" fmla="*/ 8423 h 276964"/>
              <a:gd name="T8" fmla="*/ 89703 w 69370"/>
              <a:gd name="T9" fmla="*/ 5260 h 276964"/>
              <a:gd name="T10" fmla="*/ 89703 w 69370"/>
              <a:gd name="T11" fmla="*/ 5260 h 276964"/>
              <a:gd name="T12" fmla="*/ 89703 w 69370"/>
              <a:gd name="T13" fmla="*/ 5260 h 2769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370"/>
              <a:gd name="T22" fmla="*/ 0 h 276964"/>
              <a:gd name="T23" fmla="*/ 69370 w 69370"/>
              <a:gd name="T24" fmla="*/ 276964 h 2769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370" h="276964">
                <a:moveTo>
                  <a:pt x="39285" y="276964"/>
                </a:moveTo>
                <a:cubicBezTo>
                  <a:pt x="26537" y="246831"/>
                  <a:pt x="13789" y="216699"/>
                  <a:pt x="7994" y="190044"/>
                </a:cubicBezTo>
                <a:cubicBezTo>
                  <a:pt x="2199" y="163389"/>
                  <a:pt x="-4754" y="147163"/>
                  <a:pt x="4517" y="117031"/>
                </a:cubicBezTo>
                <a:cubicBezTo>
                  <a:pt x="13788" y="86899"/>
                  <a:pt x="53193" y="27793"/>
                  <a:pt x="63623" y="9250"/>
                </a:cubicBezTo>
                <a:cubicBezTo>
                  <a:pt x="74053" y="-9293"/>
                  <a:pt x="67100" y="5773"/>
                  <a:pt x="67100" y="5773"/>
                </a:cubicBezTo>
              </a:path>
            </a:pathLst>
          </a:custGeom>
          <a:noFill/>
          <a:ln w="12700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18" name="Полилиния 82"/>
          <p:cNvSpPr>
            <a:spLocks/>
          </p:cNvSpPr>
          <p:nvPr/>
        </p:nvSpPr>
        <p:spPr bwMode="auto">
          <a:xfrm>
            <a:off x="8143875" y="3067050"/>
            <a:ext cx="619125" cy="292100"/>
          </a:xfrm>
          <a:custGeom>
            <a:avLst/>
            <a:gdLst>
              <a:gd name="T0" fmla="*/ 0 w 660593"/>
              <a:gd name="T1" fmla="*/ 293732 h 292052"/>
              <a:gd name="T2" fmla="*/ 28979 w 660593"/>
              <a:gd name="T3" fmla="*/ 181844 h 292052"/>
              <a:gd name="T4" fmla="*/ 103038 w 660593"/>
              <a:gd name="T5" fmla="*/ 115400 h 292052"/>
              <a:gd name="T6" fmla="*/ 225387 w 660593"/>
              <a:gd name="T7" fmla="*/ 101422 h 292052"/>
              <a:gd name="T8" fmla="*/ 421793 w 660593"/>
              <a:gd name="T9" fmla="*/ 76945 h 292052"/>
              <a:gd name="T10" fmla="*/ 611764 w 660593"/>
              <a:gd name="T11" fmla="*/ 0 h 2920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60593"/>
              <a:gd name="T19" fmla="*/ 0 h 292052"/>
              <a:gd name="T20" fmla="*/ 660593 w 660593"/>
              <a:gd name="T21" fmla="*/ 292052 h 2920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60593" h="292052">
                <a:moveTo>
                  <a:pt x="0" y="292052"/>
                </a:moveTo>
                <a:cubicBezTo>
                  <a:pt x="6374" y="251199"/>
                  <a:pt x="12748" y="210347"/>
                  <a:pt x="31291" y="180794"/>
                </a:cubicBezTo>
                <a:cubicBezTo>
                  <a:pt x="49834" y="151241"/>
                  <a:pt x="75910" y="128063"/>
                  <a:pt x="111258" y="114735"/>
                </a:cubicBezTo>
                <a:cubicBezTo>
                  <a:pt x="146606" y="101407"/>
                  <a:pt x="243377" y="100827"/>
                  <a:pt x="243377" y="100827"/>
                </a:cubicBezTo>
                <a:cubicBezTo>
                  <a:pt x="300744" y="94453"/>
                  <a:pt x="385926" y="93294"/>
                  <a:pt x="455462" y="76490"/>
                </a:cubicBezTo>
                <a:cubicBezTo>
                  <a:pt x="524998" y="59686"/>
                  <a:pt x="660593" y="0"/>
                  <a:pt x="660593" y="0"/>
                </a:cubicBezTo>
              </a:path>
            </a:pathLst>
          </a:custGeom>
          <a:noFill/>
          <a:ln w="12700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19" name="Блок-схема: ручное управление 83"/>
          <p:cNvSpPr>
            <a:spLocks noChangeArrowheads="1"/>
          </p:cNvSpPr>
          <p:nvPr/>
        </p:nvSpPr>
        <p:spPr bwMode="auto">
          <a:xfrm>
            <a:off x="7843838" y="4902200"/>
            <a:ext cx="449262" cy="165100"/>
          </a:xfrm>
          <a:prstGeom prst="flowChartManualOperation">
            <a:avLst/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 w="28575" algn="ctr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grpSp>
        <p:nvGrpSpPr>
          <p:cNvPr id="14" name="Группа 58"/>
          <p:cNvGrpSpPr>
            <a:grpSpLocks/>
          </p:cNvGrpSpPr>
          <p:nvPr/>
        </p:nvGrpSpPr>
        <p:grpSpPr bwMode="auto">
          <a:xfrm rot="1508713">
            <a:off x="4062413" y="2979738"/>
            <a:ext cx="347662" cy="185737"/>
            <a:chOff x="4827032" y="1816544"/>
            <a:chExt cx="288317" cy="166569"/>
          </a:xfrm>
        </p:grpSpPr>
        <p:cxnSp>
          <p:nvCxnSpPr>
            <p:cNvPr id="28925" name="Прямая соединительная линия 38"/>
            <p:cNvCxnSpPr>
              <a:cxnSpLocks noChangeShapeType="1"/>
            </p:cNvCxnSpPr>
            <p:nvPr/>
          </p:nvCxnSpPr>
          <p:spPr bwMode="auto">
            <a:xfrm flipH="1">
              <a:off x="4835511" y="1971675"/>
              <a:ext cx="279838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26" name="Прямая соединительная линия 197"/>
            <p:cNvCxnSpPr>
              <a:cxnSpLocks noChangeShapeType="1"/>
            </p:cNvCxnSpPr>
            <p:nvPr/>
          </p:nvCxnSpPr>
          <p:spPr bwMode="auto">
            <a:xfrm>
              <a:off x="4827032" y="1875126"/>
              <a:ext cx="0" cy="10798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27" name="Прямая соединительная линия 202"/>
            <p:cNvCxnSpPr>
              <a:cxnSpLocks noChangeShapeType="1"/>
            </p:cNvCxnSpPr>
            <p:nvPr/>
          </p:nvCxnSpPr>
          <p:spPr bwMode="auto">
            <a:xfrm>
              <a:off x="5115349" y="1875126"/>
              <a:ext cx="0" cy="10619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28" name="Прямая соединительная линия 208"/>
            <p:cNvCxnSpPr>
              <a:cxnSpLocks noChangeShapeType="1"/>
            </p:cNvCxnSpPr>
            <p:nvPr/>
          </p:nvCxnSpPr>
          <p:spPr bwMode="auto">
            <a:xfrm flipH="1">
              <a:off x="5026802" y="1875127"/>
              <a:ext cx="88547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29" name="Прямая соединительная линия 210"/>
            <p:cNvCxnSpPr>
              <a:cxnSpLocks noChangeShapeType="1"/>
            </p:cNvCxnSpPr>
            <p:nvPr/>
          </p:nvCxnSpPr>
          <p:spPr bwMode="auto">
            <a:xfrm flipH="1">
              <a:off x="4827032" y="1874568"/>
              <a:ext cx="86525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0" name="Прямая соединительная линия 211"/>
            <p:cNvCxnSpPr>
              <a:cxnSpLocks noChangeShapeType="1"/>
            </p:cNvCxnSpPr>
            <p:nvPr/>
          </p:nvCxnSpPr>
          <p:spPr bwMode="auto">
            <a:xfrm flipH="1">
              <a:off x="4910721" y="1819570"/>
              <a:ext cx="116081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1" name="Прямая соединительная линия 213"/>
            <p:cNvCxnSpPr>
              <a:cxnSpLocks noChangeShapeType="1"/>
            </p:cNvCxnSpPr>
            <p:nvPr/>
          </p:nvCxnSpPr>
          <p:spPr bwMode="auto">
            <a:xfrm flipV="1">
              <a:off x="5026802" y="1816665"/>
              <a:ext cx="0" cy="6241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932" name="Прямая соединительная линия 215"/>
            <p:cNvCxnSpPr>
              <a:cxnSpLocks noChangeShapeType="1"/>
            </p:cNvCxnSpPr>
            <p:nvPr/>
          </p:nvCxnSpPr>
          <p:spPr bwMode="auto">
            <a:xfrm flipV="1">
              <a:off x="4913556" y="1816544"/>
              <a:ext cx="0" cy="6241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8721" name="Прямоугольник 84"/>
          <p:cNvSpPr>
            <a:spLocks noChangeArrowheads="1"/>
          </p:cNvSpPr>
          <p:nvPr/>
        </p:nvSpPr>
        <p:spPr bwMode="auto">
          <a:xfrm rot="803360">
            <a:off x="2062163" y="2120900"/>
            <a:ext cx="327025" cy="857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22" name="Прямоугольник 280"/>
          <p:cNvSpPr>
            <a:spLocks noChangeArrowheads="1"/>
          </p:cNvSpPr>
          <p:nvPr/>
        </p:nvSpPr>
        <p:spPr bwMode="auto">
          <a:xfrm rot="865253">
            <a:off x="2178050" y="2062163"/>
            <a:ext cx="109538" cy="7461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23" name="Прямоугольник 281"/>
          <p:cNvSpPr>
            <a:spLocks noChangeArrowheads="1"/>
          </p:cNvSpPr>
          <p:nvPr/>
        </p:nvSpPr>
        <p:spPr bwMode="auto">
          <a:xfrm rot="1512579">
            <a:off x="4075113" y="3055938"/>
            <a:ext cx="306387" cy="857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24" name="Прямоугольник 282"/>
          <p:cNvSpPr>
            <a:spLocks noChangeArrowheads="1"/>
          </p:cNvSpPr>
          <p:nvPr/>
        </p:nvSpPr>
        <p:spPr bwMode="auto">
          <a:xfrm rot="1574472">
            <a:off x="4189413" y="3001963"/>
            <a:ext cx="109537" cy="7461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grpSp>
        <p:nvGrpSpPr>
          <p:cNvPr id="15" name="Группа 325"/>
          <p:cNvGrpSpPr>
            <a:grpSpLocks/>
          </p:cNvGrpSpPr>
          <p:nvPr/>
        </p:nvGrpSpPr>
        <p:grpSpPr bwMode="auto">
          <a:xfrm>
            <a:off x="1243013" y="4524375"/>
            <a:ext cx="273050" cy="295275"/>
            <a:chOff x="1346073" y="4524390"/>
            <a:chExt cx="297304" cy="295275"/>
          </a:xfrm>
        </p:grpSpPr>
        <p:grpSp>
          <p:nvGrpSpPr>
            <p:cNvPr id="16" name="Group 99"/>
            <p:cNvGrpSpPr>
              <a:grpSpLocks/>
            </p:cNvGrpSpPr>
            <p:nvPr/>
          </p:nvGrpSpPr>
          <p:grpSpPr bwMode="auto">
            <a:xfrm>
              <a:off x="1520778" y="4524390"/>
              <a:ext cx="122599" cy="257175"/>
              <a:chOff x="4367" y="1056"/>
              <a:chExt cx="1248" cy="2592"/>
            </a:xfrm>
          </p:grpSpPr>
          <p:sp>
            <p:nvSpPr>
              <p:cNvPr id="28919" name="Oval 100"/>
              <p:cNvSpPr>
                <a:spLocks noChangeArrowheads="1"/>
              </p:cNvSpPr>
              <p:nvPr/>
            </p:nvSpPr>
            <p:spPr bwMode="auto">
              <a:xfrm>
                <a:off x="4895" y="1056"/>
                <a:ext cx="576" cy="576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20" name="Rectangle 101"/>
              <p:cNvSpPr>
                <a:spLocks noChangeArrowheads="1"/>
              </p:cNvSpPr>
              <p:nvPr/>
            </p:nvSpPr>
            <p:spPr bwMode="auto">
              <a:xfrm rot="-5400000">
                <a:off x="4535" y="3096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21" name="Rectangle 102"/>
              <p:cNvSpPr>
                <a:spLocks noChangeArrowheads="1"/>
              </p:cNvSpPr>
              <p:nvPr/>
            </p:nvSpPr>
            <p:spPr bwMode="auto">
              <a:xfrm rot="-5400000">
                <a:off x="4919" y="3048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22" name="Rectangle 103"/>
              <p:cNvSpPr>
                <a:spLocks noChangeArrowheads="1"/>
              </p:cNvSpPr>
              <p:nvPr/>
            </p:nvSpPr>
            <p:spPr bwMode="auto">
              <a:xfrm rot="-2663298">
                <a:off x="436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23" name="Rectangle 104"/>
              <p:cNvSpPr>
                <a:spLocks noChangeArrowheads="1"/>
              </p:cNvSpPr>
              <p:nvPr/>
            </p:nvSpPr>
            <p:spPr bwMode="auto">
              <a:xfrm rot="2714451">
                <a:off x="508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rot="10800000"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24" name="Oval 105"/>
              <p:cNvSpPr>
                <a:spLocks noChangeArrowheads="1"/>
              </p:cNvSpPr>
              <p:nvPr/>
            </p:nvSpPr>
            <p:spPr bwMode="auto">
              <a:xfrm>
                <a:off x="4799" y="1632"/>
                <a:ext cx="816" cy="1200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7" name="Group 106"/>
            <p:cNvGrpSpPr>
              <a:grpSpLocks/>
            </p:cNvGrpSpPr>
            <p:nvPr/>
          </p:nvGrpSpPr>
          <p:grpSpPr bwMode="auto">
            <a:xfrm>
              <a:off x="1428829" y="4549793"/>
              <a:ext cx="122599" cy="257175"/>
              <a:chOff x="4367" y="1056"/>
              <a:chExt cx="1248" cy="2592"/>
            </a:xfrm>
          </p:grpSpPr>
          <p:sp>
            <p:nvSpPr>
              <p:cNvPr id="28913" name="Oval 107"/>
              <p:cNvSpPr>
                <a:spLocks noChangeArrowheads="1"/>
              </p:cNvSpPr>
              <p:nvPr/>
            </p:nvSpPr>
            <p:spPr bwMode="auto">
              <a:xfrm>
                <a:off x="4895" y="1056"/>
                <a:ext cx="576" cy="576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4" name="Rectangle 108"/>
              <p:cNvSpPr>
                <a:spLocks noChangeArrowheads="1"/>
              </p:cNvSpPr>
              <p:nvPr/>
            </p:nvSpPr>
            <p:spPr bwMode="auto">
              <a:xfrm rot="-5400000">
                <a:off x="4535" y="3096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5" name="Rectangle 109"/>
              <p:cNvSpPr>
                <a:spLocks noChangeArrowheads="1"/>
              </p:cNvSpPr>
              <p:nvPr/>
            </p:nvSpPr>
            <p:spPr bwMode="auto">
              <a:xfrm rot="-5400000">
                <a:off x="4919" y="3048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6" name="Rectangle 110"/>
              <p:cNvSpPr>
                <a:spLocks noChangeArrowheads="1"/>
              </p:cNvSpPr>
              <p:nvPr/>
            </p:nvSpPr>
            <p:spPr bwMode="auto">
              <a:xfrm rot="-2663298">
                <a:off x="436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7" name="Rectangle 111"/>
              <p:cNvSpPr>
                <a:spLocks noChangeArrowheads="1"/>
              </p:cNvSpPr>
              <p:nvPr/>
            </p:nvSpPr>
            <p:spPr bwMode="auto">
              <a:xfrm rot="2714451">
                <a:off x="508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rot="10800000"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8" name="Oval 112"/>
              <p:cNvSpPr>
                <a:spLocks noChangeArrowheads="1"/>
              </p:cNvSpPr>
              <p:nvPr/>
            </p:nvSpPr>
            <p:spPr bwMode="auto">
              <a:xfrm>
                <a:off x="4799" y="1632"/>
                <a:ext cx="816" cy="1200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" name="Group 99"/>
            <p:cNvGrpSpPr>
              <a:grpSpLocks/>
            </p:cNvGrpSpPr>
            <p:nvPr/>
          </p:nvGrpSpPr>
          <p:grpSpPr bwMode="auto">
            <a:xfrm>
              <a:off x="1346073" y="4560903"/>
              <a:ext cx="122599" cy="258762"/>
              <a:chOff x="4367" y="1056"/>
              <a:chExt cx="1248" cy="2592"/>
            </a:xfrm>
          </p:grpSpPr>
          <p:sp>
            <p:nvSpPr>
              <p:cNvPr id="28907" name="Oval 100"/>
              <p:cNvSpPr>
                <a:spLocks noChangeArrowheads="1"/>
              </p:cNvSpPr>
              <p:nvPr/>
            </p:nvSpPr>
            <p:spPr bwMode="auto">
              <a:xfrm>
                <a:off x="4895" y="1056"/>
                <a:ext cx="576" cy="576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08" name="Rectangle 101"/>
              <p:cNvSpPr>
                <a:spLocks noChangeArrowheads="1"/>
              </p:cNvSpPr>
              <p:nvPr/>
            </p:nvSpPr>
            <p:spPr bwMode="auto">
              <a:xfrm rot="-5400000">
                <a:off x="4535" y="3096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09" name="Rectangle 102"/>
              <p:cNvSpPr>
                <a:spLocks noChangeArrowheads="1"/>
              </p:cNvSpPr>
              <p:nvPr/>
            </p:nvSpPr>
            <p:spPr bwMode="auto">
              <a:xfrm rot="-5400000">
                <a:off x="4919" y="3048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0" name="Rectangle 103"/>
              <p:cNvSpPr>
                <a:spLocks noChangeArrowheads="1"/>
              </p:cNvSpPr>
              <p:nvPr/>
            </p:nvSpPr>
            <p:spPr bwMode="auto">
              <a:xfrm rot="-2663298">
                <a:off x="436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1" name="Rectangle 104"/>
              <p:cNvSpPr>
                <a:spLocks noChangeArrowheads="1"/>
              </p:cNvSpPr>
              <p:nvPr/>
            </p:nvSpPr>
            <p:spPr bwMode="auto">
              <a:xfrm rot="2714451">
                <a:off x="508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rot="10800000"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912" name="Oval 105"/>
              <p:cNvSpPr>
                <a:spLocks noChangeArrowheads="1"/>
              </p:cNvSpPr>
              <p:nvPr/>
            </p:nvSpPr>
            <p:spPr bwMode="auto">
              <a:xfrm>
                <a:off x="4799" y="1632"/>
                <a:ext cx="816" cy="1200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8726" name="Rectangle 170"/>
          <p:cNvSpPr>
            <a:spLocks noChangeArrowheads="1"/>
          </p:cNvSpPr>
          <p:nvPr/>
        </p:nvSpPr>
        <p:spPr bwMode="auto">
          <a:xfrm>
            <a:off x="6810375" y="2790825"/>
            <a:ext cx="3333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27" name="Rectangle 170"/>
          <p:cNvSpPr>
            <a:spLocks noChangeArrowheads="1"/>
          </p:cNvSpPr>
          <p:nvPr/>
        </p:nvSpPr>
        <p:spPr bwMode="auto">
          <a:xfrm>
            <a:off x="6802438" y="3014663"/>
            <a:ext cx="277812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28" name="Line 169"/>
          <p:cNvSpPr>
            <a:spLocks noChangeShapeType="1"/>
          </p:cNvSpPr>
          <p:nvPr/>
        </p:nvSpPr>
        <p:spPr bwMode="auto">
          <a:xfrm flipV="1">
            <a:off x="6786563" y="3013075"/>
            <a:ext cx="252412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29" name="Rectangle 170"/>
          <p:cNvSpPr>
            <a:spLocks noChangeArrowheads="1"/>
          </p:cNvSpPr>
          <p:nvPr/>
        </p:nvSpPr>
        <p:spPr bwMode="auto">
          <a:xfrm>
            <a:off x="6392863" y="2924175"/>
            <a:ext cx="393700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7,9,13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30" name="Rectangle 170"/>
          <p:cNvSpPr>
            <a:spLocks noChangeArrowheads="1"/>
          </p:cNvSpPr>
          <p:nvPr/>
        </p:nvSpPr>
        <p:spPr bwMode="auto">
          <a:xfrm>
            <a:off x="7051675" y="2903538"/>
            <a:ext cx="193675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31" name="Правильный пятиугольник 87"/>
          <p:cNvSpPr>
            <a:spLocks noChangeArrowheads="1"/>
          </p:cNvSpPr>
          <p:nvPr/>
        </p:nvSpPr>
        <p:spPr bwMode="auto">
          <a:xfrm>
            <a:off x="7588250" y="1346200"/>
            <a:ext cx="898525" cy="550863"/>
          </a:xfrm>
          <a:prstGeom prst="pentagon">
            <a:avLst/>
          </a:prstGeom>
          <a:gradFill rotWithShape="1">
            <a:gsLst>
              <a:gs pos="0">
                <a:srgbClr val="80BDFF"/>
              </a:gs>
              <a:gs pos="50000">
                <a:srgbClr val="B3D4FF"/>
              </a:gs>
              <a:gs pos="100000">
                <a:srgbClr val="DAE9FF"/>
              </a:gs>
            </a:gsLst>
            <a:lin ang="16200000" scaled="1"/>
          </a:gradFill>
          <a:ln w="28575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334" name="Rectangle 53"/>
          <p:cNvSpPr>
            <a:spLocks noChangeArrowheads="1"/>
          </p:cNvSpPr>
          <p:nvPr/>
        </p:nvSpPr>
        <p:spPr bwMode="auto">
          <a:xfrm>
            <a:off x="7743825" y="1484313"/>
            <a:ext cx="628650" cy="195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ПЭК</a:t>
            </a:r>
            <a:endParaRPr lang="ru-RU" altLang="ru-RU" sz="2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33" name="Овал 88"/>
          <p:cNvSpPr>
            <a:spLocks noChangeArrowheads="1"/>
          </p:cNvSpPr>
          <p:nvPr/>
        </p:nvSpPr>
        <p:spPr bwMode="auto">
          <a:xfrm>
            <a:off x="2420938" y="2903538"/>
            <a:ext cx="220662" cy="219075"/>
          </a:xfrm>
          <a:prstGeom prst="ellipse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142412" name="Rectangle 170"/>
          <p:cNvSpPr>
            <a:spLocks noChangeArrowheads="1"/>
          </p:cNvSpPr>
          <p:nvPr/>
        </p:nvSpPr>
        <p:spPr bwMode="auto">
          <a:xfrm>
            <a:off x="2417763" y="2879725"/>
            <a:ext cx="254000" cy="220663"/>
          </a:xfrm>
          <a:prstGeom prst="rect">
            <a:avLst/>
          </a:prstGeom>
          <a:noFill/>
          <a:ln>
            <a:noFill/>
          </a:ln>
          <a:extLst/>
        </p:spPr>
        <p:txBody>
          <a:bodyPr lIns="12700" tIns="12700" rIns="12700" bIns="12700"/>
          <a:lstStyle/>
          <a:p>
            <a:pPr algn="ctr" eaLnBrk="0" hangingPunct="0">
              <a:lnSpc>
                <a:spcPts val="1800"/>
              </a:lnSpc>
              <a:spcAft>
                <a:spcPts val="1000"/>
              </a:spcAft>
              <a:defRPr/>
            </a:pPr>
            <a:r>
              <a:rPr lang="ru-RU" altLang="ru-RU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altLang="ru-RU" sz="1200" b="1" u="sng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35" name="Прямоугольник 336"/>
          <p:cNvSpPr>
            <a:spLocks noChangeArrowheads="1"/>
          </p:cNvSpPr>
          <p:nvPr/>
        </p:nvSpPr>
        <p:spPr bwMode="auto">
          <a:xfrm rot="722171">
            <a:off x="7296150" y="4916488"/>
            <a:ext cx="306388" cy="8731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36" name="Прямоугольник 337"/>
          <p:cNvSpPr>
            <a:spLocks noChangeArrowheads="1"/>
          </p:cNvSpPr>
          <p:nvPr/>
        </p:nvSpPr>
        <p:spPr bwMode="auto">
          <a:xfrm rot="784064">
            <a:off x="7399338" y="4868863"/>
            <a:ext cx="106362" cy="7461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37" name="Прямоугольник 338"/>
          <p:cNvSpPr>
            <a:spLocks noChangeArrowheads="1"/>
          </p:cNvSpPr>
          <p:nvPr/>
        </p:nvSpPr>
        <p:spPr bwMode="auto">
          <a:xfrm>
            <a:off x="860425" y="4292600"/>
            <a:ext cx="136525" cy="73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38" name="Полилиния 89"/>
          <p:cNvSpPr>
            <a:spLocks/>
          </p:cNvSpPr>
          <p:nvPr/>
        </p:nvSpPr>
        <p:spPr bwMode="auto">
          <a:xfrm>
            <a:off x="4138613" y="3179763"/>
            <a:ext cx="706437" cy="600075"/>
          </a:xfrm>
          <a:custGeom>
            <a:avLst/>
            <a:gdLst>
              <a:gd name="T0" fmla="*/ 408 w 857146"/>
              <a:gd name="T1" fmla="*/ 364 h 668499"/>
              <a:gd name="T2" fmla="*/ 796 w 857146"/>
              <a:gd name="T3" fmla="*/ 1551 h 668499"/>
              <a:gd name="T4" fmla="*/ 7605 w 857146"/>
              <a:gd name="T5" fmla="*/ 12710 h 668499"/>
              <a:gd name="T6" fmla="*/ 8035 w 857146"/>
              <a:gd name="T7" fmla="*/ 13167 h 668499"/>
              <a:gd name="T8" fmla="*/ 8035 w 857146"/>
              <a:gd name="T9" fmla="*/ 13167 h 668499"/>
              <a:gd name="T10" fmla="*/ 8035 w 857146"/>
              <a:gd name="T11" fmla="*/ 13167 h 6684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57146"/>
              <a:gd name="T19" fmla="*/ 0 h 668499"/>
              <a:gd name="T20" fmla="*/ 857146 w 857146"/>
              <a:gd name="T21" fmla="*/ 668499 h 6684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57146" h="668499">
                <a:moveTo>
                  <a:pt x="42237" y="17692"/>
                </a:moveTo>
                <a:cubicBezTo>
                  <a:pt x="234" y="-3496"/>
                  <a:pt x="-41769" y="-24683"/>
                  <a:pt x="82381" y="75678"/>
                </a:cubicBezTo>
                <a:cubicBezTo>
                  <a:pt x="206531" y="176039"/>
                  <a:pt x="662244" y="525444"/>
                  <a:pt x="787138" y="619858"/>
                </a:cubicBezTo>
                <a:cubicBezTo>
                  <a:pt x="912032" y="714272"/>
                  <a:pt x="831743" y="642160"/>
                  <a:pt x="831743" y="642160"/>
                </a:cubicBezTo>
              </a:path>
            </a:pathLst>
          </a:custGeom>
          <a:noFill/>
          <a:ln w="19050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39" name="Полилиния 4"/>
          <p:cNvSpPr>
            <a:spLocks/>
          </p:cNvSpPr>
          <p:nvPr/>
        </p:nvSpPr>
        <p:spPr bwMode="auto">
          <a:xfrm>
            <a:off x="795338" y="1952625"/>
            <a:ext cx="750887" cy="2743200"/>
          </a:xfrm>
          <a:custGeom>
            <a:avLst/>
            <a:gdLst>
              <a:gd name="T0" fmla="*/ 515614 w 803091"/>
              <a:gd name="T1" fmla="*/ 2741212 h 2743261"/>
              <a:gd name="T2" fmla="*/ 625199 w 803091"/>
              <a:gd name="T3" fmla="*/ 2465192 h 2743261"/>
              <a:gd name="T4" fmla="*/ 709499 w 803091"/>
              <a:gd name="T5" fmla="*/ 2084472 h 2743261"/>
              <a:gd name="T6" fmla="*/ 667347 w 803091"/>
              <a:gd name="T7" fmla="*/ 1779902 h 2743261"/>
              <a:gd name="T8" fmla="*/ 557762 w 803091"/>
              <a:gd name="T9" fmla="*/ 1580021 h 2743261"/>
              <a:gd name="T10" fmla="*/ 254294 w 803091"/>
              <a:gd name="T11" fmla="*/ 1284976 h 2743261"/>
              <a:gd name="T12" fmla="*/ 94129 w 803091"/>
              <a:gd name="T13" fmla="*/ 1075596 h 2743261"/>
              <a:gd name="T14" fmla="*/ 43549 w 803091"/>
              <a:gd name="T15" fmla="*/ 847140 h 2743261"/>
              <a:gd name="T16" fmla="*/ 9836 w 803091"/>
              <a:gd name="T17" fmla="*/ 333198 h 2743261"/>
              <a:gd name="T18" fmla="*/ 229004 w 803091"/>
              <a:gd name="T19" fmla="*/ 66702 h 2743261"/>
              <a:gd name="T20" fmla="*/ 465035 w 803091"/>
              <a:gd name="T21" fmla="*/ 61 h 2743261"/>
              <a:gd name="T22" fmla="*/ 599911 w 803091"/>
              <a:gd name="T23" fmla="*/ 57177 h 27432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03091"/>
              <a:gd name="T37" fmla="*/ 0 h 2743261"/>
              <a:gd name="T38" fmla="*/ 803091 w 803091"/>
              <a:gd name="T39" fmla="*/ 2743261 h 274326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03091" h="2743261">
                <a:moveTo>
                  <a:pt x="582610" y="2743261"/>
                </a:moveTo>
                <a:cubicBezTo>
                  <a:pt x="626266" y="2659917"/>
                  <a:pt x="669922" y="2576574"/>
                  <a:pt x="706435" y="2467036"/>
                </a:cubicBezTo>
                <a:cubicBezTo>
                  <a:pt x="742948" y="2357498"/>
                  <a:pt x="793748" y="2200336"/>
                  <a:pt x="801685" y="2086036"/>
                </a:cubicBezTo>
                <a:cubicBezTo>
                  <a:pt x="809622" y="1971736"/>
                  <a:pt x="782635" y="1865373"/>
                  <a:pt x="754060" y="1781236"/>
                </a:cubicBezTo>
                <a:cubicBezTo>
                  <a:pt x="725485" y="1697099"/>
                  <a:pt x="708023" y="1663761"/>
                  <a:pt x="630235" y="1581211"/>
                </a:cubicBezTo>
                <a:cubicBezTo>
                  <a:pt x="552447" y="1498661"/>
                  <a:pt x="374648" y="1370074"/>
                  <a:pt x="287335" y="1285936"/>
                </a:cubicBezTo>
                <a:cubicBezTo>
                  <a:pt x="200022" y="1201798"/>
                  <a:pt x="146047" y="1149411"/>
                  <a:pt x="106360" y="1076386"/>
                </a:cubicBezTo>
                <a:cubicBezTo>
                  <a:pt x="66672" y="1003361"/>
                  <a:pt x="65085" y="971611"/>
                  <a:pt x="49210" y="847786"/>
                </a:cubicBezTo>
                <a:cubicBezTo>
                  <a:pt x="33335" y="723961"/>
                  <a:pt x="-23815" y="463611"/>
                  <a:pt x="11110" y="333436"/>
                </a:cubicBezTo>
                <a:cubicBezTo>
                  <a:pt x="46035" y="203261"/>
                  <a:pt x="173035" y="122298"/>
                  <a:pt x="258760" y="66736"/>
                </a:cubicBezTo>
                <a:cubicBezTo>
                  <a:pt x="344485" y="11173"/>
                  <a:pt x="455610" y="1648"/>
                  <a:pt x="525460" y="61"/>
                </a:cubicBezTo>
                <a:cubicBezTo>
                  <a:pt x="595310" y="-1527"/>
                  <a:pt x="636585" y="27842"/>
                  <a:pt x="677860" y="57211"/>
                </a:cubicBezTo>
              </a:path>
            </a:pathLst>
          </a:custGeom>
          <a:noFill/>
          <a:ln w="28575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9" name="Группа 3"/>
          <p:cNvGrpSpPr>
            <a:grpSpLocks/>
          </p:cNvGrpSpPr>
          <p:nvPr/>
        </p:nvGrpSpPr>
        <p:grpSpPr bwMode="auto">
          <a:xfrm>
            <a:off x="608013" y="2409825"/>
            <a:ext cx="660400" cy="414338"/>
            <a:chOff x="4195286" y="5211763"/>
            <a:chExt cx="819626" cy="486160"/>
          </a:xfrm>
        </p:grpSpPr>
        <p:sp>
          <p:nvSpPr>
            <p:cNvPr id="28897" name="Прямоугольник 1"/>
            <p:cNvSpPr>
              <a:spLocks noChangeArrowheads="1"/>
            </p:cNvSpPr>
            <p:nvPr/>
          </p:nvSpPr>
          <p:spPr bwMode="auto">
            <a:xfrm>
              <a:off x="4195286" y="5211763"/>
              <a:ext cx="819626" cy="479561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 altLang="ru-RU" sz="2400" b="1">
                <a:solidFill>
                  <a:srgbClr val="000000"/>
                </a:solidFill>
              </a:endParaRPr>
            </a:p>
          </p:txBody>
        </p:sp>
        <p:grpSp>
          <p:nvGrpSpPr>
            <p:cNvPr id="20" name="Группа 2"/>
            <p:cNvGrpSpPr>
              <a:grpSpLocks/>
            </p:cNvGrpSpPr>
            <p:nvPr/>
          </p:nvGrpSpPr>
          <p:grpSpPr bwMode="auto">
            <a:xfrm>
              <a:off x="4195286" y="5242661"/>
              <a:ext cx="796925" cy="455262"/>
              <a:chOff x="4195286" y="5242661"/>
              <a:chExt cx="796925" cy="455262"/>
            </a:xfrm>
          </p:grpSpPr>
          <p:sp>
            <p:nvSpPr>
              <p:cNvPr id="28899" name="Rectangle 170"/>
              <p:cNvSpPr>
                <a:spLocks noChangeArrowheads="1"/>
              </p:cNvSpPr>
              <p:nvPr/>
            </p:nvSpPr>
            <p:spPr bwMode="auto">
              <a:xfrm>
                <a:off x="4195286" y="5242661"/>
                <a:ext cx="796925" cy="2206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0" tIns="12700" rIns="12700" bIns="12700"/>
              <a:lstStyle/>
              <a:p>
                <a:pPr algn="ctr" eaLnBrk="0" hangingPunct="0">
                  <a:spcAft>
                    <a:spcPts val="1000"/>
                  </a:spcAft>
                </a:pPr>
                <a:r>
                  <a:rPr lang="ru-RU" altLang="ru-RU" sz="12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7, 9</a:t>
                </a:r>
                <a:endParaRPr lang="ru-RU" altLang="ru-RU" sz="1200" b="1" u="sng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900" name="Rectangle 170"/>
              <p:cNvSpPr>
                <a:spLocks noChangeArrowheads="1"/>
              </p:cNvSpPr>
              <p:nvPr/>
            </p:nvSpPr>
            <p:spPr bwMode="auto">
              <a:xfrm>
                <a:off x="4335815" y="5477260"/>
                <a:ext cx="500208" cy="220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0" tIns="12700" rIns="12700" bIns="12700"/>
              <a:lstStyle/>
              <a:p>
                <a:pPr algn="ctr" eaLnBrk="0" hangingPunct="0">
                  <a:spcAft>
                    <a:spcPts val="1000"/>
                  </a:spcAft>
                </a:pPr>
                <a:r>
                  <a:rPr lang="ru-RU" altLang="ru-RU" sz="12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8/9</a:t>
                </a:r>
                <a:endParaRPr lang="ru-RU" altLang="ru-RU" sz="1200" b="1" u="sng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901" name="Line 156"/>
              <p:cNvSpPr>
                <a:spLocks noChangeShapeType="1"/>
              </p:cNvSpPr>
              <p:nvPr/>
            </p:nvSpPr>
            <p:spPr bwMode="auto">
              <a:xfrm flipV="1">
                <a:off x="4424363" y="5470525"/>
                <a:ext cx="312737" cy="123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902" name="Rectangle 170"/>
              <p:cNvSpPr>
                <a:spLocks noChangeArrowheads="1"/>
              </p:cNvSpPr>
              <p:nvPr/>
            </p:nvSpPr>
            <p:spPr bwMode="auto">
              <a:xfrm>
                <a:off x="4208212" y="5324571"/>
                <a:ext cx="209801" cy="220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0" tIns="12700" rIns="12700" bIns="12700"/>
              <a:lstStyle/>
              <a:p>
                <a:pPr algn="ctr" eaLnBrk="0" hangingPunct="0">
                  <a:spcAft>
                    <a:spcPts val="1000"/>
                  </a:spcAft>
                </a:pPr>
                <a:r>
                  <a:rPr lang="ru-RU" altLang="ru-RU" sz="12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5</a:t>
                </a:r>
                <a:endParaRPr lang="ru-RU" altLang="ru-RU" sz="1200" b="1" u="sng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903" name="Rectangle 170"/>
              <p:cNvSpPr>
                <a:spLocks noChangeArrowheads="1"/>
              </p:cNvSpPr>
              <p:nvPr/>
            </p:nvSpPr>
            <p:spPr bwMode="auto">
              <a:xfrm>
                <a:off x="4778998" y="5341836"/>
                <a:ext cx="209801" cy="220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700" tIns="12700" rIns="12700" bIns="12700"/>
              <a:lstStyle/>
              <a:p>
                <a:pPr algn="ctr" eaLnBrk="0" hangingPunct="0">
                  <a:spcAft>
                    <a:spcPts val="1000"/>
                  </a:spcAft>
                </a:pPr>
                <a:r>
                  <a:rPr lang="ru-RU" altLang="ru-RU" sz="11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</a:t>
                </a:r>
                <a:endParaRPr lang="ru-RU" altLang="ru-RU" sz="1100" b="1" u="sng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21" name="Группа 8"/>
          <p:cNvGrpSpPr>
            <a:grpSpLocks/>
          </p:cNvGrpSpPr>
          <p:nvPr/>
        </p:nvGrpSpPr>
        <p:grpSpPr bwMode="auto">
          <a:xfrm>
            <a:off x="1198563" y="2193925"/>
            <a:ext cx="358775" cy="165100"/>
            <a:chOff x="3516043" y="5074679"/>
            <a:chExt cx="385040" cy="165601"/>
          </a:xfrm>
        </p:grpSpPr>
        <p:cxnSp>
          <p:nvCxnSpPr>
            <p:cNvPr id="28894" name="Прямая соединительная линия 6"/>
            <p:cNvCxnSpPr>
              <a:cxnSpLocks noChangeShapeType="1"/>
            </p:cNvCxnSpPr>
            <p:nvPr/>
          </p:nvCxnSpPr>
          <p:spPr bwMode="auto">
            <a:xfrm flipV="1">
              <a:off x="3541713" y="5147509"/>
              <a:ext cx="331391" cy="32659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28895" name="Прямая соединительная линия 234"/>
            <p:cNvCxnSpPr>
              <a:cxnSpLocks noChangeShapeType="1"/>
            </p:cNvCxnSpPr>
            <p:nvPr/>
          </p:nvCxnSpPr>
          <p:spPr bwMode="auto">
            <a:xfrm>
              <a:off x="3887788" y="5074679"/>
              <a:ext cx="13295" cy="137956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8896" name="Прямая соединительная линия 236"/>
            <p:cNvCxnSpPr>
              <a:cxnSpLocks noChangeShapeType="1"/>
            </p:cNvCxnSpPr>
            <p:nvPr/>
          </p:nvCxnSpPr>
          <p:spPr bwMode="auto">
            <a:xfrm>
              <a:off x="3516043" y="5102324"/>
              <a:ext cx="13295" cy="137956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</p:cxnSp>
      </p:grpSp>
      <p:cxnSp>
        <p:nvCxnSpPr>
          <p:cNvPr id="28742" name="Прямая со стрелкой 12"/>
          <p:cNvCxnSpPr>
            <a:cxnSpLocks noChangeShapeType="1"/>
          </p:cNvCxnSpPr>
          <p:nvPr/>
        </p:nvCxnSpPr>
        <p:spPr bwMode="auto">
          <a:xfrm>
            <a:off x="1039813" y="1843088"/>
            <a:ext cx="230187" cy="4397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743" name="Прямая соединительная линия 17"/>
          <p:cNvCxnSpPr>
            <a:cxnSpLocks noChangeShapeType="1"/>
          </p:cNvCxnSpPr>
          <p:nvPr/>
        </p:nvCxnSpPr>
        <p:spPr bwMode="auto">
          <a:xfrm flipH="1">
            <a:off x="447675" y="1846263"/>
            <a:ext cx="59213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8744" name="Rectangle 170"/>
          <p:cNvSpPr>
            <a:spLocks noChangeArrowheads="1"/>
          </p:cNvSpPr>
          <p:nvPr/>
        </p:nvSpPr>
        <p:spPr bwMode="auto">
          <a:xfrm>
            <a:off x="447675" y="1647825"/>
            <a:ext cx="747713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>
              <a:spcAft>
                <a:spcPts val="1000"/>
              </a:spcAft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Исх. пункт</a:t>
            </a:r>
            <a:endParaRPr lang="ru-RU" altLang="ru-RU" sz="11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Группа 22"/>
          <p:cNvGrpSpPr>
            <a:grpSpLocks/>
          </p:cNvGrpSpPr>
          <p:nvPr/>
        </p:nvGrpSpPr>
        <p:grpSpPr bwMode="auto">
          <a:xfrm>
            <a:off x="1722438" y="2759075"/>
            <a:ext cx="609600" cy="388938"/>
            <a:chOff x="4313453" y="5222203"/>
            <a:chExt cx="649866" cy="388540"/>
          </a:xfrm>
        </p:grpSpPr>
        <p:sp>
          <p:nvSpPr>
            <p:cNvPr id="28890" name="Овал 21"/>
            <p:cNvSpPr>
              <a:spLocks noChangeArrowheads="1"/>
            </p:cNvSpPr>
            <p:nvPr/>
          </p:nvSpPr>
          <p:spPr bwMode="auto">
            <a:xfrm>
              <a:off x="4313453" y="5222203"/>
              <a:ext cx="649866" cy="369888"/>
            </a:xfrm>
            <a:prstGeom prst="ellipse">
              <a:avLst/>
            </a:prstGeom>
            <a:gradFill rotWithShape="1">
              <a:gsLst>
                <a:gs pos="0">
                  <a:srgbClr val="FF8080"/>
                </a:gs>
                <a:gs pos="50000">
                  <a:srgbClr val="FFB3B3"/>
                </a:gs>
                <a:gs pos="100000">
                  <a:srgbClr val="FFDADA"/>
                </a:gs>
              </a:gsLst>
              <a:lin ang="16200000" scaled="1"/>
            </a:gradFill>
            <a:ln w="12700" algn="ctr">
              <a:solidFill>
                <a:srgbClr val="FF0000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 alt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28891" name="Rectangle 170"/>
            <p:cNvSpPr>
              <a:spLocks noChangeArrowheads="1"/>
            </p:cNvSpPr>
            <p:nvPr/>
          </p:nvSpPr>
          <p:spPr bwMode="auto">
            <a:xfrm>
              <a:off x="4366276" y="5232496"/>
              <a:ext cx="547811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>
                <a:spcAft>
                  <a:spcPts val="1000"/>
                </a:spcAft>
              </a:pPr>
              <a:r>
                <a:rPr lang="ru-RU" altLang="ru-RU" sz="11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МП №1</a:t>
              </a:r>
              <a:endParaRPr lang="ru-RU" altLang="ru-RU" sz="11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5" name="Rectangle 170"/>
            <p:cNvSpPr>
              <a:spLocks noChangeArrowheads="1"/>
            </p:cNvSpPr>
            <p:nvPr/>
          </p:nvSpPr>
          <p:spPr bwMode="auto">
            <a:xfrm>
              <a:off x="4404840" y="5391892"/>
              <a:ext cx="453552" cy="21885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12700" tIns="12700" rIns="12700" bIns="12700"/>
            <a:lstStyle/>
            <a:p>
              <a:pPr algn="ctr" eaLnBrk="0" hangingPunct="0">
                <a:spcAft>
                  <a:spcPts val="1000"/>
                </a:spcAft>
                <a:defRPr/>
              </a:pPr>
              <a:r>
                <a:rPr lang="ru-RU" altLang="ru-RU" sz="11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«Ч» </a:t>
              </a:r>
              <a:r>
                <a:rPr lang="ru-RU" altLang="ru-RU" sz="11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altLang="ru-RU" sz="1100" b="1" u="sng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893" name="Line 169"/>
            <p:cNvSpPr>
              <a:spLocks noChangeShapeType="1"/>
            </p:cNvSpPr>
            <p:nvPr/>
          </p:nvSpPr>
          <p:spPr bwMode="auto">
            <a:xfrm flipV="1">
              <a:off x="4455023" y="5418604"/>
              <a:ext cx="36512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746" name="Овал 259"/>
          <p:cNvSpPr>
            <a:spLocks noChangeArrowheads="1"/>
          </p:cNvSpPr>
          <p:nvPr/>
        </p:nvSpPr>
        <p:spPr bwMode="auto">
          <a:xfrm>
            <a:off x="2959100" y="3111500"/>
            <a:ext cx="836613" cy="430213"/>
          </a:xfrm>
          <a:prstGeom prst="ellipse">
            <a:avLst/>
          </a:prstGeom>
          <a:gradFill rotWithShape="1">
            <a:gsLst>
              <a:gs pos="0">
                <a:srgbClr val="FF8080"/>
              </a:gs>
              <a:gs pos="50000">
                <a:srgbClr val="FFB3B3"/>
              </a:gs>
              <a:gs pos="100000">
                <a:srgbClr val="FFDADA"/>
              </a:gs>
            </a:gsLst>
            <a:lin ang="16200000" scaled="1"/>
          </a:gradFill>
          <a:ln w="12700" algn="ctr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47" name="Rectangle 170"/>
          <p:cNvSpPr>
            <a:spLocks noChangeArrowheads="1"/>
          </p:cNvSpPr>
          <p:nvPr/>
        </p:nvSpPr>
        <p:spPr bwMode="auto">
          <a:xfrm>
            <a:off x="3355975" y="3154363"/>
            <a:ext cx="3492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БП</a:t>
            </a:r>
            <a:endParaRPr lang="ru-RU" altLang="ru-RU" sz="11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170"/>
          <p:cNvSpPr>
            <a:spLocks noChangeArrowheads="1"/>
          </p:cNvSpPr>
          <p:nvPr/>
        </p:nvSpPr>
        <p:spPr bwMode="auto">
          <a:xfrm>
            <a:off x="3298825" y="3298825"/>
            <a:ext cx="425450" cy="219075"/>
          </a:xfrm>
          <a:prstGeom prst="rect">
            <a:avLst/>
          </a:prstGeom>
          <a:noFill/>
          <a:ln>
            <a:noFill/>
          </a:ln>
          <a:extLst/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  <a:defRPr/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«Ч» </a:t>
            </a:r>
            <a:r>
              <a:rPr lang="ru-RU" altLang="ru-RU" sz="1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altLang="ru-RU" sz="1100" b="1" u="sng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49" name="Line 169"/>
          <p:cNvSpPr>
            <a:spLocks noChangeShapeType="1"/>
          </p:cNvSpPr>
          <p:nvPr/>
        </p:nvSpPr>
        <p:spPr bwMode="auto">
          <a:xfrm flipV="1">
            <a:off x="3354388" y="3333750"/>
            <a:ext cx="3397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3" name="Группа 41"/>
          <p:cNvGrpSpPr>
            <a:grpSpLocks/>
          </p:cNvGrpSpPr>
          <p:nvPr/>
        </p:nvGrpSpPr>
        <p:grpSpPr bwMode="auto">
          <a:xfrm>
            <a:off x="2984500" y="3219450"/>
            <a:ext cx="330200" cy="203200"/>
            <a:chOff x="3879850" y="4828080"/>
            <a:chExt cx="713899" cy="411573"/>
          </a:xfrm>
        </p:grpSpPr>
        <p:sp>
          <p:nvSpPr>
            <p:cNvPr id="28878" name="Прямоугольник 281"/>
            <p:cNvSpPr>
              <a:spLocks noChangeArrowheads="1"/>
            </p:cNvSpPr>
            <p:nvPr/>
          </p:nvSpPr>
          <p:spPr bwMode="auto">
            <a:xfrm>
              <a:off x="4134357" y="4835102"/>
              <a:ext cx="438106" cy="2807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 altLang="ru-RU" sz="2400" b="1">
                <a:solidFill>
                  <a:srgbClr val="000000"/>
                </a:solidFill>
              </a:endParaRPr>
            </a:p>
          </p:txBody>
        </p:sp>
        <p:grpSp>
          <p:nvGrpSpPr>
            <p:cNvPr id="24" name="Группа 40"/>
            <p:cNvGrpSpPr>
              <a:grpSpLocks/>
            </p:cNvGrpSpPr>
            <p:nvPr/>
          </p:nvGrpSpPr>
          <p:grpSpPr bwMode="auto">
            <a:xfrm>
              <a:off x="3879850" y="4828080"/>
              <a:ext cx="713899" cy="411573"/>
              <a:chOff x="3879850" y="4828080"/>
              <a:chExt cx="713899" cy="411573"/>
            </a:xfrm>
          </p:grpSpPr>
          <p:grpSp>
            <p:nvGrpSpPr>
              <p:cNvPr id="25" name="Группа 38"/>
              <p:cNvGrpSpPr>
                <a:grpSpLocks/>
              </p:cNvGrpSpPr>
              <p:nvPr/>
            </p:nvGrpSpPr>
            <p:grpSpPr bwMode="auto">
              <a:xfrm>
                <a:off x="3879850" y="4828080"/>
                <a:ext cx="713899" cy="302716"/>
                <a:chOff x="3879850" y="4828080"/>
                <a:chExt cx="713899" cy="302716"/>
              </a:xfrm>
            </p:grpSpPr>
            <p:cxnSp>
              <p:nvCxnSpPr>
                <p:cNvPr id="28884" name="Прямая соединительная линия 24"/>
                <p:cNvCxnSpPr>
                  <a:cxnSpLocks noChangeShapeType="1"/>
                </p:cNvCxnSpPr>
                <p:nvPr/>
              </p:nvCxnSpPr>
              <p:spPr bwMode="auto">
                <a:xfrm>
                  <a:off x="3879850" y="4980598"/>
                  <a:ext cx="236742" cy="0"/>
                </a:xfrm>
                <a:prstGeom prst="line">
                  <a:avLst/>
                </a:prstGeom>
                <a:noFill/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8885" name="Прямая соединительная линия 27"/>
                <p:cNvCxnSpPr>
                  <a:cxnSpLocks noChangeShapeType="1"/>
                </p:cNvCxnSpPr>
                <p:nvPr/>
              </p:nvCxnSpPr>
              <p:spPr bwMode="auto">
                <a:xfrm flipV="1">
                  <a:off x="4116592" y="4835103"/>
                  <a:ext cx="0" cy="142131"/>
                </a:xfrm>
                <a:prstGeom prst="line">
                  <a:avLst/>
                </a:prstGeom>
                <a:noFill/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8886" name="Прямая соединительная линия 29"/>
                <p:cNvCxnSpPr>
                  <a:cxnSpLocks noChangeShapeType="1"/>
                </p:cNvCxnSpPr>
                <p:nvPr/>
              </p:nvCxnSpPr>
              <p:spPr bwMode="auto">
                <a:xfrm flipV="1">
                  <a:off x="4116592" y="4828080"/>
                  <a:ext cx="477157" cy="2659"/>
                </a:xfrm>
                <a:prstGeom prst="line">
                  <a:avLst/>
                </a:prstGeom>
                <a:noFill/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8887" name="Прямая соединительная линия 31"/>
                <p:cNvCxnSpPr>
                  <a:cxnSpLocks noChangeShapeType="1"/>
                </p:cNvCxnSpPr>
                <p:nvPr/>
              </p:nvCxnSpPr>
              <p:spPr bwMode="auto">
                <a:xfrm>
                  <a:off x="3879850" y="4991189"/>
                  <a:ext cx="0" cy="139607"/>
                </a:xfrm>
                <a:prstGeom prst="line">
                  <a:avLst/>
                </a:prstGeom>
                <a:noFill/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8888" name="Прямая соединительная линия 34"/>
                <p:cNvCxnSpPr>
                  <a:cxnSpLocks noChangeShapeType="1"/>
                </p:cNvCxnSpPr>
                <p:nvPr/>
              </p:nvCxnSpPr>
              <p:spPr bwMode="auto">
                <a:xfrm>
                  <a:off x="3879850" y="5130796"/>
                  <a:ext cx="705605" cy="0"/>
                </a:xfrm>
                <a:prstGeom prst="line">
                  <a:avLst/>
                </a:prstGeom>
                <a:noFill/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28889" name="Прямая соединительная линия 36"/>
                <p:cNvCxnSpPr>
                  <a:cxnSpLocks noChangeShapeType="1"/>
                </p:cNvCxnSpPr>
                <p:nvPr/>
              </p:nvCxnSpPr>
              <p:spPr bwMode="auto">
                <a:xfrm flipV="1">
                  <a:off x="4585455" y="4835103"/>
                  <a:ext cx="0" cy="295693"/>
                </a:xfrm>
                <a:prstGeom prst="line">
                  <a:avLst/>
                </a:prstGeom>
                <a:noFill/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28882" name="Овал 39"/>
              <p:cNvSpPr>
                <a:spLocks noChangeArrowheads="1"/>
              </p:cNvSpPr>
              <p:nvPr/>
            </p:nvSpPr>
            <p:spPr bwMode="auto">
              <a:xfrm>
                <a:off x="3939035" y="5115828"/>
                <a:ext cx="118371" cy="1238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ru-RU" altLang="ru-RU" sz="24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83" name="Овал 280"/>
              <p:cNvSpPr>
                <a:spLocks noChangeArrowheads="1"/>
              </p:cNvSpPr>
              <p:nvPr/>
            </p:nvSpPr>
            <p:spPr bwMode="auto">
              <a:xfrm>
                <a:off x="4364619" y="5115828"/>
                <a:ext cx="118371" cy="1238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ru-RU" altLang="ru-RU" sz="2400" b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8880" name="Прямоугольник 281"/>
            <p:cNvSpPr>
              <a:spLocks noChangeArrowheads="1"/>
            </p:cNvSpPr>
            <p:nvPr/>
          </p:nvSpPr>
          <p:spPr bwMode="auto">
            <a:xfrm>
              <a:off x="3904611" y="4997956"/>
              <a:ext cx="254506" cy="10978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 altLang="ru-RU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28751" name="Rectangle 170"/>
          <p:cNvSpPr>
            <a:spLocks noChangeArrowheads="1"/>
          </p:cNvSpPr>
          <p:nvPr/>
        </p:nvSpPr>
        <p:spPr bwMode="auto">
          <a:xfrm>
            <a:off x="3095625" y="3197225"/>
            <a:ext cx="236538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>
              <a:spcAft>
                <a:spcPts val="1000"/>
              </a:spcAft>
            </a:pPr>
            <a:r>
              <a:rPr lang="ru-RU" altLang="ru-RU" sz="1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endParaRPr lang="ru-RU" altLang="ru-RU" sz="10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1783" name="Picture 231" descr="База данных: Все новостройки Московской области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2843107" y="5691324"/>
            <a:ext cx="754367" cy="804082"/>
          </a:xfrm>
          <a:prstGeom prst="rect">
            <a:avLst/>
          </a:prstGeom>
          <a:noFill/>
          <a:effectLst>
            <a:softEdge rad="63500"/>
          </a:effectLst>
          <a:extLst/>
        </p:spPr>
      </p:pic>
      <p:sp>
        <p:nvSpPr>
          <p:cNvPr id="28753" name="Полилиния 44"/>
          <p:cNvSpPr>
            <a:spLocks/>
          </p:cNvSpPr>
          <p:nvPr/>
        </p:nvSpPr>
        <p:spPr bwMode="auto">
          <a:xfrm>
            <a:off x="1312863" y="5543550"/>
            <a:ext cx="1843087" cy="1116013"/>
          </a:xfrm>
          <a:custGeom>
            <a:avLst/>
            <a:gdLst>
              <a:gd name="T0" fmla="*/ 1874329 w 1966126"/>
              <a:gd name="T1" fmla="*/ 918857 h 1115012"/>
              <a:gd name="T2" fmla="*/ 1818875 w 1966126"/>
              <a:gd name="T3" fmla="*/ 1073994 h 1115012"/>
              <a:gd name="T4" fmla="*/ 1386341 w 1966126"/>
              <a:gd name="T5" fmla="*/ 1133660 h 1115012"/>
              <a:gd name="T6" fmla="*/ 1009260 w 1966126"/>
              <a:gd name="T7" fmla="*/ 787595 h 1115012"/>
              <a:gd name="T8" fmla="*/ 731989 w 1966126"/>
              <a:gd name="T9" fmla="*/ 620533 h 1115012"/>
              <a:gd name="T10" fmla="*/ 421448 w 1966126"/>
              <a:gd name="T11" fmla="*/ 334132 h 1115012"/>
              <a:gd name="T12" fmla="*/ 121997 w 1966126"/>
              <a:gd name="T13" fmla="*/ 143199 h 1115012"/>
              <a:gd name="T14" fmla="*/ 0 w 1966126"/>
              <a:gd name="T15" fmla="*/ 0 h 1115012"/>
              <a:gd name="T16" fmla="*/ 0 w 1966126"/>
              <a:gd name="T17" fmla="*/ 0 h 1115012"/>
              <a:gd name="T18" fmla="*/ 0 w 1966126"/>
              <a:gd name="T19" fmla="*/ 0 h 11150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66126"/>
              <a:gd name="T31" fmla="*/ 0 h 1115012"/>
              <a:gd name="T32" fmla="*/ 1966126 w 1966126"/>
              <a:gd name="T33" fmla="*/ 1115012 h 11150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66126" h="1115012">
                <a:moveTo>
                  <a:pt x="1956121" y="891251"/>
                </a:moveTo>
                <a:cubicBezTo>
                  <a:pt x="1969625" y="949124"/>
                  <a:pt x="1983129" y="1006998"/>
                  <a:pt x="1898248" y="1041722"/>
                </a:cubicBezTo>
                <a:cubicBezTo>
                  <a:pt x="1813367" y="1076446"/>
                  <a:pt x="1587660" y="1145894"/>
                  <a:pt x="1446835" y="1099595"/>
                </a:cubicBezTo>
                <a:cubicBezTo>
                  <a:pt x="1306010" y="1053296"/>
                  <a:pt x="1167113" y="846882"/>
                  <a:pt x="1053296" y="763930"/>
                </a:cubicBezTo>
                <a:cubicBezTo>
                  <a:pt x="939479" y="680978"/>
                  <a:pt x="866172" y="675190"/>
                  <a:pt x="763929" y="601884"/>
                </a:cubicBezTo>
                <a:cubicBezTo>
                  <a:pt x="661686" y="528578"/>
                  <a:pt x="545939" y="401256"/>
                  <a:pt x="439838" y="324092"/>
                </a:cubicBezTo>
                <a:cubicBezTo>
                  <a:pt x="333737" y="246927"/>
                  <a:pt x="200627" y="192912"/>
                  <a:pt x="127321" y="138897"/>
                </a:cubicBezTo>
                <a:cubicBezTo>
                  <a:pt x="54015" y="84882"/>
                  <a:pt x="0" y="0"/>
                  <a:pt x="0" y="0"/>
                </a:cubicBezTo>
              </a:path>
            </a:pathLst>
          </a:custGeom>
          <a:noFill/>
          <a:ln w="9525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54" name="Полилиния 45"/>
          <p:cNvSpPr>
            <a:spLocks/>
          </p:cNvSpPr>
          <p:nvPr/>
        </p:nvSpPr>
        <p:spPr bwMode="auto">
          <a:xfrm>
            <a:off x="217488" y="5532438"/>
            <a:ext cx="630237" cy="1089025"/>
          </a:xfrm>
          <a:custGeom>
            <a:avLst/>
            <a:gdLst>
              <a:gd name="T0" fmla="*/ 0 w 671331"/>
              <a:gd name="T1" fmla="*/ 1122716 h 1088020"/>
              <a:gd name="T2" fmla="*/ 137794 w 671331"/>
              <a:gd name="T3" fmla="*/ 967442 h 1088020"/>
              <a:gd name="T4" fmla="*/ 241134 w 671331"/>
              <a:gd name="T5" fmla="*/ 728568 h 1088020"/>
              <a:gd name="T6" fmla="*/ 310029 w 671331"/>
              <a:gd name="T7" fmla="*/ 477750 h 1088020"/>
              <a:gd name="T8" fmla="*/ 413367 w 671331"/>
              <a:gd name="T9" fmla="*/ 238874 h 1088020"/>
              <a:gd name="T10" fmla="*/ 665983 w 671331"/>
              <a:gd name="T11" fmla="*/ 0 h 10880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1331"/>
              <a:gd name="T19" fmla="*/ 0 h 1088020"/>
              <a:gd name="T20" fmla="*/ 671331 w 671331"/>
              <a:gd name="T21" fmla="*/ 1088020 h 10880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1331" h="1088020">
                <a:moveTo>
                  <a:pt x="0" y="1088020"/>
                </a:moveTo>
                <a:cubicBezTo>
                  <a:pt x="49192" y="1044615"/>
                  <a:pt x="98385" y="1001210"/>
                  <a:pt x="138896" y="937549"/>
                </a:cubicBezTo>
                <a:cubicBezTo>
                  <a:pt x="179407" y="873888"/>
                  <a:pt x="214131" y="785149"/>
                  <a:pt x="243068" y="706055"/>
                </a:cubicBezTo>
                <a:cubicBezTo>
                  <a:pt x="272005" y="626961"/>
                  <a:pt x="283579" y="542081"/>
                  <a:pt x="312516" y="462987"/>
                </a:cubicBezTo>
                <a:cubicBezTo>
                  <a:pt x="341453" y="383893"/>
                  <a:pt x="356886" y="308657"/>
                  <a:pt x="416688" y="231493"/>
                </a:cubicBezTo>
                <a:cubicBezTo>
                  <a:pt x="476491" y="154328"/>
                  <a:pt x="573911" y="77164"/>
                  <a:pt x="671331" y="0"/>
                </a:cubicBezTo>
              </a:path>
            </a:pathLst>
          </a:custGeom>
          <a:noFill/>
          <a:ln w="9525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55" name="Полилиния 46"/>
          <p:cNvSpPr>
            <a:spLocks/>
          </p:cNvSpPr>
          <p:nvPr/>
        </p:nvSpPr>
        <p:spPr bwMode="auto">
          <a:xfrm>
            <a:off x="1057275" y="5532438"/>
            <a:ext cx="238125" cy="1169987"/>
          </a:xfrm>
          <a:custGeom>
            <a:avLst/>
            <a:gdLst>
              <a:gd name="T0" fmla="*/ 133378 w 255317"/>
              <a:gd name="T1" fmla="*/ 1201570 h 1169043"/>
              <a:gd name="T2" fmla="*/ 228693 w 255317"/>
              <a:gd name="T3" fmla="*/ 951734 h 1169043"/>
              <a:gd name="T4" fmla="*/ 207512 w 255317"/>
              <a:gd name="T5" fmla="*/ 725698 h 1169043"/>
              <a:gd name="T6" fmla="*/ 101603 w 255317"/>
              <a:gd name="T7" fmla="*/ 559147 h 1169043"/>
              <a:gd name="T8" fmla="*/ 6285 w 255317"/>
              <a:gd name="T9" fmla="*/ 392590 h 1169043"/>
              <a:gd name="T10" fmla="*/ 16886 w 255317"/>
              <a:gd name="T11" fmla="*/ 0 h 11690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5317"/>
              <a:gd name="T19" fmla="*/ 0 h 1169043"/>
              <a:gd name="T20" fmla="*/ 255317 w 255317"/>
              <a:gd name="T21" fmla="*/ 1169043 h 11690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5317" h="1169043">
                <a:moveTo>
                  <a:pt x="145771" y="1169043"/>
                </a:moveTo>
                <a:cubicBezTo>
                  <a:pt x="191105" y="1086091"/>
                  <a:pt x="236439" y="1003139"/>
                  <a:pt x="249943" y="925974"/>
                </a:cubicBezTo>
                <a:cubicBezTo>
                  <a:pt x="263447" y="848809"/>
                  <a:pt x="249943" y="769716"/>
                  <a:pt x="226794" y="706055"/>
                </a:cubicBezTo>
                <a:cubicBezTo>
                  <a:pt x="203645" y="642394"/>
                  <a:pt x="147700" y="598025"/>
                  <a:pt x="111047" y="544010"/>
                </a:cubicBezTo>
                <a:cubicBezTo>
                  <a:pt x="74394" y="489995"/>
                  <a:pt x="22308" y="472632"/>
                  <a:pt x="6875" y="381964"/>
                </a:cubicBezTo>
                <a:cubicBezTo>
                  <a:pt x="-8558" y="291296"/>
                  <a:pt x="4946" y="145648"/>
                  <a:pt x="18450" y="0"/>
                </a:cubicBezTo>
              </a:path>
            </a:pathLst>
          </a:custGeom>
          <a:noFill/>
          <a:ln w="9525" algn="ctr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56" name="Oval 175"/>
          <p:cNvSpPr>
            <a:spLocks noChangeArrowheads="1"/>
          </p:cNvSpPr>
          <p:nvPr/>
        </p:nvSpPr>
        <p:spPr bwMode="auto">
          <a:xfrm>
            <a:off x="4824413" y="3032125"/>
            <a:ext cx="304800" cy="284163"/>
          </a:xfrm>
          <a:prstGeom prst="ellipse">
            <a:avLst/>
          </a:prstGeom>
          <a:gradFill rotWithShape="1">
            <a:gsLst>
              <a:gs pos="0">
                <a:srgbClr val="FF8080"/>
              </a:gs>
              <a:gs pos="50000">
                <a:srgbClr val="FFB3B3"/>
              </a:gs>
              <a:gs pos="100000">
                <a:srgbClr val="FFDADA"/>
              </a:gs>
            </a:gsLst>
            <a:lin ang="16200000" scaled="1"/>
          </a:gra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2200" b="1" u="sng">
              <a:solidFill>
                <a:srgbClr val="000000"/>
              </a:solidFill>
            </a:endParaRPr>
          </a:p>
        </p:txBody>
      </p:sp>
      <p:sp>
        <p:nvSpPr>
          <p:cNvPr id="302" name="Rectangle 53"/>
          <p:cNvSpPr>
            <a:spLocks noChangeArrowheads="1"/>
          </p:cNvSpPr>
          <p:nvPr/>
        </p:nvSpPr>
        <p:spPr bwMode="auto">
          <a:xfrm>
            <a:off x="4824413" y="3070225"/>
            <a:ext cx="328612" cy="193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П/П</a:t>
            </a:r>
            <a:endParaRPr lang="ru-RU" altLang="ru-RU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58" name="Rectangle 170"/>
          <p:cNvSpPr>
            <a:spLocks noChangeArrowheads="1"/>
          </p:cNvSpPr>
          <p:nvPr/>
        </p:nvSpPr>
        <p:spPr bwMode="auto">
          <a:xfrm>
            <a:off x="5165725" y="3001963"/>
            <a:ext cx="76835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ППЭ </a:t>
            </a: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59" name="Rectangle 170"/>
          <p:cNvSpPr>
            <a:spLocks noChangeArrowheads="1"/>
          </p:cNvSpPr>
          <p:nvPr/>
        </p:nvSpPr>
        <p:spPr bwMode="auto">
          <a:xfrm>
            <a:off x="5295900" y="3168650"/>
            <a:ext cx="2762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altLang="ru-RU" sz="14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60" name="Line 169"/>
          <p:cNvSpPr>
            <a:spLocks noChangeShapeType="1"/>
          </p:cNvSpPr>
          <p:nvPr/>
        </p:nvSpPr>
        <p:spPr bwMode="auto">
          <a:xfrm flipV="1">
            <a:off x="5184775" y="3201988"/>
            <a:ext cx="512763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61" name="Rectangle 170"/>
          <p:cNvSpPr>
            <a:spLocks noChangeArrowheads="1"/>
          </p:cNvSpPr>
          <p:nvPr/>
        </p:nvSpPr>
        <p:spPr bwMode="auto">
          <a:xfrm>
            <a:off x="5697538" y="3063875"/>
            <a:ext cx="319087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ЖД</a:t>
            </a:r>
            <a:endParaRPr lang="ru-RU" altLang="ru-RU" sz="11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762" name="Прямая со стрелкой 306"/>
          <p:cNvCxnSpPr>
            <a:cxnSpLocks noChangeShapeType="1"/>
          </p:cNvCxnSpPr>
          <p:nvPr/>
        </p:nvCxnSpPr>
        <p:spPr bwMode="auto">
          <a:xfrm rot="5400000">
            <a:off x="4269581" y="1540669"/>
            <a:ext cx="414338" cy="1905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8763" name="Прямая соединительная линия 307"/>
          <p:cNvCxnSpPr>
            <a:cxnSpLocks noChangeShapeType="1"/>
          </p:cNvCxnSpPr>
          <p:nvPr/>
        </p:nvCxnSpPr>
        <p:spPr bwMode="auto">
          <a:xfrm rot="10800000">
            <a:off x="4572000" y="1428750"/>
            <a:ext cx="1481138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8764" name="Rectangle 170"/>
          <p:cNvSpPr>
            <a:spLocks noChangeArrowheads="1"/>
          </p:cNvSpPr>
          <p:nvPr/>
        </p:nvSpPr>
        <p:spPr bwMode="auto">
          <a:xfrm>
            <a:off x="4321175" y="1046163"/>
            <a:ext cx="201771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Зона возможных </a:t>
            </a:r>
          </a:p>
          <a:p>
            <a:pPr algn="ctr" eaLnBrk="0" hangingPunct="0">
              <a:lnSpc>
                <a:spcPct val="0"/>
              </a:lnSpc>
              <a:spcAft>
                <a:spcPts val="1000"/>
              </a:spcAft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разрушений и заражения</a:t>
            </a:r>
            <a:endParaRPr lang="ru-RU" altLang="ru-RU" sz="11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65" name="Rectangle 170"/>
          <p:cNvSpPr>
            <a:spLocks noChangeArrowheads="1"/>
          </p:cNvSpPr>
          <p:nvPr/>
        </p:nvSpPr>
        <p:spPr bwMode="auto">
          <a:xfrm>
            <a:off x="4200525" y="3646488"/>
            <a:ext cx="24447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66" name="Rectangle 170"/>
          <p:cNvSpPr>
            <a:spLocks noChangeArrowheads="1"/>
          </p:cNvSpPr>
          <p:nvPr/>
        </p:nvSpPr>
        <p:spPr bwMode="auto">
          <a:xfrm>
            <a:off x="4214813" y="3840163"/>
            <a:ext cx="230187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Д1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67" name="Блок-схема: ручное управление 83"/>
          <p:cNvSpPr>
            <a:spLocks noChangeArrowheads="1"/>
          </p:cNvSpPr>
          <p:nvPr/>
        </p:nvSpPr>
        <p:spPr bwMode="auto">
          <a:xfrm>
            <a:off x="4430713" y="3827463"/>
            <a:ext cx="450850" cy="165100"/>
          </a:xfrm>
          <a:prstGeom prst="flowChartManualOperation">
            <a:avLst/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 w="28575" algn="ctr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28768" name="Oval 175"/>
          <p:cNvSpPr>
            <a:spLocks noChangeArrowheads="1"/>
          </p:cNvSpPr>
          <p:nvPr/>
        </p:nvSpPr>
        <p:spPr bwMode="auto">
          <a:xfrm>
            <a:off x="2432050" y="1801813"/>
            <a:ext cx="307975" cy="282575"/>
          </a:xfrm>
          <a:prstGeom prst="ellipse">
            <a:avLst/>
          </a:prstGeom>
          <a:gradFill rotWithShape="1">
            <a:gsLst>
              <a:gs pos="0">
                <a:srgbClr val="FF8080"/>
              </a:gs>
              <a:gs pos="50000">
                <a:srgbClr val="FFB3B3"/>
              </a:gs>
              <a:gs pos="100000">
                <a:srgbClr val="FFDADA"/>
              </a:gs>
            </a:gsLst>
            <a:lin ang="16200000" scaled="1"/>
          </a:gra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2200" b="1" u="sng">
              <a:solidFill>
                <a:srgbClr val="000000"/>
              </a:solidFill>
            </a:endParaRPr>
          </a:p>
        </p:txBody>
      </p:sp>
      <p:sp>
        <p:nvSpPr>
          <p:cNvPr id="286" name="Rectangle 53"/>
          <p:cNvSpPr>
            <a:spLocks noChangeArrowheads="1"/>
          </p:cNvSpPr>
          <p:nvPr/>
        </p:nvSpPr>
        <p:spPr bwMode="auto">
          <a:xfrm>
            <a:off x="2424113" y="1830388"/>
            <a:ext cx="327025" cy="193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П/П</a:t>
            </a:r>
            <a:endParaRPr lang="ru-RU" altLang="ru-RU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70" name="Rectangle 170"/>
          <p:cNvSpPr>
            <a:spLocks noChangeArrowheads="1"/>
          </p:cNvSpPr>
          <p:nvPr/>
        </p:nvSpPr>
        <p:spPr bwMode="auto">
          <a:xfrm>
            <a:off x="2817813" y="1773238"/>
            <a:ext cx="674687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>
              <a:spcAft>
                <a:spcPts val="1000"/>
              </a:spcAft>
            </a:pP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СЭП </a:t>
            </a: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altLang="ru-RU" sz="12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71" name="Rectangle 170"/>
          <p:cNvSpPr>
            <a:spLocks noChangeArrowheads="1"/>
          </p:cNvSpPr>
          <p:nvPr/>
        </p:nvSpPr>
        <p:spPr bwMode="auto">
          <a:xfrm>
            <a:off x="2905125" y="1968500"/>
            <a:ext cx="274638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altLang="ru-RU" sz="14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72" name="Line 169"/>
          <p:cNvSpPr>
            <a:spLocks noChangeShapeType="1"/>
          </p:cNvSpPr>
          <p:nvPr/>
        </p:nvSpPr>
        <p:spPr bwMode="auto">
          <a:xfrm>
            <a:off x="2827338" y="1990725"/>
            <a:ext cx="47625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73" name="Rectangle 170"/>
          <p:cNvSpPr>
            <a:spLocks noChangeArrowheads="1"/>
          </p:cNvSpPr>
          <p:nvPr/>
        </p:nvSpPr>
        <p:spPr bwMode="auto">
          <a:xfrm>
            <a:off x="3321050" y="1863725"/>
            <a:ext cx="319088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>
              <a:spcAft>
                <a:spcPts val="1000"/>
              </a:spcAft>
            </a:pP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ЖД</a:t>
            </a:r>
            <a:endParaRPr lang="ru-RU" altLang="ru-RU" sz="11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Group 99"/>
          <p:cNvGrpSpPr>
            <a:grpSpLocks/>
          </p:cNvGrpSpPr>
          <p:nvPr/>
        </p:nvGrpSpPr>
        <p:grpSpPr bwMode="auto">
          <a:xfrm>
            <a:off x="2549525" y="6300788"/>
            <a:ext cx="134938" cy="282575"/>
            <a:chOff x="4367" y="1056"/>
            <a:chExt cx="1248" cy="2592"/>
          </a:xfrm>
        </p:grpSpPr>
        <p:sp>
          <p:nvSpPr>
            <p:cNvPr id="28872" name="Oval 100"/>
            <p:cNvSpPr>
              <a:spLocks noChangeArrowheads="1"/>
            </p:cNvSpPr>
            <p:nvPr/>
          </p:nvSpPr>
          <p:spPr bwMode="auto">
            <a:xfrm>
              <a:off x="4895" y="1056"/>
              <a:ext cx="576" cy="576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73" name="Rectangle 101"/>
            <p:cNvSpPr>
              <a:spLocks noChangeArrowheads="1"/>
            </p:cNvSpPr>
            <p:nvPr/>
          </p:nvSpPr>
          <p:spPr bwMode="auto">
            <a:xfrm rot="-5400000">
              <a:off x="4535" y="3096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74" name="Rectangle 102"/>
            <p:cNvSpPr>
              <a:spLocks noChangeArrowheads="1"/>
            </p:cNvSpPr>
            <p:nvPr/>
          </p:nvSpPr>
          <p:spPr bwMode="auto">
            <a:xfrm rot="-5400000">
              <a:off x="4919" y="3048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75" name="Rectangle 103"/>
            <p:cNvSpPr>
              <a:spLocks noChangeArrowheads="1"/>
            </p:cNvSpPr>
            <p:nvPr/>
          </p:nvSpPr>
          <p:spPr bwMode="auto">
            <a:xfrm rot="-2663298">
              <a:off x="436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76" name="Rectangle 104"/>
            <p:cNvSpPr>
              <a:spLocks noChangeArrowheads="1"/>
            </p:cNvSpPr>
            <p:nvPr/>
          </p:nvSpPr>
          <p:spPr bwMode="auto">
            <a:xfrm rot="2714451">
              <a:off x="508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rot="10800000"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77" name="Oval 105"/>
            <p:cNvSpPr>
              <a:spLocks noChangeArrowheads="1"/>
            </p:cNvSpPr>
            <p:nvPr/>
          </p:nvSpPr>
          <p:spPr bwMode="auto">
            <a:xfrm>
              <a:off x="4799" y="1632"/>
              <a:ext cx="816" cy="1200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7" name="Group 99"/>
          <p:cNvGrpSpPr>
            <a:grpSpLocks/>
          </p:cNvGrpSpPr>
          <p:nvPr/>
        </p:nvGrpSpPr>
        <p:grpSpPr bwMode="auto">
          <a:xfrm>
            <a:off x="1084263" y="6348413"/>
            <a:ext cx="136525" cy="282575"/>
            <a:chOff x="4367" y="1056"/>
            <a:chExt cx="1248" cy="2592"/>
          </a:xfrm>
        </p:grpSpPr>
        <p:sp>
          <p:nvSpPr>
            <p:cNvPr id="28866" name="Oval 100"/>
            <p:cNvSpPr>
              <a:spLocks noChangeArrowheads="1"/>
            </p:cNvSpPr>
            <p:nvPr/>
          </p:nvSpPr>
          <p:spPr bwMode="auto">
            <a:xfrm>
              <a:off x="4895" y="1056"/>
              <a:ext cx="576" cy="576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7" name="Rectangle 101"/>
            <p:cNvSpPr>
              <a:spLocks noChangeArrowheads="1"/>
            </p:cNvSpPr>
            <p:nvPr/>
          </p:nvSpPr>
          <p:spPr bwMode="auto">
            <a:xfrm rot="-5400000">
              <a:off x="4535" y="3096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8" name="Rectangle 102"/>
            <p:cNvSpPr>
              <a:spLocks noChangeArrowheads="1"/>
            </p:cNvSpPr>
            <p:nvPr/>
          </p:nvSpPr>
          <p:spPr bwMode="auto">
            <a:xfrm rot="-5400000">
              <a:off x="4919" y="3048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9" name="Rectangle 103"/>
            <p:cNvSpPr>
              <a:spLocks noChangeArrowheads="1"/>
            </p:cNvSpPr>
            <p:nvPr/>
          </p:nvSpPr>
          <p:spPr bwMode="auto">
            <a:xfrm rot="-2663298">
              <a:off x="436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70" name="Rectangle 104"/>
            <p:cNvSpPr>
              <a:spLocks noChangeArrowheads="1"/>
            </p:cNvSpPr>
            <p:nvPr/>
          </p:nvSpPr>
          <p:spPr bwMode="auto">
            <a:xfrm rot="2714451">
              <a:off x="508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rot="10800000"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71" name="Oval 105"/>
            <p:cNvSpPr>
              <a:spLocks noChangeArrowheads="1"/>
            </p:cNvSpPr>
            <p:nvPr/>
          </p:nvSpPr>
          <p:spPr bwMode="auto">
            <a:xfrm>
              <a:off x="4799" y="1632"/>
              <a:ext cx="816" cy="1200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99"/>
          <p:cNvGrpSpPr>
            <a:grpSpLocks/>
          </p:cNvGrpSpPr>
          <p:nvPr/>
        </p:nvGrpSpPr>
        <p:grpSpPr bwMode="auto">
          <a:xfrm>
            <a:off x="142875" y="6310313"/>
            <a:ext cx="138113" cy="284162"/>
            <a:chOff x="4367" y="1056"/>
            <a:chExt cx="1248" cy="2592"/>
          </a:xfrm>
        </p:grpSpPr>
        <p:sp>
          <p:nvSpPr>
            <p:cNvPr id="28860" name="Oval 100"/>
            <p:cNvSpPr>
              <a:spLocks noChangeArrowheads="1"/>
            </p:cNvSpPr>
            <p:nvPr/>
          </p:nvSpPr>
          <p:spPr bwMode="auto">
            <a:xfrm>
              <a:off x="4895" y="1056"/>
              <a:ext cx="576" cy="576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1" name="Rectangle 101"/>
            <p:cNvSpPr>
              <a:spLocks noChangeArrowheads="1"/>
            </p:cNvSpPr>
            <p:nvPr/>
          </p:nvSpPr>
          <p:spPr bwMode="auto">
            <a:xfrm rot="-5400000">
              <a:off x="4535" y="3096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2" name="Rectangle 102"/>
            <p:cNvSpPr>
              <a:spLocks noChangeArrowheads="1"/>
            </p:cNvSpPr>
            <p:nvPr/>
          </p:nvSpPr>
          <p:spPr bwMode="auto">
            <a:xfrm rot="-5400000">
              <a:off x="4919" y="3048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3" name="Rectangle 103"/>
            <p:cNvSpPr>
              <a:spLocks noChangeArrowheads="1"/>
            </p:cNvSpPr>
            <p:nvPr/>
          </p:nvSpPr>
          <p:spPr bwMode="auto">
            <a:xfrm rot="-2663298">
              <a:off x="436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4" name="Rectangle 104"/>
            <p:cNvSpPr>
              <a:spLocks noChangeArrowheads="1"/>
            </p:cNvSpPr>
            <p:nvPr/>
          </p:nvSpPr>
          <p:spPr bwMode="auto">
            <a:xfrm rot="2714451">
              <a:off x="508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rot="10800000"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65" name="Oval 105"/>
            <p:cNvSpPr>
              <a:spLocks noChangeArrowheads="1"/>
            </p:cNvSpPr>
            <p:nvPr/>
          </p:nvSpPr>
          <p:spPr bwMode="auto">
            <a:xfrm>
              <a:off x="4799" y="1632"/>
              <a:ext cx="816" cy="1200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Group 283"/>
          <p:cNvGrpSpPr>
            <a:grpSpLocks/>
          </p:cNvGrpSpPr>
          <p:nvPr/>
        </p:nvGrpSpPr>
        <p:grpSpPr bwMode="auto">
          <a:xfrm rot="-5184562">
            <a:off x="4733131" y="4320382"/>
            <a:ext cx="582613" cy="95250"/>
            <a:chOff x="1" y="0"/>
            <a:chExt cx="20000" cy="19904"/>
          </a:xfrm>
        </p:grpSpPr>
        <p:sp>
          <p:nvSpPr>
            <p:cNvPr id="28850" name="Line 284"/>
            <p:cNvSpPr>
              <a:spLocks noChangeShapeType="1"/>
            </p:cNvSpPr>
            <p:nvPr/>
          </p:nvSpPr>
          <p:spPr bwMode="auto">
            <a:xfrm>
              <a:off x="11779" y="0"/>
              <a:ext cx="5152" cy="6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1" name="Line 285"/>
            <p:cNvSpPr>
              <a:spLocks noChangeShapeType="1"/>
            </p:cNvSpPr>
            <p:nvPr/>
          </p:nvSpPr>
          <p:spPr bwMode="auto">
            <a:xfrm>
              <a:off x="11595" y="19840"/>
              <a:ext cx="5510" cy="6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2" name="Line 286"/>
            <p:cNvSpPr>
              <a:spLocks noChangeShapeType="1"/>
            </p:cNvSpPr>
            <p:nvPr/>
          </p:nvSpPr>
          <p:spPr bwMode="auto">
            <a:xfrm>
              <a:off x="17094" y="1152"/>
              <a:ext cx="11" cy="17216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3" name="Arc 287"/>
            <p:cNvSpPr>
              <a:spLocks/>
            </p:cNvSpPr>
            <p:nvPr/>
          </p:nvSpPr>
          <p:spPr bwMode="auto">
            <a:xfrm flipH="1">
              <a:off x="9068" y="0"/>
              <a:ext cx="2429" cy="97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28854" name="Arc 288"/>
            <p:cNvSpPr>
              <a:spLocks/>
            </p:cNvSpPr>
            <p:nvPr/>
          </p:nvSpPr>
          <p:spPr bwMode="auto">
            <a:xfrm flipH="1" flipV="1">
              <a:off x="9068" y="10176"/>
              <a:ext cx="2430" cy="97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rot="10800000" vert="eaVert"/>
            <a:lstStyle/>
            <a:p>
              <a:endParaRPr lang="ru-RU"/>
            </a:p>
          </p:txBody>
        </p:sp>
        <p:sp>
          <p:nvSpPr>
            <p:cNvPr id="28855" name="Line 289"/>
            <p:cNvSpPr>
              <a:spLocks noChangeShapeType="1"/>
            </p:cNvSpPr>
            <p:nvPr/>
          </p:nvSpPr>
          <p:spPr bwMode="auto">
            <a:xfrm>
              <a:off x="17192" y="10816"/>
              <a:ext cx="2809" cy="6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6" name="Line 290"/>
            <p:cNvSpPr>
              <a:spLocks noChangeShapeType="1"/>
            </p:cNvSpPr>
            <p:nvPr/>
          </p:nvSpPr>
          <p:spPr bwMode="auto">
            <a:xfrm flipH="1">
              <a:off x="1" y="9024"/>
              <a:ext cx="8796" cy="6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 type="none" w="med" len="lg"/>
              <a:tailEnd type="triangle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7" name="Line 291"/>
            <p:cNvSpPr>
              <a:spLocks noChangeShapeType="1"/>
            </p:cNvSpPr>
            <p:nvPr/>
          </p:nvSpPr>
          <p:spPr bwMode="auto">
            <a:xfrm>
              <a:off x="6086" y="6464"/>
              <a:ext cx="10" cy="595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8" name="Line 292"/>
            <p:cNvSpPr>
              <a:spLocks noChangeShapeType="1"/>
            </p:cNvSpPr>
            <p:nvPr/>
          </p:nvSpPr>
          <p:spPr bwMode="auto">
            <a:xfrm>
              <a:off x="7637" y="6464"/>
              <a:ext cx="10" cy="595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9" name="Line 293"/>
            <p:cNvSpPr>
              <a:spLocks noChangeShapeType="1"/>
            </p:cNvSpPr>
            <p:nvPr/>
          </p:nvSpPr>
          <p:spPr bwMode="auto">
            <a:xfrm>
              <a:off x="6899" y="6464"/>
              <a:ext cx="11" cy="595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778" name="Line 156"/>
          <p:cNvSpPr>
            <a:spLocks noChangeShapeType="1"/>
          </p:cNvSpPr>
          <p:nvPr/>
        </p:nvSpPr>
        <p:spPr bwMode="auto">
          <a:xfrm flipV="1">
            <a:off x="4262438" y="3840163"/>
            <a:ext cx="127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79" name="Прямоугольник 2"/>
          <p:cNvSpPr>
            <a:spLocks noChangeArrowheads="1"/>
          </p:cNvSpPr>
          <p:nvPr/>
        </p:nvSpPr>
        <p:spPr bwMode="auto">
          <a:xfrm>
            <a:off x="69850" y="104775"/>
            <a:ext cx="8988425" cy="6708775"/>
          </a:xfrm>
          <a:prstGeom prst="rect">
            <a:avLst/>
          </a:prstGeom>
          <a:noFill/>
          <a:ln w="76200" cmpd="tri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pic>
        <p:nvPicPr>
          <p:cNvPr id="142655" name="Picture 319" descr="Ответин.ru - готовые ответы на ваши вопросы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1296358" y="1147763"/>
            <a:ext cx="880352" cy="671156"/>
          </a:xfrm>
          <a:prstGeom prst="rect">
            <a:avLst/>
          </a:prstGeom>
          <a:noFill/>
          <a:effectLst>
            <a:softEdge rad="63500"/>
          </a:effectLst>
          <a:extLst/>
        </p:spPr>
      </p:pic>
      <p:sp>
        <p:nvSpPr>
          <p:cNvPr id="305" name="Rectangle 53"/>
          <p:cNvSpPr>
            <a:spLocks noChangeArrowheads="1"/>
          </p:cNvSpPr>
          <p:nvPr/>
        </p:nvSpPr>
        <p:spPr bwMode="auto">
          <a:xfrm>
            <a:off x="3729038" y="3676650"/>
            <a:ext cx="527050" cy="2270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ПВ</a:t>
            </a:r>
            <a:endParaRPr lang="ru-RU" altLang="ru-RU" sz="2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82" name="Полилиния 4"/>
          <p:cNvSpPr>
            <a:spLocks/>
          </p:cNvSpPr>
          <p:nvPr/>
        </p:nvSpPr>
        <p:spPr bwMode="auto">
          <a:xfrm>
            <a:off x="5638800" y="388938"/>
            <a:ext cx="1144588" cy="3775075"/>
          </a:xfrm>
          <a:custGeom>
            <a:avLst/>
            <a:gdLst>
              <a:gd name="T0" fmla="*/ 0 w 1220821"/>
              <a:gd name="T1" fmla="*/ 74792134 h 3438728"/>
              <a:gd name="T2" fmla="*/ 18519 w 1220821"/>
              <a:gd name="T3" fmla="*/ 73416708 h 3438728"/>
              <a:gd name="T4" fmla="*/ 106516 w 1220821"/>
              <a:gd name="T5" fmla="*/ 72570533 h 3438728"/>
              <a:gd name="T6" fmla="*/ 194501 w 1220821"/>
              <a:gd name="T7" fmla="*/ 72676309 h 3438728"/>
              <a:gd name="T8" fmla="*/ 356598 w 1220821"/>
              <a:gd name="T9" fmla="*/ 72887757 h 3438728"/>
              <a:gd name="T10" fmla="*/ 564994 w 1220821"/>
              <a:gd name="T11" fmla="*/ 70560432 h 3438728"/>
              <a:gd name="T12" fmla="*/ 657614 w 1220821"/>
              <a:gd name="T13" fmla="*/ 65905818 h 3438728"/>
              <a:gd name="T14" fmla="*/ 676143 w 1220821"/>
              <a:gd name="T15" fmla="*/ 61356875 h 3438728"/>
              <a:gd name="T16" fmla="*/ 652980 w 1220821"/>
              <a:gd name="T17" fmla="*/ 53528621 h 3438728"/>
              <a:gd name="T18" fmla="*/ 583513 w 1220821"/>
              <a:gd name="T19" fmla="*/ 49191336 h 3438728"/>
              <a:gd name="T20" fmla="*/ 514047 w 1220821"/>
              <a:gd name="T21" fmla="*/ 43478889 h 3438728"/>
              <a:gd name="T22" fmla="*/ 606678 w 1220821"/>
              <a:gd name="T23" fmla="*/ 36496837 h 3438728"/>
              <a:gd name="T24" fmla="*/ 856756 w 1220821"/>
              <a:gd name="T25" fmla="*/ 31524824 h 3438728"/>
              <a:gd name="T26" fmla="*/ 1037374 w 1220821"/>
              <a:gd name="T27" fmla="*/ 27822249 h 3438728"/>
              <a:gd name="T28" fmla="*/ 1092941 w 1220821"/>
              <a:gd name="T29" fmla="*/ 21475004 h 3438728"/>
              <a:gd name="T30" fmla="*/ 1009577 w 1220821"/>
              <a:gd name="T31" fmla="*/ 15339289 h 3438728"/>
              <a:gd name="T32" fmla="*/ 940111 w 1220821"/>
              <a:gd name="T33" fmla="*/ 13011947 h 3438728"/>
              <a:gd name="T34" fmla="*/ 972527 w 1220821"/>
              <a:gd name="T35" fmla="*/ 8674669 h 3438728"/>
              <a:gd name="T36" fmla="*/ 1060524 w 1220821"/>
              <a:gd name="T37" fmla="*/ 3914163 h 3438728"/>
              <a:gd name="T38" fmla="*/ 1162407 w 1220821"/>
              <a:gd name="T39" fmla="*/ 0 h 343872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20821"/>
              <a:gd name="T61" fmla="*/ 0 h 3438728"/>
              <a:gd name="T62" fmla="*/ 1220821 w 1220821"/>
              <a:gd name="T63" fmla="*/ 3438728 h 343872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20821" h="3438728">
                <a:moveTo>
                  <a:pt x="0" y="3438728"/>
                </a:moveTo>
                <a:cubicBezTo>
                  <a:pt x="405" y="3415624"/>
                  <a:pt x="810" y="3392521"/>
                  <a:pt x="19455" y="3375498"/>
                </a:cubicBezTo>
                <a:cubicBezTo>
                  <a:pt x="38100" y="3358475"/>
                  <a:pt x="81064" y="3342261"/>
                  <a:pt x="111868" y="3336587"/>
                </a:cubicBezTo>
                <a:cubicBezTo>
                  <a:pt x="142672" y="3330913"/>
                  <a:pt x="204281" y="3341451"/>
                  <a:pt x="204281" y="3341451"/>
                </a:cubicBezTo>
                <a:cubicBezTo>
                  <a:pt x="248055" y="3343883"/>
                  <a:pt x="309664" y="3367392"/>
                  <a:pt x="374515" y="3351179"/>
                </a:cubicBezTo>
                <a:cubicBezTo>
                  <a:pt x="439366" y="3334966"/>
                  <a:pt x="540696" y="3297676"/>
                  <a:pt x="593387" y="3244174"/>
                </a:cubicBezTo>
                <a:cubicBezTo>
                  <a:pt x="646078" y="3190672"/>
                  <a:pt x="671209" y="3100691"/>
                  <a:pt x="690664" y="3030166"/>
                </a:cubicBezTo>
                <a:cubicBezTo>
                  <a:pt x="710119" y="2959641"/>
                  <a:pt x="710930" y="2915866"/>
                  <a:pt x="710119" y="2821021"/>
                </a:cubicBezTo>
                <a:cubicBezTo>
                  <a:pt x="709308" y="2726176"/>
                  <a:pt x="702013" y="2554321"/>
                  <a:pt x="685800" y="2461098"/>
                </a:cubicBezTo>
                <a:cubicBezTo>
                  <a:pt x="669587" y="2367875"/>
                  <a:pt x="637162" y="2338692"/>
                  <a:pt x="612843" y="2261681"/>
                </a:cubicBezTo>
                <a:cubicBezTo>
                  <a:pt x="588524" y="2184670"/>
                  <a:pt x="535832" y="2096311"/>
                  <a:pt x="539885" y="1999034"/>
                </a:cubicBezTo>
                <a:cubicBezTo>
                  <a:pt x="543938" y="1901757"/>
                  <a:pt x="577175" y="1769623"/>
                  <a:pt x="637162" y="1678021"/>
                </a:cubicBezTo>
                <a:cubicBezTo>
                  <a:pt x="697149" y="1586419"/>
                  <a:pt x="824420" y="1515893"/>
                  <a:pt x="899809" y="1449421"/>
                </a:cubicBezTo>
                <a:cubicBezTo>
                  <a:pt x="975198" y="1382949"/>
                  <a:pt x="1048156" y="1356198"/>
                  <a:pt x="1089498" y="1279187"/>
                </a:cubicBezTo>
                <a:cubicBezTo>
                  <a:pt x="1130840" y="1202176"/>
                  <a:pt x="1152728" y="1083012"/>
                  <a:pt x="1147864" y="987357"/>
                </a:cubicBezTo>
                <a:cubicBezTo>
                  <a:pt x="1143000" y="891702"/>
                  <a:pt x="1087066" y="770106"/>
                  <a:pt x="1060315" y="705255"/>
                </a:cubicBezTo>
                <a:cubicBezTo>
                  <a:pt x="1033564" y="640404"/>
                  <a:pt x="993843" y="649321"/>
                  <a:pt x="987358" y="598251"/>
                </a:cubicBezTo>
                <a:cubicBezTo>
                  <a:pt x="980873" y="547181"/>
                  <a:pt x="1000328" y="468549"/>
                  <a:pt x="1021404" y="398834"/>
                </a:cubicBezTo>
                <a:cubicBezTo>
                  <a:pt x="1042480" y="329119"/>
                  <a:pt x="1080581" y="246434"/>
                  <a:pt x="1113817" y="179962"/>
                </a:cubicBezTo>
                <a:cubicBezTo>
                  <a:pt x="1147053" y="113490"/>
                  <a:pt x="1183937" y="56745"/>
                  <a:pt x="1220821" y="0"/>
                </a:cubicBezTo>
              </a:path>
            </a:pathLst>
          </a:custGeom>
          <a:noFill/>
          <a:ln w="76200" algn="ctr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0" name="Группа 14"/>
          <p:cNvGrpSpPr>
            <a:grpSpLocks/>
          </p:cNvGrpSpPr>
          <p:nvPr/>
        </p:nvGrpSpPr>
        <p:grpSpPr bwMode="auto">
          <a:xfrm>
            <a:off x="5305425" y="4040188"/>
            <a:ext cx="552450" cy="544512"/>
            <a:chOff x="5677065" y="4020223"/>
            <a:chExt cx="588840" cy="544112"/>
          </a:xfrm>
        </p:grpSpPr>
        <p:cxnSp>
          <p:nvCxnSpPr>
            <p:cNvPr id="28840" name="Прямая соединительная линия 126"/>
            <p:cNvCxnSpPr>
              <a:cxnSpLocks noChangeShapeType="1"/>
            </p:cNvCxnSpPr>
            <p:nvPr/>
          </p:nvCxnSpPr>
          <p:spPr bwMode="auto">
            <a:xfrm>
              <a:off x="5806104" y="4355288"/>
              <a:ext cx="291621" cy="121769"/>
            </a:xfrm>
            <a:prstGeom prst="line">
              <a:avLst/>
            </a:prstGeom>
            <a:noFill/>
            <a:ln w="57150" algn="ctr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31" name="Группа 13"/>
            <p:cNvGrpSpPr>
              <a:grpSpLocks/>
            </p:cNvGrpSpPr>
            <p:nvPr/>
          </p:nvGrpSpPr>
          <p:grpSpPr bwMode="auto">
            <a:xfrm>
              <a:off x="5677065" y="4020223"/>
              <a:ext cx="588840" cy="544112"/>
              <a:chOff x="5677065" y="4020223"/>
              <a:chExt cx="588840" cy="544112"/>
            </a:xfrm>
          </p:grpSpPr>
          <p:cxnSp>
            <p:nvCxnSpPr>
              <p:cNvPr id="28842" name="Прямая соединительная линия 6"/>
              <p:cNvCxnSpPr>
                <a:cxnSpLocks noChangeShapeType="1"/>
              </p:cNvCxnSpPr>
              <p:nvPr/>
            </p:nvCxnSpPr>
            <p:spPr bwMode="auto">
              <a:xfrm>
                <a:off x="5850509" y="4136700"/>
                <a:ext cx="291621" cy="121769"/>
              </a:xfrm>
              <a:prstGeom prst="line">
                <a:avLst/>
              </a:prstGeom>
              <a:noFill/>
              <a:ln w="57150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43" name="Прямая соединительная линия 127"/>
              <p:cNvCxnSpPr>
                <a:cxnSpLocks noChangeShapeType="1"/>
              </p:cNvCxnSpPr>
              <p:nvPr/>
            </p:nvCxnSpPr>
            <p:spPr bwMode="auto">
              <a:xfrm flipV="1">
                <a:off x="6120095" y="4228865"/>
                <a:ext cx="145810" cy="30631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44" name="Прямая соединительная линия 129"/>
              <p:cNvCxnSpPr>
                <a:cxnSpLocks noChangeShapeType="1"/>
              </p:cNvCxnSpPr>
              <p:nvPr/>
            </p:nvCxnSpPr>
            <p:spPr bwMode="auto">
              <a:xfrm flipH="1" flipV="1">
                <a:off x="5822120" y="4020223"/>
                <a:ext cx="36454" cy="127121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45" name="Прямая соединительная линия 130"/>
              <p:cNvCxnSpPr>
                <a:cxnSpLocks noChangeShapeType="1"/>
              </p:cNvCxnSpPr>
              <p:nvPr/>
            </p:nvCxnSpPr>
            <p:spPr bwMode="auto">
              <a:xfrm flipH="1" flipV="1">
                <a:off x="6081973" y="4461561"/>
                <a:ext cx="66622" cy="102774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8846" name="Прямая соединительная линия 131"/>
              <p:cNvCxnSpPr>
                <a:cxnSpLocks noChangeShapeType="1"/>
              </p:cNvCxnSpPr>
              <p:nvPr/>
            </p:nvCxnSpPr>
            <p:spPr bwMode="auto">
              <a:xfrm flipV="1">
                <a:off x="5677065" y="4350616"/>
                <a:ext cx="145810" cy="30631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39" name="Прямоугольник 1"/>
              <p:cNvSpPr>
                <a:spLocks noChangeArrowheads="1"/>
              </p:cNvSpPr>
              <p:nvPr/>
            </p:nvSpPr>
            <p:spPr bwMode="auto">
              <a:xfrm rot="1390484">
                <a:off x="5781973" y="4426324"/>
                <a:ext cx="307957" cy="650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2857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ru-RU" altLang="ru-RU" sz="2400" b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28848" name="Прямоугольник 1"/>
              <p:cNvSpPr>
                <a:spLocks noChangeArrowheads="1"/>
              </p:cNvSpPr>
              <p:nvPr/>
            </p:nvSpPr>
            <p:spPr bwMode="auto">
              <a:xfrm rot="1390484" flipV="1">
                <a:off x="5837341" y="4240829"/>
                <a:ext cx="319041" cy="157121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/>
              <a:lstStyle/>
              <a:p>
                <a:pPr eaLnBrk="0" hangingPunct="0"/>
                <a:endParaRPr lang="ru-RU" altLang="ru-RU" sz="24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Прямоугольник 1"/>
              <p:cNvSpPr>
                <a:spLocks noChangeArrowheads="1"/>
              </p:cNvSpPr>
              <p:nvPr/>
            </p:nvSpPr>
            <p:spPr bwMode="auto">
              <a:xfrm rot="1390484">
                <a:off x="5871653" y="4116989"/>
                <a:ext cx="307957" cy="650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2857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ru-RU" altLang="ru-RU" sz="2400" b="1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cxnSp>
        <p:nvCxnSpPr>
          <p:cNvPr id="28784" name="Прямая соединительная линия 48"/>
          <p:cNvCxnSpPr>
            <a:cxnSpLocks noChangeShapeType="1"/>
          </p:cNvCxnSpPr>
          <p:nvPr/>
        </p:nvCxnSpPr>
        <p:spPr bwMode="auto">
          <a:xfrm flipV="1">
            <a:off x="5426075" y="4235450"/>
            <a:ext cx="288925" cy="12541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8785" name="Прямая соединительная линия 295"/>
          <p:cNvCxnSpPr>
            <a:cxnSpLocks noChangeShapeType="1"/>
          </p:cNvCxnSpPr>
          <p:nvPr/>
        </p:nvCxnSpPr>
        <p:spPr bwMode="auto">
          <a:xfrm flipH="1" flipV="1">
            <a:off x="5481638" y="4159250"/>
            <a:ext cx="182562" cy="2809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28786" name="Picture 2"/>
          <p:cNvPicPr>
            <a:picLocks noChangeAspect="1" noChangeArrowheads="1"/>
          </p:cNvPicPr>
          <p:nvPr/>
        </p:nvPicPr>
        <p:blipFill>
          <a:blip r:embed="rId3" cstate="print"/>
          <a:srcRect l="51965" t="42899" b="10349"/>
          <a:stretch>
            <a:fillRect/>
          </a:stretch>
        </p:blipFill>
        <p:spPr bwMode="auto">
          <a:xfrm rot="9577887">
            <a:off x="1822450" y="1987550"/>
            <a:ext cx="20161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787" name="Прямоугольник 6"/>
          <p:cNvSpPr>
            <a:spLocks noChangeArrowheads="1"/>
          </p:cNvSpPr>
          <p:nvPr/>
        </p:nvSpPr>
        <p:spPr bwMode="auto">
          <a:xfrm>
            <a:off x="9093200" y="4865688"/>
            <a:ext cx="142875" cy="9144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 sz="2400" b="1">
              <a:solidFill>
                <a:srgbClr val="000000"/>
              </a:solidFill>
            </a:endParaRPr>
          </a:p>
        </p:txBody>
      </p:sp>
      <p:grpSp>
        <p:nvGrpSpPr>
          <p:cNvPr id="28709" name="Group 174"/>
          <p:cNvGrpSpPr>
            <a:grpSpLocks/>
          </p:cNvGrpSpPr>
          <p:nvPr/>
        </p:nvGrpSpPr>
        <p:grpSpPr bwMode="auto">
          <a:xfrm>
            <a:off x="317500" y="742950"/>
            <a:ext cx="542925" cy="669925"/>
            <a:chOff x="1077" y="2024"/>
            <a:chExt cx="363" cy="317"/>
          </a:xfrm>
        </p:grpSpPr>
        <p:sp>
          <p:nvSpPr>
            <p:cNvPr id="28835" name="Line 169"/>
            <p:cNvSpPr>
              <a:spLocks noChangeShapeType="1"/>
            </p:cNvSpPr>
            <p:nvPr/>
          </p:nvSpPr>
          <p:spPr bwMode="auto">
            <a:xfrm>
              <a:off x="1077" y="2024"/>
              <a:ext cx="0" cy="31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36" name="Line 170"/>
            <p:cNvSpPr>
              <a:spLocks noChangeShapeType="1"/>
            </p:cNvSpPr>
            <p:nvPr/>
          </p:nvSpPr>
          <p:spPr bwMode="auto">
            <a:xfrm flipH="1">
              <a:off x="1077" y="2024"/>
              <a:ext cx="36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37" name="Line 171"/>
            <p:cNvSpPr>
              <a:spLocks noChangeShapeType="1"/>
            </p:cNvSpPr>
            <p:nvPr/>
          </p:nvSpPr>
          <p:spPr bwMode="auto">
            <a:xfrm flipH="1">
              <a:off x="1077" y="2160"/>
              <a:ext cx="36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38" name="Line 172"/>
            <p:cNvSpPr>
              <a:spLocks noChangeShapeType="1"/>
            </p:cNvSpPr>
            <p:nvPr/>
          </p:nvSpPr>
          <p:spPr bwMode="auto">
            <a:xfrm flipH="1" flipV="1">
              <a:off x="1440" y="2024"/>
              <a:ext cx="0" cy="13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839" name="Line 173"/>
            <p:cNvSpPr>
              <a:spLocks noChangeShapeType="1"/>
            </p:cNvSpPr>
            <p:nvPr/>
          </p:nvSpPr>
          <p:spPr bwMode="auto">
            <a:xfrm flipH="1" flipV="1">
              <a:off x="1395" y="2024"/>
              <a:ext cx="0" cy="13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>
              <a:prstShdw prst="shdw17" dist="17961" dir="2700000">
                <a:srgbClr val="99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8789" name="Прямоугольник 338"/>
          <p:cNvSpPr>
            <a:spLocks noChangeArrowheads="1"/>
          </p:cNvSpPr>
          <p:nvPr/>
        </p:nvSpPr>
        <p:spPr bwMode="auto">
          <a:xfrm>
            <a:off x="349250" y="765175"/>
            <a:ext cx="417513" cy="2317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 sz="2400" b="1">
              <a:solidFill>
                <a:srgbClr val="000000"/>
              </a:solidFill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317500" y="1125538"/>
            <a:ext cx="608013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1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ЭК АО</a:t>
            </a:r>
            <a:endParaRPr lang="ru-RU" altLang="ru-RU" sz="1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455613" y="3284538"/>
            <a:ext cx="339725" cy="2174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</a:schemeClr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  <a:effec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endParaRPr lang="ru-RU" altLang="ru-RU" sz="1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455613" y="3573463"/>
            <a:ext cx="742950" cy="196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2699" tIns="12699" rIns="12699" bIns="12699"/>
          <a:lstStyle/>
          <a:p>
            <a:pPr algn="ctr" eaLnBrk="0" hangingPunct="0">
              <a:defRPr/>
            </a:pPr>
            <a:r>
              <a:rPr lang="ru-RU" altLang="ru-RU" sz="1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ЭК р-на</a:t>
            </a:r>
            <a:endParaRPr lang="ru-RU" altLang="ru-RU" sz="1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8793" name="Line 321"/>
          <p:cNvSpPr>
            <a:spLocks noChangeShapeType="1"/>
          </p:cNvSpPr>
          <p:nvPr/>
        </p:nvSpPr>
        <p:spPr bwMode="auto">
          <a:xfrm flipH="1">
            <a:off x="795338" y="3287713"/>
            <a:ext cx="134937" cy="2365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28794" name="Line 322"/>
          <p:cNvSpPr>
            <a:spLocks noChangeShapeType="1"/>
          </p:cNvSpPr>
          <p:nvPr/>
        </p:nvSpPr>
        <p:spPr bwMode="auto">
          <a:xfrm flipH="1">
            <a:off x="744538" y="3287713"/>
            <a:ext cx="131762" cy="2365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28795" name="Line 323"/>
          <p:cNvSpPr>
            <a:spLocks noChangeShapeType="1"/>
          </p:cNvSpPr>
          <p:nvPr/>
        </p:nvSpPr>
        <p:spPr bwMode="auto">
          <a:xfrm>
            <a:off x="425450" y="3287713"/>
            <a:ext cx="5048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28796" name="Line 324"/>
          <p:cNvSpPr>
            <a:spLocks noChangeShapeType="1"/>
          </p:cNvSpPr>
          <p:nvPr/>
        </p:nvSpPr>
        <p:spPr bwMode="auto">
          <a:xfrm flipH="1" flipV="1">
            <a:off x="425450" y="3522663"/>
            <a:ext cx="371475" cy="3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28797" name="Line 325"/>
          <p:cNvSpPr>
            <a:spLocks noChangeShapeType="1"/>
          </p:cNvSpPr>
          <p:nvPr/>
        </p:nvSpPr>
        <p:spPr bwMode="auto">
          <a:xfrm>
            <a:off x="425450" y="3287713"/>
            <a:ext cx="0" cy="5016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cxnSp>
        <p:nvCxnSpPr>
          <p:cNvPr id="328" name="Прямая соединительная линия 327"/>
          <p:cNvCxnSpPr>
            <a:stCxn id="325" idx="0"/>
            <a:endCxn id="28738" idx="1"/>
          </p:cNvCxnSpPr>
          <p:nvPr/>
        </p:nvCxnSpPr>
        <p:spPr>
          <a:xfrm rot="16200000" flipH="1">
            <a:off x="2778125" y="1824038"/>
            <a:ext cx="903288" cy="1827212"/>
          </a:xfrm>
          <a:prstGeom prst="line">
            <a:avLst/>
          </a:prstGeom>
          <a:ln w="19050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5" name="Picture 4" descr="Автобус паз новые серии фото - Журнал авто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2025698" y="2286008"/>
            <a:ext cx="583872" cy="439709"/>
          </a:xfrm>
          <a:prstGeom prst="rect">
            <a:avLst/>
          </a:prstGeom>
          <a:noFill/>
          <a:effectLst>
            <a:softEdge rad="63500"/>
          </a:effectLst>
          <a:extLst/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 rotWithShape="1">
          <a:blip r:embed="rId8" cstate="print">
            <a:extLst/>
          </a:blip>
          <a:srcRect l="31495" t="46537" r="32955" b="19132"/>
          <a:stretch/>
        </p:blipFill>
        <p:spPr bwMode="auto">
          <a:xfrm flipH="1">
            <a:off x="2343987" y="2000256"/>
            <a:ext cx="707539" cy="45078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</p:pic>
      <p:grpSp>
        <p:nvGrpSpPr>
          <p:cNvPr id="28713" name="Группа 335"/>
          <p:cNvGrpSpPr>
            <a:grpSpLocks/>
          </p:cNvGrpSpPr>
          <p:nvPr/>
        </p:nvGrpSpPr>
        <p:grpSpPr bwMode="auto">
          <a:xfrm>
            <a:off x="1168400" y="1968500"/>
            <a:ext cx="241300" cy="395288"/>
            <a:chOff x="1646238" y="2341563"/>
            <a:chExt cx="271462" cy="395287"/>
          </a:xfrm>
        </p:grpSpPr>
        <p:grpSp>
          <p:nvGrpSpPr>
            <p:cNvPr id="28720" name="Group 99"/>
            <p:cNvGrpSpPr>
              <a:grpSpLocks/>
            </p:cNvGrpSpPr>
            <p:nvPr/>
          </p:nvGrpSpPr>
          <p:grpSpPr bwMode="auto">
            <a:xfrm>
              <a:off x="1646238" y="2341563"/>
              <a:ext cx="131762" cy="273050"/>
              <a:chOff x="4367" y="1056"/>
              <a:chExt cx="1248" cy="2592"/>
            </a:xfrm>
          </p:grpSpPr>
          <p:sp>
            <p:nvSpPr>
              <p:cNvPr id="28829" name="Oval 100"/>
              <p:cNvSpPr>
                <a:spLocks noChangeArrowheads="1"/>
              </p:cNvSpPr>
              <p:nvPr/>
            </p:nvSpPr>
            <p:spPr bwMode="auto">
              <a:xfrm>
                <a:off x="4895" y="1056"/>
                <a:ext cx="576" cy="576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30" name="Rectangle 101"/>
              <p:cNvSpPr>
                <a:spLocks noChangeArrowheads="1"/>
              </p:cNvSpPr>
              <p:nvPr/>
            </p:nvSpPr>
            <p:spPr bwMode="auto">
              <a:xfrm rot="-5400000">
                <a:off x="4535" y="3096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31" name="Rectangle 102"/>
              <p:cNvSpPr>
                <a:spLocks noChangeArrowheads="1"/>
              </p:cNvSpPr>
              <p:nvPr/>
            </p:nvSpPr>
            <p:spPr bwMode="auto">
              <a:xfrm rot="-5400000">
                <a:off x="4919" y="3048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32" name="Rectangle 103"/>
              <p:cNvSpPr>
                <a:spLocks noChangeArrowheads="1"/>
              </p:cNvSpPr>
              <p:nvPr/>
            </p:nvSpPr>
            <p:spPr bwMode="auto">
              <a:xfrm rot="-2663298">
                <a:off x="436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33" name="Rectangle 104"/>
              <p:cNvSpPr>
                <a:spLocks noChangeArrowheads="1"/>
              </p:cNvSpPr>
              <p:nvPr/>
            </p:nvSpPr>
            <p:spPr bwMode="auto">
              <a:xfrm rot="2714451">
                <a:off x="508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rot="10800000"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34" name="Oval 105"/>
              <p:cNvSpPr>
                <a:spLocks noChangeArrowheads="1"/>
              </p:cNvSpPr>
              <p:nvPr/>
            </p:nvSpPr>
            <p:spPr bwMode="auto">
              <a:xfrm>
                <a:off x="4799" y="1632"/>
                <a:ext cx="816" cy="1200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725" name="Group 106"/>
            <p:cNvGrpSpPr>
              <a:grpSpLocks/>
            </p:cNvGrpSpPr>
            <p:nvPr/>
          </p:nvGrpSpPr>
          <p:grpSpPr bwMode="auto">
            <a:xfrm>
              <a:off x="1704975" y="2408238"/>
              <a:ext cx="128588" cy="273050"/>
              <a:chOff x="4367" y="1056"/>
              <a:chExt cx="1248" cy="2592"/>
            </a:xfrm>
          </p:grpSpPr>
          <p:sp>
            <p:nvSpPr>
              <p:cNvPr id="28823" name="Oval 107"/>
              <p:cNvSpPr>
                <a:spLocks noChangeArrowheads="1"/>
              </p:cNvSpPr>
              <p:nvPr/>
            </p:nvSpPr>
            <p:spPr bwMode="auto">
              <a:xfrm>
                <a:off x="4895" y="1056"/>
                <a:ext cx="576" cy="576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4" name="Rectangle 108"/>
              <p:cNvSpPr>
                <a:spLocks noChangeArrowheads="1"/>
              </p:cNvSpPr>
              <p:nvPr/>
            </p:nvSpPr>
            <p:spPr bwMode="auto">
              <a:xfrm rot="-5400000">
                <a:off x="4535" y="3096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5" name="Rectangle 109"/>
              <p:cNvSpPr>
                <a:spLocks noChangeArrowheads="1"/>
              </p:cNvSpPr>
              <p:nvPr/>
            </p:nvSpPr>
            <p:spPr bwMode="auto">
              <a:xfrm rot="-5400000">
                <a:off x="4919" y="3048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6" name="Rectangle 110"/>
              <p:cNvSpPr>
                <a:spLocks noChangeArrowheads="1"/>
              </p:cNvSpPr>
              <p:nvPr/>
            </p:nvSpPr>
            <p:spPr bwMode="auto">
              <a:xfrm rot="-2663298">
                <a:off x="436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7" name="Rectangle 111"/>
              <p:cNvSpPr>
                <a:spLocks noChangeArrowheads="1"/>
              </p:cNvSpPr>
              <p:nvPr/>
            </p:nvSpPr>
            <p:spPr bwMode="auto">
              <a:xfrm rot="2714451">
                <a:off x="508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rot="10800000"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8" name="Oval 112"/>
              <p:cNvSpPr>
                <a:spLocks noChangeArrowheads="1"/>
              </p:cNvSpPr>
              <p:nvPr/>
            </p:nvSpPr>
            <p:spPr bwMode="auto">
              <a:xfrm>
                <a:off x="4799" y="1632"/>
                <a:ext cx="816" cy="1200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732" name="Group 99"/>
            <p:cNvGrpSpPr>
              <a:grpSpLocks/>
            </p:cNvGrpSpPr>
            <p:nvPr/>
          </p:nvGrpSpPr>
          <p:grpSpPr bwMode="auto">
            <a:xfrm>
              <a:off x="1789113" y="2463800"/>
              <a:ext cx="128587" cy="273050"/>
              <a:chOff x="4367" y="1056"/>
              <a:chExt cx="1248" cy="2592"/>
            </a:xfrm>
          </p:grpSpPr>
          <p:sp>
            <p:nvSpPr>
              <p:cNvPr id="28817" name="Oval 100"/>
              <p:cNvSpPr>
                <a:spLocks noChangeArrowheads="1"/>
              </p:cNvSpPr>
              <p:nvPr/>
            </p:nvSpPr>
            <p:spPr bwMode="auto">
              <a:xfrm>
                <a:off x="4895" y="1056"/>
                <a:ext cx="576" cy="576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18" name="Rectangle 101"/>
              <p:cNvSpPr>
                <a:spLocks noChangeArrowheads="1"/>
              </p:cNvSpPr>
              <p:nvPr/>
            </p:nvSpPr>
            <p:spPr bwMode="auto">
              <a:xfrm rot="-5400000">
                <a:off x="4535" y="3096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19" name="Rectangle 102"/>
              <p:cNvSpPr>
                <a:spLocks noChangeArrowheads="1"/>
              </p:cNvSpPr>
              <p:nvPr/>
            </p:nvSpPr>
            <p:spPr bwMode="auto">
              <a:xfrm rot="-5400000">
                <a:off x="4919" y="3048"/>
                <a:ext cx="960" cy="144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0" name="Rectangle 103"/>
              <p:cNvSpPr>
                <a:spLocks noChangeArrowheads="1"/>
              </p:cNvSpPr>
              <p:nvPr/>
            </p:nvSpPr>
            <p:spPr bwMode="auto">
              <a:xfrm rot="-2663298">
                <a:off x="436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1" name="Rectangle 104"/>
              <p:cNvSpPr>
                <a:spLocks noChangeArrowheads="1"/>
              </p:cNvSpPr>
              <p:nvPr/>
            </p:nvSpPr>
            <p:spPr bwMode="auto">
              <a:xfrm rot="2714451">
                <a:off x="5087" y="2016"/>
                <a:ext cx="960" cy="9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rot="10800000" vert="eaVert"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8822" name="Oval 105"/>
              <p:cNvSpPr>
                <a:spLocks noChangeArrowheads="1"/>
              </p:cNvSpPr>
              <p:nvPr/>
            </p:nvSpPr>
            <p:spPr bwMode="auto">
              <a:xfrm>
                <a:off x="4799" y="1632"/>
                <a:ext cx="816" cy="1200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eaLnBrk="0" hangingPunct="0"/>
                <a:endParaRPr lang="ru-RU" altLang="ru-RU" sz="2200" b="1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8734" name="Group 106"/>
          <p:cNvGrpSpPr>
            <a:grpSpLocks/>
          </p:cNvGrpSpPr>
          <p:nvPr/>
        </p:nvGrpSpPr>
        <p:grpSpPr bwMode="auto">
          <a:xfrm>
            <a:off x="1370013" y="3924300"/>
            <a:ext cx="120650" cy="223838"/>
            <a:chOff x="4367" y="1056"/>
            <a:chExt cx="1248" cy="2592"/>
          </a:xfrm>
        </p:grpSpPr>
        <p:sp>
          <p:nvSpPr>
            <p:cNvPr id="28808" name="Oval 107"/>
            <p:cNvSpPr>
              <a:spLocks noChangeArrowheads="1"/>
            </p:cNvSpPr>
            <p:nvPr/>
          </p:nvSpPr>
          <p:spPr bwMode="auto">
            <a:xfrm>
              <a:off x="4895" y="1056"/>
              <a:ext cx="576" cy="576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09" name="Rectangle 108"/>
            <p:cNvSpPr>
              <a:spLocks noChangeArrowheads="1"/>
            </p:cNvSpPr>
            <p:nvPr/>
          </p:nvSpPr>
          <p:spPr bwMode="auto">
            <a:xfrm rot="-5400000">
              <a:off x="4535" y="3096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10" name="Rectangle 109"/>
            <p:cNvSpPr>
              <a:spLocks noChangeArrowheads="1"/>
            </p:cNvSpPr>
            <p:nvPr/>
          </p:nvSpPr>
          <p:spPr bwMode="auto">
            <a:xfrm rot="-5400000">
              <a:off x="4919" y="3048"/>
              <a:ext cx="960" cy="144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11" name="Rectangle 110"/>
            <p:cNvSpPr>
              <a:spLocks noChangeArrowheads="1"/>
            </p:cNvSpPr>
            <p:nvPr/>
          </p:nvSpPr>
          <p:spPr bwMode="auto">
            <a:xfrm rot="-2663298">
              <a:off x="436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12" name="Rectangle 111"/>
            <p:cNvSpPr>
              <a:spLocks noChangeArrowheads="1"/>
            </p:cNvSpPr>
            <p:nvPr/>
          </p:nvSpPr>
          <p:spPr bwMode="auto">
            <a:xfrm rot="2714451">
              <a:off x="5087" y="2016"/>
              <a:ext cx="960" cy="96"/>
            </a:xfrm>
            <a:prstGeom prst="rect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rot="10800000" vert="eaVert"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  <p:sp>
          <p:nvSpPr>
            <p:cNvPr id="28813" name="Oval 112"/>
            <p:cNvSpPr>
              <a:spLocks noChangeArrowheads="1"/>
            </p:cNvSpPr>
            <p:nvPr/>
          </p:nvSpPr>
          <p:spPr bwMode="auto">
            <a:xfrm>
              <a:off x="4799" y="1632"/>
              <a:ext cx="816" cy="1200"/>
            </a:xfrm>
            <a:prstGeom prst="ellipse">
              <a:avLst/>
            </a:prstGeom>
            <a:solidFill>
              <a:srgbClr val="B2B2B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altLang="ru-RU" sz="2200" b="1">
                <a:solidFill>
                  <a:srgbClr val="000000"/>
                </a:solidFill>
              </a:endParaRPr>
            </a:p>
          </p:txBody>
        </p:sp>
      </p:grpSp>
      <p:pic>
        <p:nvPicPr>
          <p:cNvPr id="327" name="Picture 9"/>
          <p:cNvPicPr>
            <a:picLocks noChangeAspect="1" noChangeArrowheads="1"/>
          </p:cNvPicPr>
          <p:nvPr/>
        </p:nvPicPr>
        <p:blipFill rotWithShape="1">
          <a:blip r:embed="rId8" cstate="print">
            <a:extLst/>
          </a:blip>
          <a:srcRect l="31495" t="46537" r="32955" b="19132"/>
          <a:stretch/>
        </p:blipFill>
        <p:spPr bwMode="auto">
          <a:xfrm flipH="1">
            <a:off x="3897915" y="2954334"/>
            <a:ext cx="707539" cy="45078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</p:pic>
      <p:sp>
        <p:nvSpPr>
          <p:cNvPr id="28804" name="Text Box 11"/>
          <p:cNvSpPr txBox="1">
            <a:spLocks noChangeArrowheads="1"/>
          </p:cNvSpPr>
          <p:nvPr/>
        </p:nvSpPr>
        <p:spPr bwMode="auto">
          <a:xfrm>
            <a:off x="969963" y="658813"/>
            <a:ext cx="7997825" cy="338137"/>
          </a:xfrm>
          <a:prstGeom prst="rect">
            <a:avLst/>
          </a:prstGeom>
          <a:solidFill>
            <a:srgbClr val="CCFF99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Подготовка к проведению эвакуационных мероприятий на объекте</a:t>
            </a:r>
          </a:p>
        </p:txBody>
      </p:sp>
      <p:sp>
        <p:nvSpPr>
          <p:cNvPr id="310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38 0.0037 C 0.01554 -0.00532 0.01859 -0.01389 0.02484 -0.01991 C 0.02836 -0.03518 0.02275 -0.01204 0.02772 -0.02824 C 0.03077 -0.03796 0.03237 -0.05 0.03349 -0.06018 C 0.03381 -0.06296 0.03397 -0.06574 0.03445 -0.06852 C 0.03493 -0.0713 0.03638 -0.07685 0.03638 -0.07685 C 0.0367 -0.08009 0.03686 -0.08333 0.03734 -0.08657 C 0.03926 -0.09861 0.04198 -0.09606 0.04791 -0.10463 C 0.05048 -0.10833 0.05657 -0.11435 0.05657 -0.11435 C 0.05881 -0.11921 0.06554 -0.1294 0.06907 -0.13102 C 0.07035 -0.13657 0.07436 -0.14097 0.07676 -0.1463 C 0.079 -0.15116 0.07964 -0.16018 0.07964 -0.16574 " pathEditMode="relative" ptsTypes="fffffffffffA">
                                      <p:cBhvr>
                                        <p:cTn id="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8 0.01203 C 0.0109 0.00972 0.01106 0.0074 0.01154 0.00509 C 0.01202 0.00231 0.01346 -0.00324 0.01346 -0.00324 C 0.01394 -0.01274 0.01539 -0.02547 0.01346 -0.03519 C 0.01234 -0.04074 0.00289 -0.05834 -1.53846E-6 -0.06436 C -0.00689 -0.07917 -0.01058 -0.0963 -0.01442 -0.11297 C -0.01394 -0.13102 -0.0125 -0.14908 -0.0125 -0.16713 " pathEditMode="relative" ptsTypes="ffffffA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0.02732 C 0.00016 0.01852 -0.00529 0.01505 -0.01122 0.00926 C -0.01795 0.00278 -0.01026 0.01389 -0.01699 0.00509 C -0.0218 -0.00116 -0.02532 -0.01018 -0.03045 -0.01574 C -0.03798 -0.02384 -0.04519 -0.03055 -0.05353 -0.03657 C -0.05994 -0.0412 -0.06459 -0.04699 -0.0718 -0.04907 C -0.07548 -0.05231 -0.07965 -0.0544 -0.08334 -0.05741 C -0.08542 -0.05903 -0.0891 -0.06296 -0.0891 -0.06296 C -0.09071 -0.07014 -0.09455 -0.0743 -0.09872 -0.07824 C -0.10401 -0.08958 -0.11491 -0.09838 -0.12276 -0.10602 C -0.1234 -0.10741 -0.12372 -0.10926 -0.12468 -0.11018 C -0.12644 -0.1118 -0.13045 -0.11296 -0.13045 -0.11296 C -0.13382 -0.12037 -0.13943 -0.12477 -0.14295 -0.13241 C -0.14551 -0.13796 -0.14808 -0.14352 -0.15064 -0.14907 C -0.15898 -0.1669 -0.14968 -0.15324 -0.15353 -0.15879 " pathEditMode="relative" ptsTypes="ffffffffffffffA">
                                      <p:cBhvr>
                                        <p:cTn id="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8 -0.00024 C 0.00657 -0.00324 0.00353 0.00023 0.00513 -0.01389 C 0.00625 -0.02362 0.00769 -0.03357 0.00913 -0.04283 C 0.00865 -0.04792 0.00913 -0.05348 0.00801 -0.05811 C 0.00593 -0.06899 0.0016 -0.07037 -0.00272 -0.07709 C -0.00593 -0.08218 -0.01506 -0.09514 -0.01731 -0.10093 C -0.02131 -0.11135 -0.02901 -0.12639 -0.03494 -0.13334 C -0.03926 -0.14445 -0.04311 -0.15973 -0.04968 -0.16737 C -0.05128 -0.17593 -0.05593 -0.18612 -0.06042 -0.19144 C -0.06186 -0.19514 -0.06378 -0.19792 -0.06522 -0.20162 C -0.07099 -0.21644 -0.05994 -0.19561 -0.06923 -0.21181 C -0.07035 -0.2176 -0.07292 -0.22153 -0.07404 -0.22709 C -0.07468 -0.23056 -0.07532 -0.23403 -0.07596 -0.2375 C -0.07628 -0.23912 -0.07692 -0.2426 -0.07692 -0.24237 C -0.0766 -0.25162 -0.07644 -0.26065 -0.07596 -0.26991 C -0.075 -0.28774 -0.06827 -0.30209 -0.06426 -0.3176 C -0.06154 -0.32871 -0.05849 -0.34491 -0.05256 -0.35186 C -0.05128 -0.35533 -0.05064 -0.35973 -0.04872 -0.36204 C -0.04663 -0.36436 -0.04279 -0.36899 -0.04279 -0.36852 C -0.03926 -0.37824 -0.04295 -0.37084 -0.03782 -0.3757 C -0.03574 -0.37778 -0.03205 -0.38241 -0.03205 -0.38218 C -0.02131 -0.38079 -0.01346 -0.37917 -0.00465 -0.36899 C -0.00256 -0.3632 -0.00272 -0.36181 -0.00272 -0.36551 " pathEditMode="relative" rAng="0" ptsTypes="ffffffffffffffffffffffA">
                                      <p:cBhvr>
                                        <p:cTn id="14" dur="3000" fill="hold"/>
                                        <p:tgtEl>
                                          <p:spTgt spid="28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6" y="-1909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1 -0.00023 C 0.01218 -0.00324 0.00897 0.00023 0.01057 -0.01343 C 0.01186 -0.02269 0.01346 -0.03241 0.0149 -0.04144 C 0.01442 -0.0463 0.0149 -0.05162 0.01378 -0.05625 C 0.01154 -0.06667 0.00689 -0.06806 0.00224 -0.07454 C -0.00112 -0.0794 -0.0109 -0.09213 -0.0133 -0.09769 C -0.01747 -0.10787 -0.0258 -0.12246 -0.03221 -0.12894 C -0.0367 -0.13959 -0.04087 -0.15463 -0.04776 -0.16204 C -0.04952 -0.17014 -0.05465 -0.1801 -0.0593 -0.18519 C -0.0609 -0.18866 -0.06298 -0.19144 -0.06443 -0.19491 C -0.07052 -0.20926 -0.05882 -0.18912 -0.06859 -0.20486 C -0.06987 -0.21042 -0.0726 -0.21435 -0.07388 -0.21968 C -0.07452 -0.22315 -0.07532 -0.22639 -0.07596 -0.22963 C -0.07629 -0.23125 -0.07693 -0.23472 -0.07693 -0.23426 C -0.07661 -0.24352 -0.07645 -0.25232 -0.07596 -0.26111 C -0.07484 -0.27847 -0.06763 -0.29213 -0.06346 -0.30718 C -0.06042 -0.31806 -0.05721 -0.3338 -0.05096 -0.34028 C -0.04952 -0.34352 -0.04888 -0.34792 -0.0468 -0.35023 C -0.04471 -0.35232 -0.04055 -0.35672 -0.04055 -0.35648 C -0.0367 -0.36597 -0.04071 -0.3588 -0.03526 -0.36343 C -0.03302 -0.36528 -0.02901 -0.36991 -0.02901 -0.36968 C -0.01747 -0.36829 -0.00914 -0.36667 0.00016 -0.35672 C 0.0024 -0.35139 0.00224 -0.35 0.00224 -0.35347 " pathEditMode="relative" rAng="0" ptsTypes="ffffffffffffffffffffffA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1847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 -0.00023 C 0.00449 -0.00301 0.00144 0.00023 0.00305 -0.01273 C 0.00417 -0.02153 0.00561 -0.03056 0.00689 -0.03935 C 0.00657 -0.04398 0.00689 -0.04884 0.00593 -0.05324 C 0.00385 -0.0632 -0.00048 -0.06459 -0.00465 -0.0706 C -0.00785 -0.07523 -0.01666 -0.08727 -0.01891 -0.09236 C -0.02275 -0.10209 -0.03029 -0.11597 -0.03606 -0.12222 C -0.04022 -0.13241 -0.04391 -0.14653 -0.05032 -0.15347 C -0.05192 -0.16134 -0.05657 -0.1706 -0.06073 -0.17546 C -0.06218 -0.17871 -0.0641 -0.18125 -0.06554 -0.18472 C -0.07115 -0.19838 -0.06025 -0.17917 -0.06939 -0.19421 C -0.07051 -0.19931 -0.07307 -0.20301 -0.0742 -0.2081 C -0.07484 -0.21134 -0.07548 -0.21459 -0.07612 -0.21759 C -0.07644 -0.21921 -0.07692 -0.22222 -0.07692 -0.22199 C -0.07676 -0.23056 -0.0766 -0.23889 -0.07612 -0.24722 C -0.07516 -0.26366 -0.06843 -0.27685 -0.06458 -0.29121 C -0.06186 -0.30139 -0.05897 -0.31621 -0.0532 -0.32246 C -0.05192 -0.32546 -0.05128 -0.32963 -0.04936 -0.33171 C -0.04743 -0.3338 -0.04359 -0.33796 -0.04359 -0.33773 C -0.04022 -0.34676 -0.04375 -0.33982 -0.03894 -0.34421 C -0.03686 -0.34607 -0.03317 -0.35046 -0.03317 -0.35023 C -0.02275 -0.34908 -0.01506 -0.34746 -0.00657 -0.33796 C -0.00448 -0.33287 -0.00465 -0.33148 -0.00465 -0.33496 " pathEditMode="relative" rAng="0" ptsTypes="ffffffffffffffffffffffA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9" y="-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4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00231 C 0.00417 0.01481 0.01266 0.01088 0.01811 0.01898 C 0.02164 0.02407 0.01971 0.02245 0.02372 0.02453 C 0.02837 0.03518 0.04055 0.03148 0.04792 0.03703 C 0.05353 0.04143 0.0593 0.04259 0.06555 0.04537 C 0.0726 0.04861 0.07853 0.05301 0.08494 0.05787 C 0.08798 0.05995 0.09151 0.05972 0.09423 0.06203 C 0.09632 0.06365 0.09808 0.06574 0.09984 0.06759 C 0.10257 0.07037 0.10785 0.07199 0.11106 0.07453 C 0.12019 0.08217 0.11907 0.08495 0.12965 0.08703 C 0.13526 0.08981 0.14135 0.08912 0.14728 0.0912 C 0.15128 0.09514 0.15481 0.10139 0.1593 0.1037 C 0.16314 0.1125 0.17404 0.125 0.18061 0.1287 C 0.18221 0.12963 0.18366 0.1294 0.18526 0.13009 C 0.18718 0.13078 0.19087 0.13287 0.19087 0.1331 C 0.19391 0.1375 0.19792 0.13935 0.20112 0.14398 C 0.20176 0.14514 0.20209 0.14699 0.20289 0.14815 C 0.20721 0.15393 0.2141 0.15926 0.21971 0.16203 C 0.22388 0.16828 0.22725 0.17199 0.23173 0.17731 C 0.23334 0.1794 0.23734 0.18287 0.23734 0.1831 C 0.23959 0.19305 0.2484 0.19907 0.25497 0.20231 C 0.25866 0.20787 0.26298 0.20717 0.26699 0.21203 C 0.27164 0.21782 0.27388 0.22662 0.27821 0.23287 C 0.28045 0.24328 0.28782 0.25324 0.29391 0.25926 C 0.30112 0.27546 0.32244 0.28078 0.33478 0.28426 C 0.33991 0.28565 0.34231 0.28819 0.3468 0.29259 C 0.34776 0.29352 0.34968 0.29537 0.34968 0.2956 C 0.35225 0.30139 0.35673 0.3037 0.36074 0.30787 C 0.36443 0.31157 0.36779 0.31551 0.37196 0.31759 C 0.37837 0.32731 0.39151 0.33495 0.40064 0.33842 C 0.40513 0.34305 0.41026 0.34305 0.41555 0.34537 C 0.4226 0.34838 0.42965 0.35324 0.43686 0.35648 C 0.44071 0.35833 0.44455 0.36041 0.44808 0.36342 C 0.45 0.36504 0.45144 0.36782 0.45369 0.36898 C 0.46603 0.37523 0.47757 0.37731 0.49071 0.3787 C 0.49952 0.38125 0.50705 0.38865 0.51587 0.3912 C 0.5242 0.39375 0.51891 0.39236 0.53157 0.39398 C 0.54263 0.39815 0.55369 0.39722 0.56507 0.39953 C 0.57436 0.40139 0.58285 0.40879 0.59199 0.41065 C 0.6016 0.41273 0.61138 0.41365 0.62068 0.4162 C 0.62548 0.41759 0.63189 0.42152 0.63654 0.42176 C 0.66507 0.42338 0.65193 0.42245 0.67548 0.42453 C 0.68318 0.42824 0.69007 0.42708 0.69776 0.42592 C 0.70385 0.42291 0.70689 0.42338 0.71362 0.42453 C 0.71875 0.42708 0.72228 0.4287 0.72757 0.43009 C 0.73189 0.42963 0.73654 0.43125 0.74055 0.4287 C 0.74231 0.42754 0.74231 0.42037 0.74231 0.4206 " pathEditMode="relative" rAng="0" ptsTypes="ffffffffffffffffffffffffffffffffffffffffffffffA">
                                      <p:cBhvr>
                                        <p:cTn id="32" dur="5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35" y="2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0.00833 C 0.04364 0.00972 0.04875 0.01065 0.052 0.01389 C 0.05478 0.01666 0.0571 0.0206 0.06035 0.02222 C 0.06314 0.02361 0.06593 0.025 0.06871 0.02639 C 0.07057 0.02731 0.07428 0.02916 0.07428 0.02916 C 0.07892 0.03611 0.08635 0.04028 0.09192 0.04583 C 0.09378 0.04768 0.09749 0.05139 0.09749 0.05139 C 0.10152 0.06041 0.11251 0.06458 0.11885 0.06944 C 0.12117 0.07106 0.12396 0.0706 0.12628 0.07222 C 0.1303 0.07523 0.12814 0.07477 0.13185 0.07916 C 0.13727 0.08565 0.145 0.09467 0.15228 0.09583 C 0.15723 0.09653 0.16218 0.09676 0.16713 0.09722 C 0.16899 0.09815 0.171 0.09838 0.1727 0.1 C 0.17363 0.10092 0.17441 0.10208 0.17549 0.10278 C 0.18307 0.10787 0.19158 0.10949 0.19963 0.1125 C 0.20226 0.11504 0.20551 0.11666 0.20799 0.11944 C 0.21464 0.12708 0.20505 0.12129 0.21263 0.125 C 0.21526 0.13102 0.21882 0.13102 0.22284 0.13472 C 0.22919 0.14051 0.23553 0.1456 0.24234 0.15 C 0.2442 0.15116 0.24606 0.15208 0.24791 0.15278 C 0.25039 0.15393 0.25534 0.15555 0.25534 0.15555 C 0.25627 0.15648 0.25735 0.15717 0.25813 0.15833 C 0.2589 0.15949 0.25921 0.16134 0.25998 0.1625 C 0.26246 0.16574 0.26555 0.16805 0.26834 0.17083 C 0.27995 0.18241 0.2688 0.17731 0.27762 0.18055 C 0.27236 0.1831 0.27438 0.18078 0.27577 0.19444 C 0.2767 0.20324 0.27886 0.21342 0.28227 0.22083 C 0.28428 0.24838 0.2849 0.27708 0.28041 0.30416 C 0.28072 0.31111 0.28103 0.31805 0.28134 0.325 C 0.28165 0.33495 0.28026 0.36713 0.2897 0.37639 C 0.2931 0.37986 0.29712 0.38611 0.30084 0.38889 C 0.30656 0.39305 0.31229 0.3956 0.31848 0.39861 C 0.32436 0.40162 0.31771 0.39838 0.32684 0.40139 C 0.32931 0.40208 0.33426 0.40416 0.33426 0.40416 C 0.33999 0.40995 0.34804 0.41018 0.35469 0.41111 C 0.35933 0.41342 0.36398 0.41759 0.36862 0.41944 C 0.37109 0.42037 0.37605 0.42222 0.37605 0.42222 C 0.37961 0.42199 0.41412 0.42014 0.41969 0.41944 C 0.42263 0.41898 0.42526 0.41528 0.42804 0.41389 C 0.42944 0.40764 0.43129 0.40972 0.43454 0.40555 C 0.44213 0.3956 0.43717 0.39861 0.4429 0.39583 C 0.4494 0.38148 0.43903 0.40301 0.44847 0.38889 C 0.44909 0.38796 0.44878 0.38565 0.4494 0.38472 C 0.45048 0.3831 0.46116 0.37199 0.46333 0.37083 C 0.46828 0.36828 0.47277 0.36828 0.47725 0.36389 C 0.48809 0.36504 0.49257 0.36805 0.50325 0.36944 C 0.51347 0.37315 0.49737 0.36759 0.51811 0.37222 C 0.52058 0.37268 0.52554 0.375 0.52554 0.375 C 0.53281 0.38241 0.55741 0.38287 0.5636 0.38333 C 0.57243 0.38773 0.5749 0.38565 0.58682 0.38472 C 0.59084 0.38264 0.59022 0.38449 0.58867 0.37639 C 0.58821 0.37361 0.58682 0.36805 0.58682 0.36805 C 0.5879 0.36157 0.58821 0.35903 0.59146 0.35416 C 0.59316 0.34676 0.59161 0.35092 0.59796 0.34444 C 0.59889 0.34352 0.60074 0.34166 0.60074 0.34166 C 0.60523 0.33171 0.6139 0.33055 0.62117 0.32778 C 0.62643 0.32592 0.62937 0.31852 0.6351 0.31805 C 0.65274 0.31643 0.645 0.31759 0.65831 0.31528 C 0.66234 0.31319 0.66218 0.30903 0.66574 0.30555 C 0.66651 0.30463 0.6676 0.30486 0.66853 0.30416 C 0.67812 0.29629 0.67054 0.30046 0.67688 0.29722 C 0.67905 0.29236 0.67936 0.2875 0.6806 0.28194 C 0.68168 0.26134 0.68369 0.23796 0.67317 0.22222 C 0.671 0.21227 0.67239 0.21643 0.66945 0.20972 C 0.66853 0.20254 0.6676 0.19166 0.66388 0.18611 C 0.65661 0.17523 0.66589 0.19282 0.65831 0.17916 C 0.65444 0.17222 0.65878 0.17731 0.65367 0.17222 C 0.64856 0.16065 0.64206 0.15023 0.63696 0.13889 C 0.63417 0.11805 0.64098 0.10625 0.65367 0.1 C 0.65661 0.09861 0.65909 0.09583 0.66203 0.09444 C 0.66775 0.09166 0.67642 0.08981 0.68245 0.08889 C 0.68802 0.08796 0.69592 0.08866 0.70102 0.08472 " pathEditMode="relative" ptsTypes="fffffffffffffffffffffffffffffffffffffffffffffffffffffffffffffffffffffffA">
                                      <p:cBhvr>
                                        <p:cTn id="36" dur="5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0.03195 C 0.00352 0.04074 0.00993 0.04537 0.01538 0.05139 C 0.01987 0.05579 0.02419 0.0625 0.029 0.06597 C 0.03285 0.06852 0.03878 0.06991 0.04246 0.07338 C 0.04471 0.0757 0.04663 0.0787 0.04903 0.08056 C 0.05336 0.08357 0.05817 0.08264 0.06234 0.08611 C 0.07163 0.09352 0.08044 0.09861 0.09054 0.10208 C 0.09439 0.1037 0.09984 0.10949 0.10384 0.10972 C 0.11442 0.11019 0.12484 0.11088 0.13541 0.11134 C 0.14487 0.11343 0.1532 0.11574 0.16217 0.12037 C 0.17275 0.13264 0.1875 0.13866 0.20032 0.14236 C 0.21169 0.14167 0.22243 0.1412 0.23381 0.14005 C 0.23942 0.13982 0.24359 0.13287 0.24839 0.13125 C 0.25304 0.12986 0.25801 0.13009 0.26298 0.12963 C 0.26634 0.12755 0.26955 0.12616 0.27291 0.12407 C 0.27756 0.11921 0.28237 0.11273 0.2875 0.10972 C 0.28782 0.10787 0.2875 0.10394 0.28862 0.10394 C 0.29134 0.10463 0.29551 0.11134 0.29551 0.11157 C 0.30128 0.12639 0.29166 0.10324 0.30432 0.12407 C 0.31201 0.13657 0.30833 0.13195 0.31426 0.13866 C 0.31794 0.14722 0.31939 0.15301 0.32435 0.1588 C 0.32708 0.16482 0.33028 0.16736 0.33349 0.17292 C 0.34391 0.19352 0.34791 0.19907 0.36474 0.20232 C 0.36602 0.20417 0.36698 0.20579 0.3681 0.20764 C 0.36971 0.21111 0.37259 0.21852 0.37259 0.21875 C 0.37339 0.23148 0.37195 0.24491 0.37371 0.25671 C 0.37067 0.28611 0.37339 0.32014 0.3782 0.34931 C 0.3806 0.41458 0.37628 0.39144 0.38269 0.42153 C 0.38349 0.42593 0.38717 0.42662 0.38942 0.42917 C 0.39326 0.4331 0.39871 0.44167 0.40288 0.44352 C 0.41346 0.44792 0.40753 0.4456 0.41746 0.4507 C 0.42051 0.45255 0.42387 0.4544 0.4274 0.45625 C 0.42852 0.45671 0.43076 0.45764 0.43076 0.4581 C 0.4431 0.45671 0.45144 0.45625 0.4633 0.46134 C 0.46842 0.46389 0.47195 0.46713 0.4766 0.47037 C 0.479 0.47222 0.48349 0.47407 0.48349 0.47431 C 0.48734 0.47894 0.49198 0.48102 0.49679 0.48357 C 0.50224 0.48171 0.50737 0.47894 0.51234 0.47616 C 0.51666 0.47384 0.51939 0.46759 0.52371 0.46528 C 0.52868 0.45718 0.53076 0.45232 0.53701 0.44884 C 0.55 0.43426 0.56346 0.41806 0.57852 0.41088 C 0.58285 0.40857 0.58621 0.40556 0.59086 0.4037 C 0.5931 0.40255 0.59535 0.40139 0.59743 0.4 C 0.59871 0.39954 0.60096 0.39815 0.60096 0.39838 C 0.61089 0.39838 0.62099 0.39838 0.63109 0.4 C 0.63349 0.40023 0.63557 0.40208 0.63782 0.4037 C 0.64919 0.40995 0.66169 0.41435 0.67355 0.41644 C 0.68189 0.41968 0.68653 0.41945 0.69615 0.41806 C 0.70128 0.41505 0.70496 0.41366 0.70945 0.4088 C 0.71009 0.40718 0.71362 0.4 0.71378 0.39815 C 0.71394 0.39769 0.71522 0.38519 0.71618 0.38357 C 0.72243 0.37153 0.74198 0.37222 0.75192 0.36736 C 0.75913 0.35926 0.76714 0.3537 0.77516 0.34931 C 0.78125 0.34607 0.78701 0.34583 0.7923 0.34028 C 0.79359 0.33634 0.79951 0.32037 0.8 0.31806 C 0.80096 0.31435 0.80256 0.30741 0.80256 0.30764 C 0.80176 0.28889 0.8016 0.27107 0.79871 0.25324 C 0.79695 0.23866 0.79246 0.23287 0.78878 0.22037 C 0.78317 0.19931 0.7907 0.21968 0.78237 0.19884 C 0.77868 0.19005 0.77772 0.1787 0.77099 0.17477 C 0.76859 0.16296 0.77179 0.17431 0.76666 0.16759 C 0.76554 0.16597 0.76538 0.16389 0.76442 0.16227 C 0.76137 0.15764 0.75753 0.15301 0.75416 0.14954 C 0.7516 0.14306 0.74984 0.13935 0.74535 0.13657 C 0.74294 0.12662 0.74583 0.13565 0.74086 0.12755 C 0.7399 0.12616 0.73958 0.12361 0.73846 0.12245 C 0.73525 0.1169 0.73557 0.11968 0.73189 0.1169 C 0.725 0.11134 0.7173 0.10949 0.71057 0.10394 C 0.70512 0.1 0.70096 0.08796 0.69487 0.08796 " pathEditMode="relative" rAng="0" ptsTypes="ffffffffffffffffffffffffffffffffffffffffffffffffffffffffffffffffffffA">
                                      <p:cBhvr>
                                        <p:cTn id="40" dur="50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28" y="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48 0.00046 C 0.00112 -0.00324 0.00272 -0.00718 0.00528 -0.00972 C 0.00625 -0.01389 0.00929 -0.01597 0.01137 -0.01875 C 0.01506 -0.02384 0.01746 -0.03009 0.02099 -0.03519 C 0.02163 -0.03819 0.02307 -0.03843 0.02435 -0.04074 C 0.02708 -0.04537 0.0306 -0.04931 0.03477 -0.05093 C 0.03653 -0.05255 0.03861 -0.05417 0.04054 -0.05509 C 0.04374 -0.05856 0.04967 -0.05949 0.05335 -0.05995 C 0.07803 -0.07176 0.10222 -0.06667 0.12946 -0.0669 C 0.13731 -0.06806 0.14469 -0.06968 0.1527 -0.07014 C 0.16055 -0.07292 0.1652 -0.07176 0.17513 -0.07222 C 0.18522 -0.07454 0.19532 -0.07616 0.20557 -0.07778 C 0.20926 -0.08032 0.21342 -0.08125 0.21743 -0.08264 C 0.2208 -0.08588 0.22528 -0.09167 0.22929 -0.09282 C 0.23105 -0.09537 0.23329 -0.0963 0.23554 -0.09838 C 0.23602 -0.09884 0.23698 -0.09977 0.23698 -0.09977 C 0.23874 -0.1037 0.24179 -0.1044 0.24403 -0.10741 C 0.24643 -0.11042 0.24819 -0.11366 0.25076 -0.1162 C 0.25252 -0.11991 0.2546 -0.12315 0.25653 -0.12662 C 0.25829 -0.13009 0.25893 -0.1338 0.26117 -0.13681 C 0.26197 -0.14028 0.26646 -0.14676 0.26886 -0.14792 C 0.27239 -0.15463 0.27543 -0.16134 0.2788 -0.16852 C 0.2796 -0.17037 0.27992 -0.17292 0.28072 -0.17477 C 0.28168 -0.18079 0.28441 -0.18657 0.28649 -0.1919 C 0.29034 -0.20162 0.29306 -0.21227 0.29739 -0.22153 C 0.29979 -0.22662 0.30091 -0.2338 0.30444 -0.23727 C 0.30508 -0.23889 0.30588 -0.24028 0.30636 -0.24213 C 0.30684 -0.24398 0.30732 -0.24769 0.30732 -0.24769 " pathEditMode="relative" ptsTypes="fffffffffffffffffffffffffffA">
                                      <p:cBhvr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-3.7037E-7 C 0.00193 0.0081 -0.00048 0.00069 0.00385 0.00694 C 0.01266 0.01967 0.00818 0.01898 0.01924 0.02222 C 0.02468 0.02616 0.03077 0.02754 0.03654 0.03055 C 0.03783 0.03125 0.03911 0.03264 0.04039 0.03333 C 0.04231 0.03449 0.04616 0.03611 0.04616 0.03611 C 0.04856 0.0412 0.05225 0.04653 0.05577 0.05 C 0.05641 0.05139 0.0569 0.05301 0.0577 0.05416 C 0.05946 0.05625 0.06347 0.05972 0.06347 0.05972 C 0.06715 0.06782 0.07228 0.06805 0.07693 0.07361 C 0.0843 0.08241 0.09295 0.09166 0.10193 0.09722 C 0.10625 0.1 0.10497 0.09722 0.10866 0.1 C 0.11459 0.1044 0.10834 0.10116 0.11443 0.10833 C 0.11603 0.11041 0.11843 0.11088 0.1202 0.1125 C 0.12356 0.11991 0.12965 0.12153 0.13462 0.12639 C 0.13863 0.13518 0.1468 0.13866 0.15289 0.14444 C 0.15529 0.14676 0.15722 0.15046 0.15962 0.15278 C 0.16491 0.15787 0.17228 0.15833 0.17789 0.1625 C 0.18366 0.16666 0.18911 0.17315 0.1952 0.17639 C 0.20049 0.17916 0.20273 0.1787 0.2077 0.18055 C 0.21411 0.18287 0.2069 0.18055 0.21347 0.18472 C 0.21459 0.18541 0.22132 0.18727 0.22212 0.1875 C 0.22725 0.1912 0.23286 0.19398 0.23847 0.19583 C 0.24167 0.19676 0.24808 0.19861 0.24808 0.19861 C 0.25049 0.20046 0.25337 0.20092 0.25577 0.20278 C 0.2569 0.2037 0.25754 0.20602 0.25866 0.20694 C 0.26074 0.20856 0.26331 0.20833 0.26539 0.20972 C 0.27292 0.21435 0.28061 0.21713 0.28847 0.22083 C 0.28959 0.22129 0.29023 0.22291 0.29135 0.22361 C 0.2944 0.22546 0.29776 0.22662 0.30097 0.22778 C 0.31218 0.23866 0.33302 0.24583 0.34616 0.24861 C 0.35513 0.25301 0.36475 0.25254 0.37404 0.25555 C 0.38334 0.25856 0.39343 0.26551 0.40289 0.26666 C 0.40994 0.26759 0.41699 0.26759 0.42404 0.26805 C 0.43847 0.2706 0.45289 0.27569 0.46731 0.27778 C 0.47741 0.2794 0.47821 0.27847 0.48654 0.28055 C 0.49087 0.28171 0.49488 0.28518 0.49904 0.28611 C 0.51058 0.28842 0.52212 0.29028 0.53366 0.29305 C 0.53815 0.29259 0.54263 0.29282 0.54712 0.29166 C 0.55049 0.29074 0.55674 0.28611 0.55674 0.28611 C 0.55882 0.28148 0.55994 0.2794 0.56154 0.27361 C 0.56234 0.27037 0.56347 0.26389 0.56347 0.26389 " pathEditMode="relative" ptsTypes="fffffffffffffffffffffffffffffffffffffffffA">
                                      <p:cBhvr>
                                        <p:cTn id="55" dur="2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642918"/>
          <a:ext cx="8786881" cy="550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8509"/>
                <a:gridCol w="574031"/>
                <a:gridCol w="574031"/>
                <a:gridCol w="574031"/>
                <a:gridCol w="574031"/>
                <a:gridCol w="574031"/>
                <a:gridCol w="574031"/>
                <a:gridCol w="574031"/>
                <a:gridCol w="574031"/>
                <a:gridCol w="574031"/>
                <a:gridCol w="574031"/>
                <a:gridCol w="574031"/>
                <a:gridCol w="574031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смен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Время начала рабочего дня , часы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gridSpan="13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Цеха 1 группы (вредное производство)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 gridSpan="1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Цеха 2 группы (нормальные условия труда)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1800" b="1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1800" b="1" kern="1200" dirty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 gridSpan="1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Администрация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71670" y="1857364"/>
            <a:ext cx="1143008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3714752"/>
            <a:ext cx="1714512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4786322"/>
            <a:ext cx="1714512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643702" y="1857364"/>
            <a:ext cx="1143008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2214554"/>
            <a:ext cx="1143008" cy="1428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4071942"/>
            <a:ext cx="1714512" cy="1428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2571744"/>
            <a:ext cx="1143008" cy="1428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786446" y="3714752"/>
            <a:ext cx="1714512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5500702"/>
            <a:ext cx="1714512" cy="1428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357686" y="5143512"/>
            <a:ext cx="1714512" cy="1428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500694" y="2928934"/>
            <a:ext cx="1143008" cy="1428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786710" y="2214554"/>
            <a:ext cx="1143008" cy="1428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500958" y="4071942"/>
            <a:ext cx="1428760" cy="1428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071670" y="4071942"/>
            <a:ext cx="285752" cy="1428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786710" y="5929330"/>
            <a:ext cx="1143008" cy="1428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071670" y="5857892"/>
            <a:ext cx="571504" cy="1428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26" name="Рисунок 25" descr="390668119.jp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929454" y="6248400"/>
            <a:ext cx="1214454" cy="609600"/>
          </a:xfrm>
          <a:prstGeom prst="rect">
            <a:avLst/>
          </a:prstGeom>
        </p:spPr>
      </p:pic>
      <p:pic>
        <p:nvPicPr>
          <p:cNvPr id="28" name="Рисунок 27" descr="2632f6c392e21dd747209ac388d833f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1" y="6215082"/>
            <a:ext cx="1171075" cy="64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4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9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0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5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9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0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5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0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5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7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8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2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3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4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7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8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9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3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4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2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7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8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9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969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50825" y="765175"/>
            <a:ext cx="8713788" cy="338138"/>
          </a:xfrm>
          <a:prstGeom prst="rect">
            <a:avLst/>
          </a:prstGeom>
          <a:solidFill>
            <a:srgbClr val="FFFFCC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/>
              <a:t>Подготовка к действиям систем управления, связи и оповещения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357188" y="4786313"/>
            <a:ext cx="2560637" cy="1852612"/>
            <a:chOff x="113" y="2840"/>
            <a:chExt cx="1815" cy="1480"/>
          </a:xfrm>
        </p:grpSpPr>
        <p:pic>
          <p:nvPicPr>
            <p:cNvPr id="29712" name="Рисунок 9" descr="20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" y="2840"/>
              <a:ext cx="1815" cy="1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3" name="Text Box 6"/>
            <p:cNvSpPr txBox="1">
              <a:spLocks noChangeArrowheads="1"/>
            </p:cNvSpPr>
            <p:nvPr/>
          </p:nvSpPr>
          <p:spPr bwMode="auto">
            <a:xfrm>
              <a:off x="521" y="4070"/>
              <a:ext cx="13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000" b="1">
                  <a:solidFill>
                    <a:srgbClr val="000022"/>
                  </a:solidFill>
                  <a:latin typeface="Calibri" pitchFamily="34" charset="0"/>
                </a:rPr>
                <a:t>Диспетчеры</a:t>
              </a:r>
            </a:p>
          </p:txBody>
        </p:sp>
      </p:grpSp>
      <p:pic>
        <p:nvPicPr>
          <p:cNvPr id="2970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88" y="1357313"/>
            <a:ext cx="2500312" cy="164306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29705" name="Picture 7" descr="Картинка 805 из 2764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13" y="1357313"/>
            <a:ext cx="28575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7" descr="http://im3-tub-ru.yandex.net/i?id=133191756-71-72"/>
          <p:cNvPicPr>
            <a:picLocks noChangeAspect="1" noChangeArrowheads="1"/>
          </p:cNvPicPr>
          <p:nvPr/>
        </p:nvPicPr>
        <p:blipFill>
          <a:blip r:embed="rId8" cstate="print"/>
          <a:srcRect r="14841"/>
          <a:stretch>
            <a:fillRect/>
          </a:stretch>
        </p:blipFill>
        <p:spPr bwMode="auto">
          <a:xfrm>
            <a:off x="428625" y="3071813"/>
            <a:ext cx="23574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27" descr="545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30000"/>
          </a:blip>
          <a:srcRect/>
          <a:stretch>
            <a:fillRect/>
          </a:stretch>
        </p:blipFill>
        <p:spPr bwMode="auto">
          <a:xfrm>
            <a:off x="7000875" y="3000375"/>
            <a:ext cx="185737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10" descr="http://www.ossetia.ru/upload/iblock/8d8/26.jpg"/>
          <p:cNvPicPr>
            <a:picLocks noChangeAspect="1" noChangeArrowheads="1"/>
          </p:cNvPicPr>
          <p:nvPr/>
        </p:nvPicPr>
        <p:blipFill>
          <a:blip r:embed="rId10" cstate="print"/>
          <a:srcRect l="8847" r="8153"/>
          <a:stretch>
            <a:fillRect/>
          </a:stretch>
        </p:blipFill>
        <p:spPr bwMode="auto">
          <a:xfrm>
            <a:off x="357188" y="1357313"/>
            <a:ext cx="24288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072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2738" y="3565525"/>
            <a:ext cx="1095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2" descr="https://im0-tub-ru.yandex.net/i?id=0afb47fbe66c7318365f5623b3e543d7&amp;n=33&amp;h=190&amp;w=2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714884"/>
            <a:ext cx="26098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4" descr="https://im3-tub-ru.yandex.net/i?id=7abb51fdaccc7c9501b2ab826278181d&amp;n=33&amp;h=190&amp;w=2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00" y="1285875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6" descr="https://im2-tub-ru.yandex.net/i?id=231e7b6d04258d24e19f8da72a8d431f&amp;n=33&amp;h=190&amp;w=3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50" y="1285875"/>
            <a:ext cx="30194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8" descr="https://im1-tub-ru.yandex.net/i?id=3d048118d7344cb7261689d0bac29cf7&amp;n=33&amp;h=190&amp;w=23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2714620"/>
            <a:ext cx="264318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1" name="Text Box 13"/>
          <p:cNvSpPr txBox="1">
            <a:spLocks noChangeArrowheads="1"/>
          </p:cNvSpPr>
          <p:nvPr/>
        </p:nvSpPr>
        <p:spPr bwMode="auto">
          <a:xfrm>
            <a:off x="285750" y="642938"/>
            <a:ext cx="8713788" cy="338137"/>
          </a:xfrm>
          <a:prstGeom prst="rect">
            <a:avLst/>
          </a:prstGeom>
          <a:solidFill>
            <a:srgbClr val="FFCC99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Разработка СФД  для  работы объекта в особый период и в условиях ЧС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25700" y="116632"/>
            <a:ext cx="8892600" cy="489892"/>
          </a:xfrm>
          <a:prstGeom prst="rect">
            <a:avLst/>
          </a:prstGeom>
          <a:gradFill rotWithShape="1">
            <a:gsLst>
              <a:gs pos="0">
                <a:srgbClr val="DDDDDD">
                  <a:alpha val="60001"/>
                </a:srgbClr>
              </a:gs>
              <a:gs pos="50000">
                <a:srgbClr val="FFFFFF"/>
              </a:gs>
              <a:gs pos="100000">
                <a:srgbClr val="DDDDDD">
                  <a:alpha val="60001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  <a:softEdge rad="12700"/>
          </a:effectLst>
          <a:extLst/>
        </p:spPr>
        <p:txBody>
          <a:bodyPr lIns="104155" tIns="52077" rIns="104155" bIns="5207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66686" algn="ctr" defTabSz="914352" eaLnBrk="1" hangingPunct="1">
              <a:lnSpc>
                <a:spcPts val="3000"/>
              </a:lnSpc>
              <a:buClr>
                <a:srgbClr val="FF0000"/>
              </a:buClr>
              <a:defRPr/>
            </a:pPr>
            <a:r>
              <a:rPr lang="ru-RU" sz="2800" b="1" dirty="0" smtClean="0">
                <a:solidFill>
                  <a:srgbClr val="0000CC"/>
                </a:solidFill>
                <a:cs typeface="Times New Roman" pitchFamily="18" charset="0"/>
              </a:rPr>
              <a:t>Основные организационные мероприятия по ПУФ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4" name="Рисунок 13" descr="machtwechsel_in_china_teure_oekostromfoerderung_gefaehrlicher_baer-1x-e143560201175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1214421"/>
            <a:ext cx="2643206" cy="140518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50000">
                <a:srgbClr val="FFFFFF"/>
              </a:gs>
              <a:gs pos="100000">
                <a:srgbClr val="006600"/>
              </a:gs>
            </a:gsLst>
            <a:lin ang="27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89486" tIns="44743" rIns="89486" bIns="44743" anchor="ctr"/>
          <a:lstStyle/>
          <a:p>
            <a:pPr defTabSz="987425"/>
            <a:endParaRPr lang="ru-RU" altLang="ru-RU" sz="35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7636" name="AutoShape 18"/>
          <p:cNvSpPr>
            <a:spLocks noChangeArrowheads="1"/>
          </p:cNvSpPr>
          <p:nvPr/>
        </p:nvSpPr>
        <p:spPr bwMode="auto">
          <a:xfrm rot="5400000">
            <a:off x="5285374" y="1429743"/>
            <a:ext cx="571505" cy="156962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399 h 21600"/>
              <a:gd name="T14" fmla="*/ 16715 w 21600"/>
              <a:gd name="T15" fmla="*/ 162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832" y="0"/>
                </a:moveTo>
                <a:lnTo>
                  <a:pt x="11832" y="5399"/>
                </a:lnTo>
                <a:lnTo>
                  <a:pt x="3375" y="5399"/>
                </a:lnTo>
                <a:lnTo>
                  <a:pt x="3375" y="16201"/>
                </a:lnTo>
                <a:lnTo>
                  <a:pt x="11832" y="16201"/>
                </a:lnTo>
                <a:lnTo>
                  <a:pt x="11832" y="21600"/>
                </a:lnTo>
                <a:lnTo>
                  <a:pt x="21600" y="10800"/>
                </a:lnTo>
                <a:lnTo>
                  <a:pt x="11832" y="0"/>
                </a:lnTo>
                <a:close/>
              </a:path>
              <a:path w="21600" h="21600">
                <a:moveTo>
                  <a:pt x="1350" y="5399"/>
                </a:moveTo>
                <a:lnTo>
                  <a:pt x="1350" y="16201"/>
                </a:lnTo>
                <a:lnTo>
                  <a:pt x="2700" y="16201"/>
                </a:lnTo>
                <a:lnTo>
                  <a:pt x="2700" y="5399"/>
                </a:lnTo>
                <a:lnTo>
                  <a:pt x="1350" y="5399"/>
                </a:lnTo>
                <a:close/>
              </a:path>
              <a:path w="21600" h="21600">
                <a:moveTo>
                  <a:pt x="0" y="5399"/>
                </a:moveTo>
                <a:lnTo>
                  <a:pt x="0" y="16201"/>
                </a:lnTo>
                <a:lnTo>
                  <a:pt x="675" y="16201"/>
                </a:lnTo>
                <a:lnTo>
                  <a:pt x="675" y="5399"/>
                </a:lnTo>
                <a:lnTo>
                  <a:pt x="0" y="5399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50000">
                <a:srgbClr val="FFFF00"/>
              </a:gs>
              <a:gs pos="100000">
                <a:srgbClr val="FF3300"/>
              </a:gs>
            </a:gsLst>
            <a:lin ang="0" scaled="1"/>
          </a:gradFill>
          <a:ln w="28575">
            <a:solidFill>
              <a:srgbClr val="FF3300"/>
            </a:solidFill>
            <a:miter lim="800000"/>
            <a:headEnd/>
            <a:tailEnd/>
          </a:ln>
          <a:effectLst>
            <a:outerShdw sy="50000" kx="-2453608" rotWithShape="0">
              <a:srgbClr val="FFFF00"/>
            </a:outerShdw>
          </a:effectLst>
        </p:spPr>
        <p:txBody>
          <a:bodyPr wrap="none" lIns="82760" tIns="41418" rIns="82760" bIns="41418" anchor="ctr"/>
          <a:lstStyle/>
          <a:p>
            <a:pPr>
              <a:defRPr/>
            </a:pPr>
            <a:endParaRPr lang="ru-RU"/>
          </a:p>
        </p:txBody>
      </p:sp>
      <p:sp>
        <p:nvSpPr>
          <p:cNvPr id="18443" name="AutoShape 14"/>
          <p:cNvSpPr>
            <a:spLocks noChangeArrowheads="1"/>
          </p:cNvSpPr>
          <p:nvPr/>
        </p:nvSpPr>
        <p:spPr bwMode="auto">
          <a:xfrm>
            <a:off x="2500298" y="0"/>
            <a:ext cx="6429387" cy="1785926"/>
          </a:xfrm>
          <a:prstGeom prst="roundRect">
            <a:avLst>
              <a:gd name="adj" fmla="val 16176"/>
            </a:avLst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rgbClr val="FFFFFF"/>
            </a:solidFill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279400" sy="50000" kx="2453608" rotWithShape="0">
              <a:srgbClr val="FFFF00"/>
            </a:outerShdw>
          </a:effectLst>
        </p:spPr>
        <p:txBody>
          <a:bodyPr wrap="none" lIns="87929" tIns="45696" rIns="87929" bIns="45696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20. Основными мероприятиями по ГО,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осуществляемыми в целях решения задачи,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связанной с обеспечением устойчивости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функционирования организаций, являются:</a:t>
            </a:r>
          </a:p>
        </p:txBody>
      </p:sp>
      <p:sp>
        <p:nvSpPr>
          <p:cNvPr id="6153" name="AutoShape 10"/>
          <p:cNvSpPr>
            <a:spLocks noChangeArrowheads="1"/>
          </p:cNvSpPr>
          <p:nvPr/>
        </p:nvSpPr>
        <p:spPr bwMode="auto">
          <a:xfrm>
            <a:off x="538582" y="620714"/>
            <a:ext cx="601070" cy="504825"/>
          </a:xfrm>
          <a:prstGeom prst="wedgeRectCallout">
            <a:avLst>
              <a:gd name="adj1" fmla="val 201713"/>
              <a:gd name="adj2" fmla="val 82389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89486" tIns="44743" rIns="89486" bIns="44743"/>
          <a:lstStyle/>
          <a:p>
            <a:pPr defTabSz="987425"/>
            <a:endParaRPr lang="ru-RU" altLang="ru-RU" sz="1800" b="0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0" y="0"/>
            <a:ext cx="2463368" cy="2599177"/>
            <a:chOff x="761" y="709"/>
            <a:chExt cx="975" cy="1367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grpSpPr>
        <p:pic>
          <p:nvPicPr>
            <p:cNvPr id="8209" name="Picture 12" descr="Книга-RED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9F8"/>
                </a:clrFrom>
                <a:clrTo>
                  <a:srgbClr val="FBF9F8">
                    <a:alpha val="0"/>
                  </a:srgbClr>
                </a:clrTo>
              </a:clrChange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761" y="709"/>
              <a:ext cx="975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</p:pic>
        <p:sp>
          <p:nvSpPr>
            <p:cNvPr id="8210" name="Text Box 13"/>
            <p:cNvSpPr txBox="1">
              <a:spLocks noChangeArrowheads="1"/>
            </p:cNvSpPr>
            <p:nvPr/>
          </p:nvSpPr>
          <p:spPr bwMode="auto">
            <a:xfrm>
              <a:off x="761" y="822"/>
              <a:ext cx="933" cy="125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square">
              <a:spAutoFit/>
            </a:bodyPr>
            <a:lstStyle>
              <a:lvl1pPr marL="12700" indent="-127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lang="ru-RU" sz="1000" dirty="0" smtClean="0">
                <a:solidFill>
                  <a:srgbClr val="FFFF00"/>
                </a:solidFill>
              </a:endParaRPr>
            </a:p>
            <a:p>
              <a:pPr eaLnBrk="1" hangingPunct="1">
                <a:defRPr/>
              </a:pPr>
              <a:r>
                <a:rPr lang="ru-RU" sz="1600" dirty="0" smtClean="0">
                  <a:solidFill>
                    <a:srgbClr val="FFFF00"/>
                  </a:solidFill>
                </a:rPr>
                <a:t>Постановление Правительства РФ от 26.11.2007г. N 804</a:t>
              </a:r>
              <a:br>
                <a:rPr lang="ru-RU" sz="1600" dirty="0" smtClean="0">
                  <a:solidFill>
                    <a:srgbClr val="FFFF00"/>
                  </a:solidFill>
                </a:rPr>
              </a:br>
              <a:r>
                <a:rPr lang="ru-RU" sz="1600" dirty="0" smtClean="0">
                  <a:solidFill>
                    <a:schemeClr val="bg1"/>
                  </a:solidFill>
                </a:rPr>
                <a:t>«Об утверждении Положения о гражданской обороне в Российской Федерации»</a:t>
              </a:r>
              <a:endParaRPr lang="ru-RU" sz="1600" u="sng" dirty="0" smtClean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ru-RU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142844" y="2571744"/>
            <a:ext cx="8858312" cy="4286256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FFFFCC"/>
              </a:gs>
              <a:gs pos="50000">
                <a:srgbClr val="FFFFFF"/>
              </a:gs>
              <a:gs pos="100000">
                <a:srgbClr val="FFFFCC"/>
              </a:gs>
            </a:gsLst>
            <a:lin ang="5400000" scaled="1"/>
          </a:gradFill>
          <a:ln w="38100" cmpd="dbl">
            <a:solidFill>
              <a:srgbClr val="FF0000"/>
            </a:solidFill>
            <a:prstDash val="lgDash"/>
            <a:round/>
            <a:headEnd/>
            <a:tailEnd/>
          </a:ln>
          <a:effectLst>
            <a:outerShdw dist="81320" dir="2319588" algn="ctr" rotWithShape="0">
              <a:srgbClr val="FFFF00"/>
            </a:outerShdw>
          </a:effectLst>
        </p:spPr>
        <p:txBody>
          <a:bodyPr wrap="none" lIns="89874" tIns="46737" rIns="89874" bIns="46737" anchor="ctr"/>
          <a:lstStyle/>
          <a:p>
            <a:pPr marL="412750" indent="333375" algn="l">
              <a:defRPr/>
            </a:pPr>
            <a:endParaRPr lang="ru-RU" altLang="ru-RU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285720" y="2643182"/>
            <a:ext cx="8569325" cy="500066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>
                <a:solidFill>
                  <a:srgbClr val="FF0000"/>
                </a:solidFill>
                <a:latin typeface="Times New Roman" pitchFamily="18" charset="0"/>
              </a:rPr>
              <a:t>создание и организация работы в мирное и военное время </a:t>
            </a:r>
            <a:r>
              <a:rPr lang="ru-RU" altLang="ru-RU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 smtClean="0">
                <a:solidFill>
                  <a:srgbClr val="FF0000"/>
                </a:solidFill>
                <a:latin typeface="Times New Roman" pitchFamily="18" charset="0"/>
              </a:rPr>
              <a:t> комиссий  по вопросам ПУФ ОЭ;</a:t>
            </a:r>
            <a:endParaRPr lang="ru-RU" altLang="ru-RU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214282" y="3286124"/>
            <a:ext cx="8715436" cy="500066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рациональное размещение населенных пунктов, ОЭ и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инфраструктуры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а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также </a:t>
            </a:r>
            <a:endParaRPr lang="ru-RU" altLang="ru-RU" b="1" i="1" dirty="0" smtClean="0">
              <a:solidFill>
                <a:srgbClr val="0000CC"/>
              </a:solidFill>
              <a:latin typeface="Times New Roman" pitchFamily="18" charset="0"/>
            </a:endParaRP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средств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производства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в соответствии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с требованиями </a:t>
            </a:r>
            <a:r>
              <a:rPr lang="ru-RU" altLang="ru-RU" b="1" i="1" dirty="0" err="1" smtClean="0">
                <a:solidFill>
                  <a:srgbClr val="0000CC"/>
                </a:solidFill>
                <a:latin typeface="Times New Roman" pitchFamily="18" charset="0"/>
              </a:rPr>
              <a:t>СНиП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 ИТМ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ГО;</a:t>
            </a: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214282" y="3929066"/>
            <a:ext cx="8715436" cy="500066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разработка и проведение мероприятий, направленных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на повышение  надежности </a:t>
            </a: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функционирования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систем и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источников </a:t>
            </a:r>
            <a:r>
              <a:rPr lang="ru-RU" altLang="ru-RU" b="1" i="1" dirty="0" err="1">
                <a:solidFill>
                  <a:srgbClr val="0000CC"/>
                </a:solidFill>
                <a:latin typeface="Times New Roman" pitchFamily="18" charset="0"/>
              </a:rPr>
              <a:t>газо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-, </a:t>
            </a:r>
            <a:r>
              <a:rPr lang="ru-RU" altLang="ru-RU" b="1" i="1" dirty="0" err="1">
                <a:solidFill>
                  <a:srgbClr val="0000CC"/>
                </a:solidFill>
                <a:latin typeface="Times New Roman" pitchFamily="18" charset="0"/>
              </a:rPr>
              <a:t>энерго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- и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водоснабжения;</a:t>
            </a:r>
            <a:endParaRPr lang="ru-RU" altLang="ru-RU" b="1" i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214282" y="4572008"/>
            <a:ext cx="8715436" cy="357190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разработка и реализация в мирное и военное время ИТМ ГО;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4282" y="5000636"/>
            <a:ext cx="8715436" cy="357190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планирование, подготовка и проведение АСДНР на ОЭ, продолжающих работу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в/</a:t>
            </a:r>
            <a:r>
              <a:rPr lang="ru-RU" altLang="ru-RU" b="1" i="1" dirty="0" err="1" smtClean="0">
                <a:solidFill>
                  <a:srgbClr val="0000CC"/>
                </a:solidFill>
                <a:latin typeface="Times New Roman" pitchFamily="18" charset="0"/>
              </a:rPr>
              <a:t>в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;</a:t>
            </a:r>
            <a:endParaRPr lang="ru-RU" altLang="ru-RU" b="1" i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214282" y="5500702"/>
            <a:ext cx="8715436" cy="500066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заблаговременное создание запасов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МТ, продовольственных,  мед.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и иных </a:t>
            </a:r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средств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, </a:t>
            </a:r>
            <a:endParaRPr lang="ru-RU" altLang="ru-RU" b="1" i="1" dirty="0" smtClean="0">
              <a:solidFill>
                <a:srgbClr val="0000CC"/>
              </a:solidFill>
              <a:latin typeface="Times New Roman" pitchFamily="18" charset="0"/>
            </a:endParaRPr>
          </a:p>
          <a:p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необходимых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для сохранения и (или) восстановления производственного процесса;</a:t>
            </a: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285720" y="6143644"/>
            <a:ext cx="8715436" cy="571504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создание СФД и повышение эффективности защиты производственных фондов </a:t>
            </a:r>
            <a:endParaRPr lang="ru-RU" altLang="ru-RU" b="1" i="1" dirty="0" smtClean="0">
              <a:solidFill>
                <a:srgbClr val="0000CC"/>
              </a:solidFill>
              <a:latin typeface="Times New Roman" pitchFamily="18" charset="0"/>
            </a:endParaRPr>
          </a:p>
          <a:p>
            <a:r>
              <a:rPr lang="ru-RU" altLang="ru-RU" b="1" i="1" dirty="0" smtClean="0">
                <a:solidFill>
                  <a:srgbClr val="0000CC"/>
                </a:solidFill>
                <a:latin typeface="Times New Roman" pitchFamily="18" charset="0"/>
              </a:rPr>
              <a:t>при </a:t>
            </a:r>
            <a:r>
              <a:rPr lang="ru-RU" altLang="ru-RU" b="1" i="1" dirty="0">
                <a:solidFill>
                  <a:srgbClr val="0000CC"/>
                </a:solidFill>
                <a:latin typeface="Times New Roman" pitchFamily="18" charset="0"/>
              </a:rPr>
              <a:t>воздействии на них ССП.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174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2738" y="3565525"/>
            <a:ext cx="1095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190625"/>
            <a:ext cx="30956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Рисунок 1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2852738"/>
            <a:ext cx="3095625" cy="18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Рисунок 1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4591050"/>
            <a:ext cx="274320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Рисунок 14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6225" y="1127125"/>
            <a:ext cx="34766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F8496C58-5935-4B41-B4B0-EBCCA5DE12C8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95288" y="714375"/>
            <a:ext cx="8353425" cy="338138"/>
          </a:xfrm>
          <a:prstGeom prst="rect">
            <a:avLst/>
          </a:prstGeom>
          <a:solidFill>
            <a:srgbClr val="FFFF99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Накопление средств коллективной защиты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277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2738" y="3565525"/>
            <a:ext cx="1095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73025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  <p:sp>
        <p:nvSpPr>
          <p:cNvPr id="32776" name="Text Box 5"/>
          <p:cNvSpPr txBox="1">
            <a:spLocks noChangeArrowheads="1"/>
          </p:cNvSpPr>
          <p:nvPr/>
        </p:nvSpPr>
        <p:spPr bwMode="auto">
          <a:xfrm>
            <a:off x="428625" y="857250"/>
            <a:ext cx="8353425" cy="584200"/>
          </a:xfrm>
          <a:prstGeom prst="rect">
            <a:avLst/>
          </a:prstGeom>
          <a:solidFill>
            <a:srgbClr val="FFCCFF"/>
          </a:solidFill>
          <a:ln w="19050">
            <a:solidFill>
              <a:srgbClr val="CC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/>
              <a:t>Создание систем автоматизированного контроля за ходом производственных процессов</a:t>
            </a:r>
          </a:p>
        </p:txBody>
      </p:sp>
      <p:pic>
        <p:nvPicPr>
          <p:cNvPr id="48130" name="Picture 2" descr="https://im1-tub-ru.yandex.net/i?id=e281214f6248b70245679b36147cd63c&amp;n=33&amp;h=190&amp;w=2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50" y="1571625"/>
            <a:ext cx="22669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https://im0-tub-ru.yandex.net/i?id=d62203478859ee76281751c1a8a4c3b2&amp;n=33&amp;h=190&amp;w=2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8" y="2643188"/>
            <a:ext cx="235743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https://im3-tub-ru.yandex.net/i?id=729ed2377981026a4a1cb0e96112d9a0&amp;n=33&amp;h=190&amp;w=3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50" y="1571625"/>
            <a:ext cx="292893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8" descr="https://im3-tub-ru.yandex.net/i?id=467c2a3f2ba2121539bc84f857a5d12f&amp;n=33&amp;h=190&amp;w=25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50" y="4786313"/>
            <a:ext cx="24384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3500430" y="1142984"/>
            <a:ext cx="2428892" cy="1785950"/>
            <a:chOff x="3563938" y="3141663"/>
            <a:chExt cx="4248150" cy="2898775"/>
          </a:xfrm>
        </p:grpSpPr>
        <p:sp>
          <p:nvSpPr>
            <p:cNvPr id="33794" name="Freeform 210"/>
            <p:cNvSpPr>
              <a:spLocks/>
            </p:cNvSpPr>
            <p:nvPr/>
          </p:nvSpPr>
          <p:spPr bwMode="auto">
            <a:xfrm>
              <a:off x="3563938" y="3141663"/>
              <a:ext cx="4248150" cy="2898775"/>
            </a:xfrm>
            <a:custGeom>
              <a:avLst/>
              <a:gdLst>
                <a:gd name="T0" fmla="*/ 0 w 20000"/>
                <a:gd name="T1" fmla="*/ 2147483647 h 20000"/>
                <a:gd name="T2" fmla="*/ 2147483647 w 20000"/>
                <a:gd name="T3" fmla="*/ 0 h 20000"/>
                <a:gd name="T4" fmla="*/ 2147483647 w 20000"/>
                <a:gd name="T5" fmla="*/ 2147483647 h 20000"/>
                <a:gd name="T6" fmla="*/ 2147483647 w 20000"/>
                <a:gd name="T7" fmla="*/ 2147483647 h 20000"/>
                <a:gd name="T8" fmla="*/ 2147483647 w 20000"/>
                <a:gd name="T9" fmla="*/ 2147483647 h 20000"/>
                <a:gd name="T10" fmla="*/ 0 w 20000"/>
                <a:gd name="T11" fmla="*/ 2147483647 h 20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000"/>
                <a:gd name="T19" fmla="*/ 0 h 20000"/>
                <a:gd name="T20" fmla="*/ 20000 w 20000"/>
                <a:gd name="T21" fmla="*/ 20000 h 200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000" h="20000">
                  <a:moveTo>
                    <a:pt x="0" y="8030"/>
                  </a:moveTo>
                  <a:lnTo>
                    <a:pt x="6748" y="0"/>
                  </a:lnTo>
                  <a:lnTo>
                    <a:pt x="19989" y="10467"/>
                  </a:lnTo>
                  <a:lnTo>
                    <a:pt x="13645" y="19983"/>
                  </a:lnTo>
                  <a:lnTo>
                    <a:pt x="3241" y="19983"/>
                  </a:lnTo>
                  <a:lnTo>
                    <a:pt x="0" y="803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3795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27538" y="3644900"/>
              <a:ext cx="928687" cy="103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6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40425" y="4360863"/>
              <a:ext cx="928688" cy="103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7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4876800"/>
              <a:ext cx="955675" cy="957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8" name="Picture 1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2738" y="3565525"/>
              <a:ext cx="1095375" cy="119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75D281A4-241B-4205-9B0C-693A13C2F60A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28625" y="714375"/>
            <a:ext cx="8353425" cy="338138"/>
          </a:xfrm>
          <a:prstGeom prst="rect">
            <a:avLst/>
          </a:prstGeom>
          <a:solidFill>
            <a:srgbClr val="FFFFCC"/>
          </a:solidFill>
          <a:ln w="190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Обеспечение подачи электроэнергии  от двух независимых источников</a:t>
            </a:r>
          </a:p>
        </p:txBody>
      </p:sp>
      <p:pic>
        <p:nvPicPr>
          <p:cNvPr id="33804" name="Picture 6" descr="https://im2-tub-ru.yandex.net/i?id=c4ff8ce6cec3bfa9f1fc814836c37895&amp;n=33&amp;h=190&amp;w=2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214422"/>
            <a:ext cx="27860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zZTmj5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5072074"/>
            <a:ext cx="3000396" cy="1785925"/>
          </a:xfrm>
          <a:prstGeom prst="rect">
            <a:avLst/>
          </a:prstGeom>
        </p:spPr>
      </p:pic>
      <p:pic>
        <p:nvPicPr>
          <p:cNvPr id="14" name="Рисунок 13" descr="setevaya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3071810"/>
            <a:ext cx="3000396" cy="1857388"/>
          </a:xfrm>
          <a:prstGeom prst="rect">
            <a:avLst/>
          </a:prstGeom>
        </p:spPr>
      </p:pic>
      <p:pic>
        <p:nvPicPr>
          <p:cNvPr id="15" name="Рисунок 14" descr="shema-vie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1214422"/>
            <a:ext cx="3000396" cy="1785950"/>
          </a:xfrm>
          <a:prstGeom prst="rect">
            <a:avLst/>
          </a:prstGeom>
        </p:spPr>
      </p:pic>
      <p:pic>
        <p:nvPicPr>
          <p:cNvPr id="19" name="Рисунок 18" descr="dad4c26a6040b4afa5066fead489629f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43306" y="3071810"/>
            <a:ext cx="2214578" cy="3786190"/>
          </a:xfrm>
          <a:prstGeom prst="rect">
            <a:avLst/>
          </a:prstGeom>
        </p:spPr>
      </p:pic>
      <p:pic>
        <p:nvPicPr>
          <p:cNvPr id="20" name="Рисунок 19" descr="giphy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43636" y="3071810"/>
            <a:ext cx="2857520" cy="2000264"/>
          </a:xfrm>
          <a:prstGeom prst="rect">
            <a:avLst/>
          </a:prstGeom>
        </p:spPr>
      </p:pic>
      <p:pic>
        <p:nvPicPr>
          <p:cNvPr id="21" name="Рисунок 20" descr="8TzrRXGoc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48387" y="5143512"/>
            <a:ext cx="2852769" cy="171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481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B38BFB33-7F36-4AFC-9DA8-13D289801951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571500" y="714375"/>
            <a:ext cx="8353425" cy="355600"/>
          </a:xfrm>
          <a:prstGeom prst="rect">
            <a:avLst/>
          </a:prstGeom>
          <a:solidFill>
            <a:srgbClr val="CCFF99"/>
          </a:solidFill>
          <a:ln w="19050">
            <a:solidFill>
              <a:srgbClr val="CC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Обеспечение водоснабжения объекта от двух независимых источников</a:t>
            </a:r>
          </a:p>
        </p:txBody>
      </p:sp>
      <p:pic>
        <p:nvPicPr>
          <p:cNvPr id="34825" name="Picture 2" descr="https://im1-tub-ru.yandex.net/i?id=39c0f8acdda467cf72549b17891942c9&amp;n=33&amp;h=190&amp;w=2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357313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4" descr="https://im0-tub-ru.yandex.net/i?id=89cde0724bd5bf287fae409e76eb3537&amp;n=33&amp;h=190&amp;w=2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75" y="1357313"/>
            <a:ext cx="27051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6" descr="https://im3-tub-ru.yandex.net/i?id=bd597c4ad8750bd0f3dec508abdd9c9b&amp;n=33&amp;h=190&amp;w=28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8" y="4286250"/>
            <a:ext cx="27241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000760" y="2643182"/>
            <a:ext cx="3143240" cy="2567384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00B0F0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  <p:txBody>
          <a:bodyPr wrap="square" lIns="104155" tIns="52077" rIns="104155" bIns="52077">
            <a:spAutoFit/>
          </a:bodyPr>
          <a:lstStyle>
            <a:lvl1pPr marL="342900" indent="-3429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безопасной зоне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защищенных от Р.З и (или) ХЗ объектов водоснабжения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условиях прекращения централизованного снабжения электроэнергией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142844" y="71414"/>
            <a:ext cx="8786874" cy="42862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50000">
                <a:srgbClr val="FFFFFF"/>
              </a:gs>
              <a:gs pos="100000">
                <a:srgbClr val="BBE0E3"/>
              </a:gs>
            </a:gsLst>
            <a:lin ang="2700000" scaled="1"/>
          </a:gradFill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 algn="ctr">
              <a:lnSpc>
                <a:spcPts val="2900"/>
              </a:lnSpc>
              <a:defRPr/>
            </a:pPr>
            <a:r>
              <a:rPr lang="ru-RU" sz="2400" b="1" cap="all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Требования к </a:t>
            </a:r>
            <a:r>
              <a:rPr lang="ru-RU" sz="2400" b="1" cap="all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системам водоснабжения</a:t>
            </a:r>
            <a:endParaRPr lang="ru-RU" sz="2400" b="1" i="1" kern="0" cap="all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195655"/>
            <a:ext cx="9144000" cy="5909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9050" cmpd="dbl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dirty="0"/>
              <a:t>5.23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СП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165.1325800.2014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«Инженерно-технические  мероприятия 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 гражданской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обороне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Актуализированная  редакция </a:t>
            </a:r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СНиП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2.01.51-90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/>
          </a:p>
        </p:txBody>
      </p:sp>
      <p:pic>
        <p:nvPicPr>
          <p:cNvPr id="8" name="Рисунок 7" descr="tumblr_mtyjmejB8d1qcdozto1_r1_5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2643182"/>
            <a:ext cx="2262170" cy="32147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00760" y="5286388"/>
            <a:ext cx="3143240" cy="83099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 &lt;менее </a:t>
            </a:r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  л/</a:t>
            </a:r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на чел.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0" y="2643182"/>
            <a:ext cx="3357554" cy="256738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rgbClr val="00B0F0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  <p:txBody>
          <a:bodyPr wrap="square" lIns="104155" tIns="52077" rIns="104155" bIns="52077">
            <a:spAutoFit/>
          </a:bodyPr>
          <a:lstStyle>
            <a:lvl1pPr marL="342900" indent="-3429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городах (иных  нас. пунктах, отнесенных к группам по ГО, </a:t>
            </a:r>
          </a:p>
          <a:p>
            <a:pPr marL="0" indent="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резервуары для создания в них не менее 3 суточного  запаса питьевой воды для численности населения мирного времени по норме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Схема РЗ местности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 r="2499" b="9433"/>
          <a:stretch>
            <a:fillRect/>
          </a:stretch>
        </p:blipFill>
        <p:spPr bwMode="auto">
          <a:xfrm>
            <a:off x="142844" y="1357298"/>
            <a:ext cx="3857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5"/>
          <p:cNvGrpSpPr/>
          <p:nvPr/>
        </p:nvGrpSpPr>
        <p:grpSpPr>
          <a:xfrm>
            <a:off x="5429256" y="1428736"/>
            <a:ext cx="3357586" cy="1000132"/>
            <a:chOff x="2913063" y="792163"/>
            <a:chExt cx="6503987" cy="2563812"/>
          </a:xfrm>
        </p:grpSpPr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2913063" y="1630363"/>
              <a:ext cx="1733550" cy="5254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46604" tIns="23304" rIns="46604" bIns="23304"/>
            <a:lstStyle/>
            <a:p>
              <a:r>
                <a:rPr lang="ru-RU" sz="1400" dirty="0">
                  <a:solidFill>
                    <a:srgbClr val="0000FF"/>
                  </a:solidFill>
                </a:rPr>
                <a:t> </a:t>
              </a:r>
              <a:r>
                <a:rPr lang="ru-RU" sz="1200" dirty="0" smtClean="0">
                  <a:solidFill>
                    <a:srgbClr val="0000FF"/>
                  </a:solidFill>
                </a:rPr>
                <a:t>Зарин  </a:t>
              </a:r>
              <a:endParaRPr lang="ru-RU" sz="1200" dirty="0"/>
            </a:p>
          </p:txBody>
        </p:sp>
        <p:sp>
          <p:nvSpPr>
            <p:cNvPr id="38" name="Text Box 12"/>
            <p:cNvSpPr txBox="1">
              <a:spLocks noChangeArrowheads="1"/>
            </p:cNvSpPr>
            <p:nvPr/>
          </p:nvSpPr>
          <p:spPr bwMode="auto">
            <a:xfrm>
              <a:off x="2913063" y="1524682"/>
              <a:ext cx="1530349" cy="13429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46604" tIns="23304" rIns="46604" bIns="23304"/>
            <a:lstStyle/>
            <a:p>
              <a:endParaRPr lang="ru-RU" sz="1400" dirty="0"/>
            </a:p>
          </p:txBody>
        </p:sp>
        <p:sp>
          <p:nvSpPr>
            <p:cNvPr id="39" name="Text Box 13"/>
            <p:cNvSpPr txBox="1">
              <a:spLocks noChangeArrowheads="1"/>
            </p:cNvSpPr>
            <p:nvPr/>
          </p:nvSpPr>
          <p:spPr bwMode="auto">
            <a:xfrm>
              <a:off x="8931275" y="792163"/>
              <a:ext cx="485775" cy="3063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46604" tIns="23304" rIns="46604" bIns="23304"/>
            <a:lstStyle/>
            <a:p>
              <a:pPr algn="l"/>
              <a:endParaRPr lang="ru-RU" dirty="0"/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 flipV="1">
              <a:off x="4699000" y="1089025"/>
              <a:ext cx="2155825" cy="59372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102391" dir="7184693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>
              <a:off x="4865688" y="2870200"/>
              <a:ext cx="2014537" cy="3937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56796" dir="17793903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7"/>
            <p:cNvSpPr>
              <a:spLocks noChangeShapeType="1"/>
            </p:cNvSpPr>
            <p:nvPr/>
          </p:nvSpPr>
          <p:spPr bwMode="auto">
            <a:xfrm flipV="1">
              <a:off x="4783138" y="1089025"/>
              <a:ext cx="3981450" cy="59213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56796" dir="3806097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Arc 18"/>
            <p:cNvSpPr>
              <a:spLocks/>
            </p:cNvSpPr>
            <p:nvPr/>
          </p:nvSpPr>
          <p:spPr bwMode="auto">
            <a:xfrm rot="6349525" flipH="1">
              <a:off x="7685088" y="1498600"/>
              <a:ext cx="1797050" cy="1193800"/>
            </a:xfrm>
            <a:custGeom>
              <a:avLst/>
              <a:gdLst>
                <a:gd name="T0" fmla="*/ 5829143 w 18697"/>
                <a:gd name="T1" fmla="*/ 0 h 21591"/>
                <a:gd name="T2" fmla="*/ 172722292 w 18697"/>
                <a:gd name="T3" fmla="*/ 32943926 h 21591"/>
                <a:gd name="T4" fmla="*/ 0 w 18697"/>
                <a:gd name="T5" fmla="*/ 66007060 h 2159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697" h="21591" fill="none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</a:path>
                <a:path w="18697" h="21591" stroke="0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  <a:lnTo>
                    <a:pt x="0" y="21591"/>
                  </a:lnTo>
                  <a:lnTo>
                    <a:pt x="630" y="0"/>
                  </a:lnTo>
                  <a:close/>
                </a:path>
              </a:pathLst>
            </a:custGeom>
            <a:noFill/>
            <a:ln w="38100">
              <a:solidFill>
                <a:srgbClr val="0000FF"/>
              </a:solidFill>
              <a:prstDash val="lgDash"/>
              <a:round/>
              <a:headEnd/>
              <a:tailEnd/>
            </a:ln>
            <a:effectLst>
              <a:prstShdw prst="shdw13" dist="76200" dir="10800000">
                <a:srgbClr val="FFFF00"/>
              </a:prst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Arc 19"/>
            <p:cNvSpPr>
              <a:spLocks/>
            </p:cNvSpPr>
            <p:nvPr/>
          </p:nvSpPr>
          <p:spPr bwMode="auto">
            <a:xfrm rot="6391449">
              <a:off x="6916738" y="3160713"/>
              <a:ext cx="290512" cy="100012"/>
            </a:xfrm>
            <a:custGeom>
              <a:avLst/>
              <a:gdLst>
                <a:gd name="T0" fmla="*/ 152334 w 18697"/>
                <a:gd name="T1" fmla="*/ 0 h 21591"/>
                <a:gd name="T2" fmla="*/ 4513945 w 18697"/>
                <a:gd name="T3" fmla="*/ 231217 h 21591"/>
                <a:gd name="T4" fmla="*/ 0 w 18697"/>
                <a:gd name="T5" fmla="*/ 463267 h 2159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697" h="21591" fill="none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</a:path>
                <a:path w="18697" h="21591" stroke="0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  <a:lnTo>
                    <a:pt x="0" y="21591"/>
                  </a:lnTo>
                  <a:lnTo>
                    <a:pt x="630" y="0"/>
                  </a:lnTo>
                  <a:close/>
                </a:path>
              </a:pathLst>
            </a:custGeom>
            <a:noFill/>
            <a:ln w="28575">
              <a:solidFill>
                <a:srgbClr val="0000FF"/>
              </a:solidFill>
              <a:prstDash val="lgDash"/>
              <a:round/>
              <a:headEnd/>
              <a:tailEnd/>
            </a:ln>
            <a:effectLst>
              <a:prstShdw prst="shdw13" dist="63500" dir="10800000">
                <a:srgbClr val="FFFF00"/>
              </a:prst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Arc 20"/>
            <p:cNvSpPr>
              <a:spLocks/>
            </p:cNvSpPr>
            <p:nvPr/>
          </p:nvSpPr>
          <p:spPr bwMode="auto">
            <a:xfrm rot="2789469">
              <a:off x="6848475" y="1179513"/>
              <a:ext cx="347663" cy="166687"/>
            </a:xfrm>
            <a:custGeom>
              <a:avLst/>
              <a:gdLst>
                <a:gd name="T0" fmla="*/ 218170 w 18697"/>
                <a:gd name="T1" fmla="*/ 0 h 21591"/>
                <a:gd name="T2" fmla="*/ 6464650 w 18697"/>
                <a:gd name="T3" fmla="*/ 642267 h 21591"/>
                <a:gd name="T4" fmla="*/ 0 w 18697"/>
                <a:gd name="T5" fmla="*/ 1286858 h 2159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697" h="21591" fill="none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</a:path>
                <a:path w="18697" h="21591" stroke="0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  <a:lnTo>
                    <a:pt x="0" y="21591"/>
                  </a:lnTo>
                  <a:lnTo>
                    <a:pt x="630" y="0"/>
                  </a:lnTo>
                  <a:close/>
                </a:path>
              </a:pathLst>
            </a:custGeom>
            <a:noFill/>
            <a:ln w="28575">
              <a:solidFill>
                <a:srgbClr val="0000FF"/>
              </a:solidFill>
              <a:prstDash val="lgDash"/>
              <a:round/>
              <a:headEnd/>
              <a:tailEnd/>
            </a:ln>
            <a:effectLst>
              <a:prstShdw prst="shdw13" dist="63500" dir="10800000">
                <a:srgbClr val="FFFF00"/>
              </a:prst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21"/>
            <p:cNvSpPr>
              <a:spLocks noChangeShapeType="1"/>
            </p:cNvSpPr>
            <p:nvPr/>
          </p:nvSpPr>
          <p:spPr bwMode="auto">
            <a:xfrm>
              <a:off x="4946650" y="2870200"/>
              <a:ext cx="3822700" cy="3429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52363" dir="17042175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4448175" y="1654175"/>
              <a:ext cx="622300" cy="1217613"/>
            </a:xfrm>
            <a:custGeom>
              <a:avLst/>
              <a:gdLst>
                <a:gd name="T0" fmla="*/ 319289684 w 350"/>
                <a:gd name="T1" fmla="*/ 123801566 h 558"/>
                <a:gd name="T2" fmla="*/ 53741828 w 350"/>
                <a:gd name="T3" fmla="*/ 747566376 h 558"/>
                <a:gd name="T4" fmla="*/ 31612840 w 350"/>
                <a:gd name="T5" fmla="*/ 1552271096 h 558"/>
                <a:gd name="T6" fmla="*/ 240257584 w 350"/>
                <a:gd name="T7" fmla="*/ 2147483647 h 558"/>
                <a:gd name="T8" fmla="*/ 569031120 w 350"/>
                <a:gd name="T9" fmla="*/ 2147483647 h 558"/>
                <a:gd name="T10" fmla="*/ 904127224 w 350"/>
                <a:gd name="T11" fmla="*/ 2147483647 h 558"/>
                <a:gd name="T12" fmla="*/ 1049546288 w 350"/>
                <a:gd name="T13" fmla="*/ 2147483647 h 558"/>
                <a:gd name="T14" fmla="*/ 799804852 w 350"/>
                <a:gd name="T15" fmla="*/ 1704642925 h 558"/>
                <a:gd name="T16" fmla="*/ 695482480 w 350"/>
                <a:gd name="T17" fmla="*/ 1433233060 h 558"/>
                <a:gd name="T18" fmla="*/ 651224504 w 350"/>
                <a:gd name="T19" fmla="*/ 957076550 h 558"/>
                <a:gd name="T20" fmla="*/ 660708356 w 350"/>
                <a:gd name="T21" fmla="*/ 480917857 h 558"/>
                <a:gd name="T22" fmla="*/ 572192404 w 350"/>
                <a:gd name="T23" fmla="*/ 57138345 h 558"/>
                <a:gd name="T24" fmla="*/ 319289684 w 350"/>
                <a:gd name="T25" fmla="*/ 123801566 h 5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0" h="558">
                  <a:moveTo>
                    <a:pt x="101" y="26"/>
                  </a:moveTo>
                  <a:cubicBezTo>
                    <a:pt x="82" y="50"/>
                    <a:pt x="32" y="107"/>
                    <a:pt x="17" y="157"/>
                  </a:cubicBezTo>
                  <a:cubicBezTo>
                    <a:pt x="2" y="207"/>
                    <a:pt x="0" y="276"/>
                    <a:pt x="10" y="326"/>
                  </a:cubicBezTo>
                  <a:cubicBezTo>
                    <a:pt x="20" y="376"/>
                    <a:pt x="48" y="422"/>
                    <a:pt x="76" y="457"/>
                  </a:cubicBezTo>
                  <a:cubicBezTo>
                    <a:pt x="104" y="492"/>
                    <a:pt x="145" y="519"/>
                    <a:pt x="180" y="533"/>
                  </a:cubicBezTo>
                  <a:cubicBezTo>
                    <a:pt x="215" y="548"/>
                    <a:pt x="261" y="558"/>
                    <a:pt x="286" y="552"/>
                  </a:cubicBezTo>
                  <a:cubicBezTo>
                    <a:pt x="311" y="544"/>
                    <a:pt x="337" y="525"/>
                    <a:pt x="332" y="492"/>
                  </a:cubicBezTo>
                  <a:cubicBezTo>
                    <a:pt x="350" y="432"/>
                    <a:pt x="272" y="388"/>
                    <a:pt x="253" y="358"/>
                  </a:cubicBezTo>
                  <a:cubicBezTo>
                    <a:pt x="234" y="326"/>
                    <a:pt x="228" y="328"/>
                    <a:pt x="220" y="301"/>
                  </a:cubicBezTo>
                  <a:cubicBezTo>
                    <a:pt x="212" y="276"/>
                    <a:pt x="208" y="235"/>
                    <a:pt x="206" y="201"/>
                  </a:cubicBezTo>
                  <a:cubicBezTo>
                    <a:pt x="204" y="167"/>
                    <a:pt x="214" y="132"/>
                    <a:pt x="209" y="101"/>
                  </a:cubicBezTo>
                  <a:cubicBezTo>
                    <a:pt x="206" y="69"/>
                    <a:pt x="199" y="24"/>
                    <a:pt x="181" y="12"/>
                  </a:cubicBezTo>
                  <a:cubicBezTo>
                    <a:pt x="163" y="0"/>
                    <a:pt x="119" y="27"/>
                    <a:pt x="101" y="26"/>
                  </a:cubicBezTo>
                  <a:close/>
                </a:path>
              </a:pathLst>
            </a:custGeom>
            <a:solidFill>
              <a:srgbClr val="FFFF00"/>
            </a:solidFill>
            <a:ln w="57150" cmpd="sng">
              <a:solidFill>
                <a:srgbClr val="0033CC"/>
              </a:solidFill>
              <a:round/>
              <a:headEnd/>
              <a:tailEnd/>
            </a:ln>
            <a:effectLst>
              <a:outerShdw dist="92457" dir="956724" algn="ctr" rotWithShape="0">
                <a:srgbClr val="0033CC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9" name="AutoShape 6"/>
          <p:cNvSpPr>
            <a:spLocks noChangeArrowheads="1"/>
          </p:cNvSpPr>
          <p:nvPr/>
        </p:nvSpPr>
        <p:spPr bwMode="auto">
          <a:xfrm>
            <a:off x="71406" y="1000108"/>
            <a:ext cx="4000528" cy="358776"/>
          </a:xfrm>
          <a:prstGeom prst="roundRect">
            <a:avLst>
              <a:gd name="adj" fmla="val 8958"/>
            </a:avLst>
          </a:prstGeom>
          <a:solidFill>
            <a:srgbClr val="FF0000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000044"/>
                  </a:outerShdw>
                </a:effectLst>
              </a14:hiddenEffects>
            </a:ext>
          </a:extLst>
        </p:spPr>
        <p:txBody>
          <a:bodyPr wrap="none" lIns="89941" tIns="46770" rIns="89941" bIns="46770" anchor="ctr"/>
          <a:lstStyle/>
          <a:p>
            <a:pPr algn="ctr">
              <a:defRPr/>
            </a:pPr>
            <a:r>
              <a:rPr lang="ru-RU" cap="all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радиоактивного </a:t>
            </a:r>
            <a:r>
              <a:rPr lang="ru-RU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загрязнения </a:t>
            </a:r>
            <a:endParaRPr lang="ru-RU" sz="2000" i="1" cap="all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AutoShape 6"/>
          <p:cNvSpPr>
            <a:spLocks noChangeArrowheads="1"/>
          </p:cNvSpPr>
          <p:nvPr/>
        </p:nvSpPr>
        <p:spPr bwMode="auto">
          <a:xfrm>
            <a:off x="4286248" y="1714488"/>
            <a:ext cx="857256" cy="358776"/>
          </a:xfrm>
          <a:prstGeom prst="roundRect">
            <a:avLst>
              <a:gd name="adj" fmla="val 8958"/>
            </a:avLst>
          </a:prstGeom>
          <a:solidFill>
            <a:srgbClr val="FF0000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000044"/>
                  </a:outerShdw>
                </a:effectLst>
              </a14:hiddenEffects>
            </a:ext>
          </a:extLst>
        </p:spPr>
        <p:txBody>
          <a:bodyPr wrap="none" lIns="89941" tIns="46770" rIns="89941" bIns="46770" anchor="ctr"/>
          <a:lstStyle/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(ИЛИ)</a:t>
            </a:r>
            <a:endParaRPr lang="ru-RU" sz="2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AutoShape 6"/>
          <p:cNvSpPr>
            <a:spLocks noChangeArrowheads="1"/>
          </p:cNvSpPr>
          <p:nvPr/>
        </p:nvSpPr>
        <p:spPr bwMode="auto">
          <a:xfrm>
            <a:off x="5286380" y="1000108"/>
            <a:ext cx="3643338" cy="358776"/>
          </a:xfrm>
          <a:prstGeom prst="roundRect">
            <a:avLst>
              <a:gd name="adj" fmla="val 8958"/>
            </a:avLst>
          </a:prstGeom>
          <a:solidFill>
            <a:srgbClr val="FFFF00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000044"/>
                  </a:outerShdw>
                </a:effectLst>
              </a14:hiddenEffects>
            </a:ext>
          </a:extLst>
        </p:spPr>
        <p:txBody>
          <a:bodyPr wrap="none" lIns="89941" tIns="46770" rIns="89941" bIns="46770" anchor="ctr"/>
          <a:lstStyle/>
          <a:p>
            <a:pPr algn="ctr">
              <a:defRPr/>
            </a:pPr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химического </a:t>
            </a:r>
            <a:r>
              <a:rPr lang="ru-RU" b="1" cap="all" dirty="0">
                <a:latin typeface="Times New Roman" pitchFamily="18" charset="0"/>
                <a:cs typeface="Times New Roman" pitchFamily="18" charset="0"/>
              </a:rPr>
              <a:t>заражения </a:t>
            </a:r>
            <a:endParaRPr lang="ru-RU" sz="2000" b="1" i="1" cap="all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AutoShape 15"/>
          <p:cNvSpPr>
            <a:spLocks noChangeArrowheads="1"/>
          </p:cNvSpPr>
          <p:nvPr/>
        </p:nvSpPr>
        <p:spPr bwMode="auto">
          <a:xfrm>
            <a:off x="0" y="571480"/>
            <a:ext cx="9144000" cy="35718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50000">
                <a:srgbClr val="FFFFFF"/>
              </a:gs>
              <a:gs pos="100000">
                <a:srgbClr val="BBE0E3"/>
              </a:gs>
            </a:gsLst>
            <a:lin ang="2700000" scaled="1"/>
          </a:gradFill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ОБЕСПЕСЕНИЯ НАСЕЛЕНИЯ ПИТЬЕВОЙ ВОДОЙ    В СЛУЧАЯХ</a:t>
            </a:r>
            <a:endParaRPr lang="ru-RU" sz="2000" b="1" i="1" kern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0" y="5286388"/>
            <a:ext cx="3357554" cy="83099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 &lt;менее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 л/</a:t>
            </a:r>
            <a:r>
              <a:rPr lang="ru-RU" sz="2400" b="1" dirty="0" err="1" smtClean="0">
                <a:solidFill>
                  <a:srgbClr val="FF0000"/>
                </a:solidFill>
              </a:rPr>
              <a:t>сут</a:t>
            </a:r>
            <a:r>
              <a:rPr lang="ru-RU" sz="2400" b="1" dirty="0" smtClean="0">
                <a:solidFill>
                  <a:srgbClr val="FF0000"/>
                </a:solidFill>
              </a:rPr>
              <a:t>  на чел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4" name="Рисунок 53" descr="vgif-ru-15530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14546" y="3357562"/>
            <a:ext cx="5715040" cy="3357586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2214546" y="2643182"/>
            <a:ext cx="5643602" cy="70788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случае выхода из </a:t>
            </a:r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строя систем водоснабжения</a:t>
            </a:r>
            <a:endParaRPr lang="ru-RU" sz="20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5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iphy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5357826"/>
            <a:ext cx="2643206" cy="1357322"/>
          </a:xfrm>
          <a:prstGeom prst="rect">
            <a:avLst/>
          </a:prstGeom>
        </p:spPr>
      </p:pic>
      <p:pic>
        <p:nvPicPr>
          <p:cNvPr id="6" name="Рисунок 5" descr="Penelope_Cruz_Volve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786190"/>
            <a:ext cx="2428892" cy="1357322"/>
          </a:xfrm>
          <a:prstGeom prst="rect">
            <a:avLst/>
          </a:prstGeom>
        </p:spPr>
      </p:pic>
      <p:pic>
        <p:nvPicPr>
          <p:cNvPr id="11" name="Рисунок 10" descr="21123289-Glass-of-water-with-various-sizes-of-water-bottles-Stock-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714356"/>
            <a:ext cx="2571768" cy="114300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3" name="Рисунок 12" descr="4J4scgU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38844" y="2143116"/>
            <a:ext cx="2619436" cy="12858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5720" y="142852"/>
            <a:ext cx="8572560" cy="40011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Нормы обеспечения населения </a:t>
            </a:r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водой</a:t>
            </a:r>
            <a:endParaRPr lang="ru-RU" sz="2000" b="1" cap="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714356"/>
            <a:ext cx="2428892" cy="101566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Питье</a:t>
            </a:r>
          </a:p>
          <a:p>
            <a:pPr algn="ctr"/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2,5 </a:t>
            </a:r>
          </a:p>
          <a:p>
            <a:pPr algn="ctr"/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cap="all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86050" y="2071678"/>
            <a:ext cx="3286148" cy="1323439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приготовление пищи и мытье кухонной посуды</a:t>
            </a:r>
          </a:p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3,5 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л/чел. </a:t>
            </a:r>
            <a:r>
              <a:rPr lang="ru-RU" sz="2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86512" y="3786190"/>
            <a:ext cx="2571736" cy="1323439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мытье индивидуальной </a:t>
            </a:r>
            <a:r>
              <a:rPr lang="ru-RU" sz="2000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посуды </a:t>
            </a:r>
          </a:p>
          <a:p>
            <a:pPr algn="ctr"/>
            <a:r>
              <a:rPr lang="ru-RU" sz="2000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л/чел. </a:t>
            </a:r>
            <a:r>
              <a:rPr lang="ru-RU" sz="2000" b="1" cap="all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00364" y="5357826"/>
            <a:ext cx="3071834" cy="1323439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мытье </a:t>
            </a:r>
            <a:endParaRPr lang="ru-RU" sz="2000" b="1" cap="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лица 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</a:t>
            </a:r>
          </a:p>
          <a:p>
            <a:pPr algn="ctr"/>
            <a:endParaRPr lang="ru-RU" sz="2000" b="1" cap="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л/чел. </a:t>
            </a:r>
            <a:r>
              <a:rPr lang="ru-RU" sz="2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" name="Рисунок 18" descr="orig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20" y="2071678"/>
            <a:ext cx="2262150" cy="1357322"/>
          </a:xfrm>
          <a:prstGeom prst="rect">
            <a:avLst/>
          </a:prstGeom>
        </p:spPr>
      </p:pic>
      <p:pic>
        <p:nvPicPr>
          <p:cNvPr id="21" name="Рисунок 20" descr="532b27fa017288ad608b4569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5357827"/>
            <a:ext cx="2428892" cy="1285884"/>
          </a:xfrm>
          <a:prstGeom prst="rect">
            <a:avLst/>
          </a:prstGeom>
        </p:spPr>
      </p:pic>
      <p:pic>
        <p:nvPicPr>
          <p:cNvPr id="22" name="Рисунок 21" descr="93340583_f2d2018b64a6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00430" y="642918"/>
            <a:ext cx="2286016" cy="1214446"/>
          </a:xfrm>
          <a:prstGeom prst="rect">
            <a:avLst/>
          </a:prstGeom>
        </p:spPr>
      </p:pic>
      <p:pic>
        <p:nvPicPr>
          <p:cNvPr id="23" name="Рисунок 22" descr="1351667314_gifki-428880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00364" y="3786190"/>
            <a:ext cx="3071834" cy="1357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5491758_3867735_0_708bc_c66c9a8d_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2643206" cy="1928826"/>
          </a:xfrm>
          <a:prstGeom prst="rect">
            <a:avLst/>
          </a:prstGeom>
        </p:spPr>
      </p:pic>
      <p:pic>
        <p:nvPicPr>
          <p:cNvPr id="5" name="Рисунок 4" descr="dyim-stolbo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286256"/>
            <a:ext cx="2643206" cy="2071726"/>
          </a:xfrm>
          <a:prstGeom prst="rect">
            <a:avLst/>
          </a:prstGeom>
        </p:spPr>
      </p:pic>
      <p:pic>
        <p:nvPicPr>
          <p:cNvPr id="6" name="Рисунок 5" descr="dfdd1_0_e69db_16bb801e_ori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1428736"/>
            <a:ext cx="2643206" cy="1928826"/>
          </a:xfrm>
          <a:prstGeom prst="rect">
            <a:avLst/>
          </a:prstGeom>
        </p:spPr>
      </p:pic>
      <p:pic>
        <p:nvPicPr>
          <p:cNvPr id="7" name="Рисунок 6" descr="Bak%20mandi%20Gif%20(7)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572008"/>
            <a:ext cx="2555282" cy="1714512"/>
          </a:xfrm>
          <a:prstGeom prst="rect">
            <a:avLst/>
          </a:prstGeom>
        </p:spPr>
      </p:pic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1071538" y="142852"/>
            <a:ext cx="6858048" cy="35718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50000">
                <a:srgbClr val="FFFFFF"/>
              </a:gs>
              <a:gs pos="100000">
                <a:srgbClr val="BBE0E3"/>
              </a:gs>
            </a:gsLst>
            <a:lin ang="2700000" scaled="1"/>
          </a:gradFill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ПОЛНАЯ   САНОБРАБОТКА   ЛЮДЕЙ</a:t>
            </a:r>
            <a:endParaRPr lang="ru-RU" sz="2400" b="1" i="1" kern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8454665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0826" y="1428736"/>
            <a:ext cx="1905000" cy="1895475"/>
          </a:xfrm>
          <a:prstGeom prst="rect">
            <a:avLst/>
          </a:prstGeom>
        </p:spPr>
      </p:pic>
      <p:pic>
        <p:nvPicPr>
          <p:cNvPr id="11" name="Рисунок 10" descr="5761854_b26bbaa0e8722b2d8789129aab2a002d_80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57554" y="4357694"/>
            <a:ext cx="2714644" cy="207170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7158" y="642918"/>
            <a:ext cx="8501122" cy="40011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Полная санобработка людей 45,0 л/чел.</a:t>
            </a:r>
            <a:endParaRPr lang="ru-RU" sz="20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584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FD469BD8-7D12-4576-8392-65CAD2BBA05A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848" name="Text Box 11"/>
          <p:cNvSpPr txBox="1">
            <a:spLocks noChangeArrowheads="1"/>
          </p:cNvSpPr>
          <p:nvPr/>
        </p:nvSpPr>
        <p:spPr bwMode="auto">
          <a:xfrm>
            <a:off x="571500" y="714375"/>
            <a:ext cx="8280400" cy="355600"/>
          </a:xfrm>
          <a:prstGeom prst="rect">
            <a:avLst/>
          </a:prstGeom>
          <a:solidFill>
            <a:schemeClr val="bg1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Герметизация хранилищ,  холодильников и других емкостей на объекте</a:t>
            </a:r>
          </a:p>
        </p:txBody>
      </p:sp>
      <p:pic>
        <p:nvPicPr>
          <p:cNvPr id="35849" name="Picture 2" descr="https://im2-tub-ru.yandex.net/i?id=346c0de13daace1cc123caf0ba59f493&amp;n=33&amp;h=190&amp;w=3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786313"/>
            <a:ext cx="250031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4" descr="https://im3-tub-ru.yandex.net/i?id=45210a939998feacd62b5e3b6849f72e&amp;n=33&amp;h=190&amp;w=2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28750"/>
            <a:ext cx="3429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686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71A44071-1C0B-4DF2-82D8-DD8869C930F8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6872" name="Text Box 10"/>
          <p:cNvSpPr txBox="1">
            <a:spLocks noChangeArrowheads="1"/>
          </p:cNvSpPr>
          <p:nvPr/>
        </p:nvSpPr>
        <p:spPr bwMode="auto">
          <a:xfrm>
            <a:off x="500063" y="714375"/>
            <a:ext cx="8372475" cy="355600"/>
          </a:xfrm>
          <a:prstGeom prst="rect">
            <a:avLst/>
          </a:prstGeom>
          <a:solidFill>
            <a:srgbClr val="FFFF99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Проведение мероприятий по безаварийной остановке производства</a:t>
            </a:r>
          </a:p>
        </p:txBody>
      </p:sp>
      <p:pic>
        <p:nvPicPr>
          <p:cNvPr id="36873" name="Picture 2" descr="https://im1-tub-ru.yandex.net/i?id=50da45ca65fd030e5181382d616513ad&amp;n=33&amp;h=190&amp;w=3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285875"/>
            <a:ext cx="2714625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4" descr="https://im2-tub-ru.yandex.net/i?id=69df135509a22d8fdd58fdb7bc89c02d&amp;n=33&amp;h=190&amp;w=28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1285875"/>
            <a:ext cx="27241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6" descr="https://im1-tub-ru.yandex.net/i?id=5c93c9eb72364be3506cb87554285b1e&amp;n=33&amp;h=190&amp;w=33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4286250"/>
            <a:ext cx="292893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7188" y="1285875"/>
            <a:ext cx="8642350" cy="576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Применение легких, огнестойких кровельных материалов, облегченных межэтажных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перекрытий и лестничных маршей</a:t>
            </a:r>
          </a:p>
        </p:txBody>
      </p:sp>
      <p:pic>
        <p:nvPicPr>
          <p:cNvPr id="37891" name="Picture 2" descr="http://im3-tub-ru.yandex.net/i?id=660792fdb796c0c0c73ad61f37fcdff0-130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25"/>
            <a:ext cx="28575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http://im2-tub-ru.yandex.net/i?id=f1b8276db923884d484117cc6e736c19-113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2143125"/>
            <a:ext cx="271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6" descr="http://im2-tub-ru.yandex.net/i?id=be5d73cf6de4ce4b5619099b4600c0c5-126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2143125"/>
            <a:ext cx="2786062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8" descr="http://im2-tub-ru.yandex.net/i?id=acb06302e5049ecee29cd64c36de45ac-101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643438"/>
            <a:ext cx="278606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0" descr="http://im3-tub-ru.yandex.net/i?id=f6c8b419486758ef07b4074dbd357116-04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63" y="4643438"/>
            <a:ext cx="264318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2" descr="http://im3-tub-ru.yandex.net/i?id=c10e505186491f9d96653cdddd68c71c-22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63" y="4643438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78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50000">
                <a:srgbClr val="FFFFFF"/>
              </a:gs>
              <a:gs pos="100000">
                <a:srgbClr val="006600"/>
              </a:gs>
            </a:gsLst>
            <a:lin ang="27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89486" tIns="44743" rIns="89486" bIns="44743" anchor="ctr"/>
          <a:lstStyle/>
          <a:p>
            <a:pPr defTabSz="987425"/>
            <a:endParaRPr lang="ru-RU" altLang="ru-RU" sz="35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7636" name="AutoShape 18"/>
          <p:cNvSpPr>
            <a:spLocks noChangeArrowheads="1"/>
          </p:cNvSpPr>
          <p:nvPr/>
        </p:nvSpPr>
        <p:spPr bwMode="auto">
          <a:xfrm rot="5400000">
            <a:off x="5285374" y="1429743"/>
            <a:ext cx="571505" cy="156962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399 h 21600"/>
              <a:gd name="T14" fmla="*/ 16715 w 21600"/>
              <a:gd name="T15" fmla="*/ 162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832" y="0"/>
                </a:moveTo>
                <a:lnTo>
                  <a:pt x="11832" y="5399"/>
                </a:lnTo>
                <a:lnTo>
                  <a:pt x="3375" y="5399"/>
                </a:lnTo>
                <a:lnTo>
                  <a:pt x="3375" y="16201"/>
                </a:lnTo>
                <a:lnTo>
                  <a:pt x="11832" y="16201"/>
                </a:lnTo>
                <a:lnTo>
                  <a:pt x="11832" y="21600"/>
                </a:lnTo>
                <a:lnTo>
                  <a:pt x="21600" y="10800"/>
                </a:lnTo>
                <a:lnTo>
                  <a:pt x="11832" y="0"/>
                </a:lnTo>
                <a:close/>
              </a:path>
              <a:path w="21600" h="21600">
                <a:moveTo>
                  <a:pt x="1350" y="5399"/>
                </a:moveTo>
                <a:lnTo>
                  <a:pt x="1350" y="16201"/>
                </a:lnTo>
                <a:lnTo>
                  <a:pt x="2700" y="16201"/>
                </a:lnTo>
                <a:lnTo>
                  <a:pt x="2700" y="5399"/>
                </a:lnTo>
                <a:lnTo>
                  <a:pt x="1350" y="5399"/>
                </a:lnTo>
                <a:close/>
              </a:path>
              <a:path w="21600" h="21600">
                <a:moveTo>
                  <a:pt x="0" y="5399"/>
                </a:moveTo>
                <a:lnTo>
                  <a:pt x="0" y="16201"/>
                </a:lnTo>
                <a:lnTo>
                  <a:pt x="675" y="16201"/>
                </a:lnTo>
                <a:lnTo>
                  <a:pt x="675" y="5399"/>
                </a:lnTo>
                <a:lnTo>
                  <a:pt x="0" y="5399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50000">
                <a:srgbClr val="FFFF00"/>
              </a:gs>
              <a:gs pos="100000">
                <a:srgbClr val="FF3300"/>
              </a:gs>
            </a:gsLst>
            <a:lin ang="0" scaled="1"/>
          </a:gradFill>
          <a:ln w="28575">
            <a:solidFill>
              <a:srgbClr val="FF3300"/>
            </a:solidFill>
            <a:miter lim="800000"/>
            <a:headEnd/>
            <a:tailEnd/>
          </a:ln>
          <a:effectLst>
            <a:outerShdw sy="50000" kx="-2453608" rotWithShape="0">
              <a:srgbClr val="FFFF00"/>
            </a:outerShdw>
          </a:effectLst>
        </p:spPr>
        <p:txBody>
          <a:bodyPr wrap="none" lIns="82760" tIns="41418" rIns="82760" bIns="41418" anchor="ctr"/>
          <a:lstStyle/>
          <a:p>
            <a:pPr>
              <a:defRPr/>
            </a:pPr>
            <a:endParaRPr lang="ru-RU"/>
          </a:p>
        </p:txBody>
      </p:sp>
      <p:sp>
        <p:nvSpPr>
          <p:cNvPr id="18443" name="AutoShape 14"/>
          <p:cNvSpPr>
            <a:spLocks noChangeArrowheads="1"/>
          </p:cNvSpPr>
          <p:nvPr/>
        </p:nvSpPr>
        <p:spPr bwMode="auto">
          <a:xfrm>
            <a:off x="2500298" y="0"/>
            <a:ext cx="6643702" cy="2071678"/>
          </a:xfrm>
          <a:prstGeom prst="roundRect">
            <a:avLst>
              <a:gd name="adj" fmla="val 16176"/>
            </a:avLst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rgbClr val="FFFFFF"/>
            </a:solidFill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279400" sy="50000" kx="2453608" rotWithShape="0">
              <a:srgbClr val="FFFF00"/>
            </a:outerShdw>
          </a:effectLst>
        </p:spPr>
        <p:txBody>
          <a:bodyPr wrap="none" lIns="87929" tIns="45696" rIns="87929" bIns="45696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3.14. По обеспечению устойчивости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функционирования организаций, необходимых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для  выживания  населения при военных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конфликтах  или вследствие этих конфликтов, 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 также при ЧС </a:t>
            </a:r>
            <a:r>
              <a:rPr lang="ru-RU" sz="2400" b="1" dirty="0" err="1" smtClean="0">
                <a:solidFill>
                  <a:schemeClr val="bg1"/>
                </a:solidFill>
              </a:rPr>
              <a:t>природн</a:t>
            </a:r>
            <a:r>
              <a:rPr lang="ru-RU" sz="2400" b="1" dirty="0" smtClean="0">
                <a:solidFill>
                  <a:schemeClr val="bg1"/>
                </a:solidFill>
              </a:rPr>
              <a:t>. и техногенного характера:</a:t>
            </a:r>
          </a:p>
        </p:txBody>
      </p:sp>
      <p:sp>
        <p:nvSpPr>
          <p:cNvPr id="6153" name="AutoShape 10"/>
          <p:cNvSpPr>
            <a:spLocks noChangeArrowheads="1"/>
          </p:cNvSpPr>
          <p:nvPr/>
        </p:nvSpPr>
        <p:spPr bwMode="auto">
          <a:xfrm>
            <a:off x="538582" y="620714"/>
            <a:ext cx="601070" cy="504825"/>
          </a:xfrm>
          <a:prstGeom prst="wedgeRectCallout">
            <a:avLst>
              <a:gd name="adj1" fmla="val 201713"/>
              <a:gd name="adj2" fmla="val 82389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89486" tIns="44743" rIns="89486" bIns="44743"/>
          <a:lstStyle/>
          <a:p>
            <a:pPr defTabSz="987425"/>
            <a:endParaRPr lang="ru-RU" altLang="ru-RU" sz="1800" b="0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0" y="0"/>
            <a:ext cx="2463368" cy="2500307"/>
            <a:chOff x="761" y="709"/>
            <a:chExt cx="975" cy="1315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grpSpPr>
        <p:pic>
          <p:nvPicPr>
            <p:cNvPr id="8209" name="Picture 12" descr="Книга-RED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9F8"/>
                </a:clrFrom>
                <a:clrTo>
                  <a:srgbClr val="FBF9F8">
                    <a:alpha val="0"/>
                  </a:srgbClr>
                </a:clrTo>
              </a:clrChange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761" y="709"/>
              <a:ext cx="975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</p:pic>
        <p:sp>
          <p:nvSpPr>
            <p:cNvPr id="8210" name="Text Box 13"/>
            <p:cNvSpPr txBox="1">
              <a:spLocks noChangeArrowheads="1"/>
            </p:cNvSpPr>
            <p:nvPr/>
          </p:nvSpPr>
          <p:spPr bwMode="auto">
            <a:xfrm>
              <a:off x="801" y="801"/>
              <a:ext cx="914" cy="121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>
              <a:lvl1pPr marL="12700" indent="-127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ru-RU" sz="1600" dirty="0" smtClean="0">
                  <a:solidFill>
                    <a:srgbClr val="FFFF00"/>
                  </a:solidFill>
                </a:rPr>
                <a:t>Постановление Правительства Москвы от 18.03.2008г №182-ПП</a:t>
              </a:r>
              <a:br>
                <a:rPr lang="ru-RU" sz="1600" dirty="0" smtClean="0">
                  <a:solidFill>
                    <a:srgbClr val="FFFF00"/>
                  </a:solidFill>
                </a:rPr>
              </a:br>
              <a:r>
                <a:rPr lang="ru-RU" sz="1600" dirty="0" smtClean="0">
                  <a:solidFill>
                    <a:schemeClr val="bg1"/>
                  </a:solidFill>
                </a:rPr>
                <a:t>«Об утверждении положения об организации и ведении ГО в городе Москвы</a:t>
              </a:r>
              <a:r>
                <a:rPr lang="ru-RU" sz="1600" u="sng" dirty="0" smtClean="0">
                  <a:solidFill>
                    <a:schemeClr val="bg1"/>
                  </a:solidFill>
                </a:rPr>
                <a:t>»</a:t>
              </a:r>
              <a:endParaRPr lang="ru-RU" sz="1100" i="1" u="sng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142844" y="2571744"/>
            <a:ext cx="8858312" cy="4286256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FFFFCC"/>
              </a:gs>
              <a:gs pos="50000">
                <a:srgbClr val="FFFFFF"/>
              </a:gs>
              <a:gs pos="100000">
                <a:srgbClr val="FFFFCC"/>
              </a:gs>
            </a:gsLst>
            <a:lin ang="5400000" scaled="1"/>
          </a:gradFill>
          <a:ln w="38100" cmpd="dbl">
            <a:solidFill>
              <a:srgbClr val="FF0000"/>
            </a:solidFill>
            <a:prstDash val="lgDash"/>
            <a:round/>
            <a:headEnd/>
            <a:tailEnd/>
          </a:ln>
          <a:effectLst>
            <a:outerShdw dist="81320" dir="2319588" algn="ctr" rotWithShape="0">
              <a:srgbClr val="FFFF00"/>
            </a:outerShdw>
          </a:effectLst>
        </p:spPr>
        <p:txBody>
          <a:bodyPr wrap="none" lIns="89874" tIns="46737" rIns="89874" bIns="46737" anchor="ctr"/>
          <a:lstStyle/>
          <a:p>
            <a:pPr marL="412750" indent="333375" algn="l">
              <a:defRPr/>
            </a:pPr>
            <a:endParaRPr lang="ru-RU" altLang="ru-RU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285720" y="2643182"/>
            <a:ext cx="8569325" cy="500066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создание и организация работы в мирное и военное время в ОИВ </a:t>
            </a: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организациях города Москвы комиссий по ПУФ экономики и организаций;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214282" y="3286124"/>
            <a:ext cx="8715436" cy="428628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рациональное размещение ОЭ и инфраструктуры, а также </a:t>
            </a: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средств производства в соответствии с требованиями ИТМ ГО;</a:t>
            </a:r>
            <a:endParaRPr lang="ru-RU" alt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214282" y="3786190"/>
            <a:ext cx="8715436" cy="428628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планирование и проведение в угрожаемый период мероприятий по </a:t>
            </a: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комплексной маскировке;</a:t>
            </a:r>
            <a:endParaRPr lang="ru-RU" alt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214282" y="4286256"/>
            <a:ext cx="8715436" cy="428628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разработка и проведение мероприятий, направленных на повышение</a:t>
            </a: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надежности функционирования систем и источников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энерго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и водоснабжения;</a:t>
            </a:r>
            <a:endParaRPr lang="ru-RU" alt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4282" y="4786322"/>
            <a:ext cx="8715436" cy="428628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разработка и реализация в мирное и военное время ИТМ ГО, в том числе</a:t>
            </a:r>
          </a:p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проектах строительства;</a:t>
            </a:r>
            <a:endParaRPr lang="ru-RU" alt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214282" y="5286388"/>
            <a:ext cx="8715436" cy="357190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 marL="419100" indent="-419100"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планирование, подготовка и проведение АСДНР на ОЭ, продолжающих работу в В/В;</a:t>
            </a:r>
            <a:endParaRPr lang="ru-RU" alt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285720" y="5786454"/>
            <a:ext cx="8715436" cy="928694"/>
          </a:xfrm>
          <a:prstGeom prst="roundRect">
            <a:avLst>
              <a:gd name="adj" fmla="val 16176"/>
            </a:avLst>
          </a:prstGeom>
          <a:solidFill>
            <a:schemeClr val="bg1"/>
          </a:solidFill>
          <a:ln w="57150" cmpd="thinThick">
            <a:solidFill>
              <a:srgbClr val="FF3300"/>
            </a:solidFill>
            <a:round/>
            <a:headEnd/>
            <a:tailEnd/>
          </a:ln>
          <a:effectLst>
            <a:outerShdw dist="91581" dir="2021404" algn="ctr" rotWithShape="0">
              <a:srgbClr val="CC3300">
                <a:alpha val="50000"/>
              </a:srgbClr>
            </a:outerShdw>
          </a:effectLst>
        </p:spPr>
        <p:txBody>
          <a:bodyPr wrap="none" lIns="89993" tIns="46796" rIns="89993" bIns="46796" anchor="ctr"/>
          <a:lstStyle/>
          <a:p>
            <a:pPr>
              <a:lnSpc>
                <a:spcPts val="1600"/>
              </a:lnSpc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заблаговременное создание запасов МТ, П,М и иных средств, необходимых для</a:t>
            </a:r>
          </a:p>
          <a:p>
            <a:pPr>
              <a:lnSpc>
                <a:spcPts val="1600"/>
              </a:lnSpc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восстановления производственного процесса; создание территориального СФД;</a:t>
            </a:r>
            <a:b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осуществление модернизации технологических процессов, направленной на </a:t>
            </a:r>
          </a:p>
          <a:p>
            <a:pPr>
              <a:lnSpc>
                <a:spcPts val="1600"/>
              </a:lnSpc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снижение ущерба производственным фондам при воздействии на них ССП.</a:t>
            </a:r>
          </a:p>
          <a:p>
            <a:endParaRPr lang="ru-RU" altLang="ru-RU" b="1" i="1" dirty="0">
              <a:solidFill>
                <a:srgbClr val="0000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85750" y="620713"/>
            <a:ext cx="8642350" cy="7921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Применение при строительстве каркасных зданий облегченных конструкций стенового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заполнения и увеличение световых проемов путем использования стекла, легких панелей из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пластика и других легко разрушаемых материалов</a:t>
            </a:r>
          </a:p>
        </p:txBody>
      </p:sp>
      <p:pic>
        <p:nvPicPr>
          <p:cNvPr id="38915" name="Picture 2" descr="http://im0-tub-ru.yandex.net/i?id=d3c0756bb975a25e40b748a4101520b2-121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643063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http://im2-tub-ru.yandex.net/i?id=e88a2266e6fe58ca664cd32ac3b4b838-104-144&amp;n=33&amp;h=190"/>
          <p:cNvPicPr>
            <a:picLocks noChangeAspect="1" noChangeArrowheads="1"/>
          </p:cNvPicPr>
          <p:nvPr/>
        </p:nvPicPr>
        <p:blipFill>
          <a:blip r:embed="rId3" cstate="print"/>
          <a:srcRect r="5138" b="13158"/>
          <a:stretch>
            <a:fillRect/>
          </a:stretch>
        </p:blipFill>
        <p:spPr bwMode="auto">
          <a:xfrm>
            <a:off x="3357563" y="1643063"/>
            <a:ext cx="26431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 descr="http://im3-tub-ru.yandex.net/i?id=45a803cb00a4cb4cd57b85b50dc5a10c-128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1643063"/>
            <a:ext cx="2643188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8" descr="http://im3-tub-ru.yandex.net/i?id=32222ca10a5b93e3873ed53f3c194c8b-06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286250"/>
            <a:ext cx="28575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10" descr="Теплицы, парники в Украине. Цена, все цены, купить, заказать, характеристики, сравнение, обзоры, отзывы на budsvit.ua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63" y="4286250"/>
            <a:ext cx="2643187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2" descr="http://im3-tub-ru.yandex.net/i?id=03cfa87f0fc6d647d6f0c5bcb381ecc5-143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63" y="4286250"/>
            <a:ext cx="271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14313" y="549275"/>
            <a:ext cx="8642350" cy="576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Проектирование и строительство сооружений с жестким каркасом (металлическим или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 железобетонным)</a:t>
            </a:r>
          </a:p>
        </p:txBody>
      </p:sp>
      <p:pic>
        <p:nvPicPr>
          <p:cNvPr id="39939" name="Picture 2" descr="Быстровозводимые металлоконструкции Быстровозводимые здания Строительство Компания Стройинве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1285875"/>
            <a:ext cx="2786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http://im1-tub-ru.yandex.net/i?id=0cdb4d0bf56794a7700809846f249d5c-117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285875"/>
            <a:ext cx="25717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6" descr="Материалы используемые для изготовления металлоконструкц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25" y="1285875"/>
            <a:ext cx="278606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8" descr="http://im3-tub-ru.yandex.net/i?id=98ca592c715c15f69051a7b227ec38cf-17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214813"/>
            <a:ext cx="2571750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0" descr="http://im2-tub-ru.yandex.net/i?id=23d2d847c37d93c4b9189b505dd2a3c8-35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13" y="4214813"/>
            <a:ext cx="2786062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12" descr="http://im2-tub-ru.yandex.net/i?id=e41493871ed4833fc85f22ddb9640015-100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25" y="4214813"/>
            <a:ext cx="2786063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85750" y="692150"/>
            <a:ext cx="8642350" cy="129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Повышение устойчивости оборудования путем усиления его наиболее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слабых элементов, а  также создание запаса этих элементов, отдельных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узлов и деталей, материалов и инструментов для восстановления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поврежденного оборудования </a:t>
            </a:r>
          </a:p>
        </p:txBody>
      </p:sp>
      <p:sp>
        <p:nvSpPr>
          <p:cNvPr id="40963" name="Text Box 11"/>
          <p:cNvSpPr txBox="1">
            <a:spLocks noChangeArrowheads="1"/>
          </p:cNvSpPr>
          <p:nvPr/>
        </p:nvSpPr>
        <p:spPr bwMode="auto">
          <a:xfrm>
            <a:off x="8604250" y="6524625"/>
            <a:ext cx="539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40964" name="Text Box 12"/>
          <p:cNvSpPr txBox="1">
            <a:spLocks noChangeArrowheads="1"/>
          </p:cNvSpPr>
          <p:nvPr/>
        </p:nvSpPr>
        <p:spPr bwMode="auto">
          <a:xfrm>
            <a:off x="8532813" y="6597650"/>
            <a:ext cx="6111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39</a:t>
            </a:r>
          </a:p>
        </p:txBody>
      </p:sp>
      <p:pic>
        <p:nvPicPr>
          <p:cNvPr id="40965" name="Picture 2" descr="http://im3-tub-ru.yandex.net/i?id=33076838d9d923e46643084d39efc7b8-115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643438"/>
            <a:ext cx="2833687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4" descr="Продажа судового оборудования, цена , Продам в Симферопол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022475"/>
            <a:ext cx="28575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6" descr="http://im1-tub-ru.yandex.net/i?id=68231591caee99a4244cc31da333096d-40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2000250"/>
            <a:ext cx="24098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http://im0-tub-ru.yandex.net/i?id=6ce03522645594da1c089d0cba8c87d8-20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25" y="2000250"/>
            <a:ext cx="2505075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10" descr="http://im1-tub-ru.yandex.net/i?id=534106b10b7551263615bb9952164290-51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4643438"/>
            <a:ext cx="24098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4" descr="ЦОД &quot;Парковый&quot;, Киев, Украина - 12, 2013 &quot;Журнал сетевых решений LAN&quot; Издательство &quot;Открытые системы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63" y="4643438"/>
            <a:ext cx="24288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4313" y="620713"/>
            <a:ext cx="8642350" cy="7921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Рациональная компоновка технологического оборудования.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Разработка, изготовление и установка специальных </a:t>
            </a:r>
            <a:r>
              <a:rPr lang="ru-RU" b="1" dirty="0" err="1">
                <a:latin typeface="+mn-lt"/>
                <a:cs typeface="+mn-cs"/>
              </a:rPr>
              <a:t>энергогасящих</a:t>
            </a:r>
            <a:endParaRPr lang="ru-RU" b="1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устройств  </a:t>
            </a:r>
          </a:p>
        </p:txBody>
      </p:sp>
      <p:sp>
        <p:nvSpPr>
          <p:cNvPr id="41987" name="Text Box 11"/>
          <p:cNvSpPr txBox="1">
            <a:spLocks noChangeArrowheads="1"/>
          </p:cNvSpPr>
          <p:nvPr/>
        </p:nvSpPr>
        <p:spPr bwMode="auto">
          <a:xfrm>
            <a:off x="8604250" y="6524625"/>
            <a:ext cx="539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41988" name="Text Box 12"/>
          <p:cNvSpPr txBox="1">
            <a:spLocks noChangeArrowheads="1"/>
          </p:cNvSpPr>
          <p:nvPr/>
        </p:nvSpPr>
        <p:spPr bwMode="auto">
          <a:xfrm>
            <a:off x="8532813" y="6597650"/>
            <a:ext cx="6111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39</a:t>
            </a:r>
          </a:p>
        </p:txBody>
      </p:sp>
      <p:pic>
        <p:nvPicPr>
          <p:cNvPr id="41989" name="Picture 2" descr="http://im3-tub-ru.yandex.net/i?id=685351de884c41d6abb276036b3859c1-136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357688"/>
            <a:ext cx="2905125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4" descr="Проект вентиляции Ветер перем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1785938"/>
            <a:ext cx="26574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6" descr="http://im3-tub-ru.yandex.net/i?id=03f4320e5854ee27a34b9dfaceb8e4cb-131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785938"/>
            <a:ext cx="292893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Крюковский вагоностроительный завод (12 МВт эл.) :: German Energy Systems (GES Ltd.) - представительство MWM Gmb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1785938"/>
            <a:ext cx="2786062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Рисунок 10" descr="скан к.bmp"/>
          <p:cNvPicPr>
            <a:picLocks noChangeAspect="1"/>
          </p:cNvPicPr>
          <p:nvPr/>
        </p:nvPicPr>
        <p:blipFill>
          <a:blip r:embed="rId6" cstate="print"/>
          <a:srcRect l="11662" t="1042" r="3375" b="69791"/>
          <a:stretch>
            <a:fillRect/>
          </a:stretch>
        </p:blipFill>
        <p:spPr bwMode="auto">
          <a:xfrm>
            <a:off x="6215063" y="4286250"/>
            <a:ext cx="278606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Рисунок 12" descr="скан к.bmp"/>
          <p:cNvPicPr>
            <a:picLocks noChangeAspect="1"/>
          </p:cNvPicPr>
          <p:nvPr/>
        </p:nvPicPr>
        <p:blipFill>
          <a:blip r:embed="rId6" cstate="print"/>
          <a:srcRect l="8330" t="32292" r="10039" b="33333"/>
          <a:stretch>
            <a:fillRect/>
          </a:stretch>
        </p:blipFill>
        <p:spPr bwMode="auto">
          <a:xfrm>
            <a:off x="3286125" y="4286250"/>
            <a:ext cx="26892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4"/>
          <p:cNvSpPr>
            <a:spLocks noChangeArrowheads="1"/>
          </p:cNvSpPr>
          <p:nvPr/>
        </p:nvSpPr>
        <p:spPr bwMode="auto">
          <a:xfrm>
            <a:off x="1908175" y="885825"/>
            <a:ext cx="6985000" cy="1238250"/>
          </a:xfrm>
          <a:prstGeom prst="roundRect">
            <a:avLst>
              <a:gd name="adj" fmla="val 18760"/>
            </a:avLst>
          </a:prstGeom>
          <a:gradFill rotWithShape="1">
            <a:gsLst>
              <a:gs pos="0">
                <a:srgbClr val="FFFF66"/>
              </a:gs>
              <a:gs pos="50000">
                <a:srgbClr val="FFFFFF"/>
              </a:gs>
              <a:gs pos="100000">
                <a:srgbClr val="FFFF66"/>
              </a:gs>
            </a:gsLst>
            <a:lin ang="5400000" scaled="1"/>
          </a:gradFill>
          <a:ln w="9525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>
              <a:defRPr/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Камера – индивидуальная или групповая защитная </a:t>
            </a:r>
          </a:p>
          <a:p>
            <a:pPr>
              <a:defRPr/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конструкция замкнутой в плане  формы  с полным </a:t>
            </a:r>
          </a:p>
          <a:p>
            <a:pPr>
              <a:defRPr/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ограждением оборудования ,  обеспечивающего его защиту</a:t>
            </a:r>
          </a:p>
          <a:p>
            <a:pPr>
              <a:defRPr/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от всех поражающих факторов  ядерного взрыва.</a:t>
            </a:r>
            <a:endParaRPr lang="ru-RU" alt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3011" name="Picture 2" descr="D:\Вика\АЛЬБОМ 2013\5 версия альбома\Новая папка\Новая папка\для презентации\Новая папка\Альбом 2014_Страница_149.jpg"/>
          <p:cNvPicPr>
            <a:picLocks noChangeAspect="1" noChangeArrowheads="1"/>
          </p:cNvPicPr>
          <p:nvPr/>
        </p:nvPicPr>
        <p:blipFill>
          <a:blip r:embed="rId2" cstate="print"/>
          <a:srcRect l="62016" t="51422" r="27074" b="40503"/>
          <a:stretch>
            <a:fillRect/>
          </a:stretch>
        </p:blipFill>
        <p:spPr bwMode="auto">
          <a:xfrm>
            <a:off x="293688" y="914400"/>
            <a:ext cx="14509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2" descr="D:\Вика\АЛЬБОМ 2013\5 версия альбома\Новая папка\Новая папка\для презентации\Новая папка\Альбом 2014_Страница_149.jpg"/>
          <p:cNvPicPr>
            <a:picLocks noChangeAspect="1" noChangeArrowheads="1"/>
          </p:cNvPicPr>
          <p:nvPr/>
        </p:nvPicPr>
        <p:blipFill>
          <a:blip r:embed="rId2" cstate="print"/>
          <a:srcRect l="80466" t="51497" r="8948" b="40569"/>
          <a:stretch>
            <a:fillRect/>
          </a:stretch>
        </p:blipFill>
        <p:spPr bwMode="auto">
          <a:xfrm>
            <a:off x="293688" y="5373688"/>
            <a:ext cx="14700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2" descr="D:\Вика\АЛЬБОМ 2013\5 версия альбома\Новая папка\Новая папка\для презентации\Новая папка\Альбом 2014_Страница_149.jpg"/>
          <p:cNvPicPr>
            <a:picLocks noChangeAspect="1" noChangeArrowheads="1"/>
          </p:cNvPicPr>
          <p:nvPr/>
        </p:nvPicPr>
        <p:blipFill>
          <a:blip r:embed="rId2" cstate="print"/>
          <a:srcRect l="8136" t="51762" r="82446" b="41782"/>
          <a:stretch>
            <a:fillRect/>
          </a:stretch>
        </p:blipFill>
        <p:spPr bwMode="auto">
          <a:xfrm>
            <a:off x="338138" y="3644900"/>
            <a:ext cx="14255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2" descr="D:\Вика\АЛЬБОМ 2013\5 версия альбома\Новая папка\Новая папка\для презентации\Новая папка\Альбом 2014_Страница_149.jpg"/>
          <p:cNvPicPr>
            <a:picLocks noChangeAspect="1" noChangeArrowheads="1"/>
          </p:cNvPicPr>
          <p:nvPr/>
        </p:nvPicPr>
        <p:blipFill>
          <a:blip r:embed="rId2" cstate="print"/>
          <a:srcRect l="42906" t="51736" r="46378" b="41054"/>
          <a:stretch>
            <a:fillRect/>
          </a:stretch>
        </p:blipFill>
        <p:spPr bwMode="auto">
          <a:xfrm>
            <a:off x="293688" y="2276475"/>
            <a:ext cx="142557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34"/>
          <p:cNvSpPr>
            <a:spLocks noChangeArrowheads="1"/>
          </p:cNvSpPr>
          <p:nvPr/>
        </p:nvSpPr>
        <p:spPr bwMode="auto">
          <a:xfrm>
            <a:off x="1908175" y="2263775"/>
            <a:ext cx="6985000" cy="1309688"/>
          </a:xfrm>
          <a:prstGeom prst="roundRect">
            <a:avLst>
              <a:gd name="adj" fmla="val 18760"/>
            </a:avLst>
          </a:prstGeom>
          <a:solidFill>
            <a:srgbClr val="FF0000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Шатер  – защитное устройство по замкнутой в плане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формы , открытое с одной или двух торцевых сторон, 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обеспечивающее защиту оборудования сверху и с 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двух сторон.</a:t>
            </a:r>
          </a:p>
        </p:txBody>
      </p:sp>
      <p:sp>
        <p:nvSpPr>
          <p:cNvPr id="14" name="AutoShape 34"/>
          <p:cNvSpPr>
            <a:spLocks noChangeArrowheads="1"/>
          </p:cNvSpPr>
          <p:nvPr/>
        </p:nvSpPr>
        <p:spPr bwMode="auto">
          <a:xfrm>
            <a:off x="1908175" y="3644900"/>
            <a:ext cx="6985000" cy="1584325"/>
          </a:xfrm>
          <a:prstGeom prst="roundRect">
            <a:avLst>
              <a:gd name="adj" fmla="val 18760"/>
            </a:avLst>
          </a:prstGeom>
          <a:solidFill>
            <a:schemeClr val="accent3">
              <a:lumMod val="75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Кожух – защитное устройство, опирающееся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непосредственно на защищаемое оборудование. Оно 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применяется для защиты наиважнейших узлов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оборудования, пультов управления, </a:t>
            </a:r>
            <a:r>
              <a:rPr lang="ru-RU" alt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програмных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устройств, гидравлики, счетно-решающих машин.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5" name="AutoShape 34"/>
          <p:cNvSpPr>
            <a:spLocks noChangeArrowheads="1"/>
          </p:cNvSpPr>
          <p:nvPr/>
        </p:nvSpPr>
        <p:spPr bwMode="auto">
          <a:xfrm>
            <a:off x="1924050" y="5373688"/>
            <a:ext cx="6985000" cy="1368425"/>
          </a:xfrm>
          <a:prstGeom prst="roundRect">
            <a:avLst>
              <a:gd name="adj" fmla="val 18760"/>
            </a:avLst>
          </a:prstGeom>
          <a:solidFill>
            <a:srgbClr val="00B0F0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Зонт – защитное устройство  в виде покрытия на опорах,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Защищающее оборудование от падающих сверху обломков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зданий. Зонты могут быть плоским, сводчатыми </a:t>
            </a: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решетчатыми.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-198438"/>
            <a:ext cx="9144000" cy="6032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  <p:sp>
        <p:nvSpPr>
          <p:cNvPr id="43019" name="Text Box 12"/>
          <p:cNvSpPr txBox="1">
            <a:spLocks noChangeArrowheads="1"/>
          </p:cNvSpPr>
          <p:nvPr/>
        </p:nvSpPr>
        <p:spPr bwMode="auto">
          <a:xfrm>
            <a:off x="107950" y="276225"/>
            <a:ext cx="8928100" cy="585788"/>
          </a:xfrm>
          <a:prstGeom prst="rect">
            <a:avLst/>
          </a:prstGeom>
          <a:solidFill>
            <a:srgbClr val="FFFF99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Специальные защитные устройства, предохраняющие оборудование от падающих обломков разрушающихся зданий и сооружений и поражающих факторов ядерного взрыва.</a:t>
            </a:r>
          </a:p>
        </p:txBody>
      </p:sp>
      <p:pic>
        <p:nvPicPr>
          <p:cNvPr id="12" name="Picture 5" descr="оборудов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928670"/>
            <a:ext cx="8786874" cy="5786454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85750" y="549275"/>
            <a:ext cx="8642350" cy="2873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Возведение насыпей и дамб для защиты от наводнений</a:t>
            </a:r>
          </a:p>
        </p:txBody>
      </p:sp>
      <p:sp>
        <p:nvSpPr>
          <p:cNvPr id="44035" name="Text Box 11"/>
          <p:cNvSpPr txBox="1">
            <a:spLocks noChangeArrowheads="1"/>
          </p:cNvSpPr>
          <p:nvPr/>
        </p:nvSpPr>
        <p:spPr bwMode="auto">
          <a:xfrm>
            <a:off x="8604250" y="6524625"/>
            <a:ext cx="539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44036" name="Text Box 12"/>
          <p:cNvSpPr txBox="1">
            <a:spLocks noChangeArrowheads="1"/>
          </p:cNvSpPr>
          <p:nvPr/>
        </p:nvSpPr>
        <p:spPr bwMode="auto">
          <a:xfrm>
            <a:off x="8532813" y="6597650"/>
            <a:ext cx="6111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39</a:t>
            </a:r>
          </a:p>
        </p:txBody>
      </p:sp>
      <p:pic>
        <p:nvPicPr>
          <p:cNvPr id="44037" name="Picture 2" descr="http://im0-tub-ru.yandex.net/i?id=462c0a01d2b1a412779fc23c2fa446fa-70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928688"/>
            <a:ext cx="27860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4" descr="http://im1-tub-ru.yandex.net/i?id=c9f966d2552fb1da38fb0a3f9ac13294-53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786188"/>
            <a:ext cx="271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6" descr="http://im3-tub-ru.yandex.net/i?id=f9ab1e8708a7deb4f75acda368a7e698-136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928688"/>
            <a:ext cx="2571750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8" descr="http://im3-tub-ru.yandex.net/i?id=ad437aa9d0efeaa1903bbd342eeafb6c-16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88" y="3786188"/>
            <a:ext cx="2643187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10" descr="http://im0-tub-ru.yandex.net/i?id=43ac9e192b7cf365085fa95ee115e359-11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88" y="928688"/>
            <a:ext cx="2714625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12" descr="http://im0-tub-ru.yandex.net/i?id=ee244c0b70cc551a5c341005a970c1ce-110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88" y="3786188"/>
            <a:ext cx="2714625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2" name="Рисунок 11" descr="ЭКС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14612" y="5929330"/>
            <a:ext cx="1743074" cy="928670"/>
          </a:xfrm>
          <a:prstGeom prst="rect">
            <a:avLst/>
          </a:prstGeom>
        </p:spPr>
      </p:pic>
      <p:pic>
        <p:nvPicPr>
          <p:cNvPr id="13" name="Рисунок 12" descr="667325284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72330" y="6000768"/>
            <a:ext cx="1038225" cy="819150"/>
          </a:xfrm>
          <a:prstGeom prst="rect">
            <a:avLst/>
          </a:prstGeom>
        </p:spPr>
      </p:pic>
      <p:pic>
        <p:nvPicPr>
          <p:cNvPr id="14" name="Рисунок 13" descr="667325284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071538" y="5967436"/>
            <a:ext cx="1033477" cy="819150"/>
          </a:xfrm>
          <a:prstGeom prst="rect">
            <a:avLst/>
          </a:prstGeom>
        </p:spPr>
      </p:pic>
      <p:pic>
        <p:nvPicPr>
          <p:cNvPr id="15" name="Рисунок 14" descr="4b0f53eba6fa2353af1b11f5dc55c02b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5286380" y="5944662"/>
            <a:ext cx="1071570" cy="9133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ChangeArrowheads="1"/>
          </p:cNvSpPr>
          <p:nvPr/>
        </p:nvSpPr>
        <p:spPr bwMode="auto">
          <a:xfrm>
            <a:off x="357188" y="476250"/>
            <a:ext cx="8642350" cy="792163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Снижение возможности возникновения пожаров. Сооружение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противопожарных резервуаров с водой. Применение огнестойких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конструкций</a:t>
            </a:r>
          </a:p>
        </p:txBody>
      </p:sp>
      <p:sp>
        <p:nvSpPr>
          <p:cNvPr id="45059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41</a:t>
            </a:r>
          </a:p>
        </p:txBody>
      </p:sp>
      <p:pic>
        <p:nvPicPr>
          <p:cNvPr id="45061" name="Picture 4" descr="http://im2-tub-ru.yandex.net/i?id=568d00ea9822a3bd7c1216aa4a373661-88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341438"/>
            <a:ext cx="26431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 descr="http://im0-tub-ru.yandex.net/i?id=6a1b0f8ea63dae84fbf2cd9f1c6e89cb-106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1341438"/>
            <a:ext cx="26431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8" descr="http://im0-tub-ru.yandex.net/i?id=ff1a7806c4ec44151e9455a6f4d03c5c-31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3198813"/>
            <a:ext cx="2643187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10" descr="http://im2-tub-ru.yandex.net/i?id=2050fd0991b22026b36e4d11157521b2-32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25" y="3198813"/>
            <a:ext cx="26431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12" descr="http://im3-tub-ru.yandex.net/i?id=765603923e90bb649d1422bd239ff773-22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00" y="3198813"/>
            <a:ext cx="26431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4" descr="http://im1-tub-ru.yandex.net/i?id=845d36cf1c9799b7de5ef807eb0264c1-132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8" y="4857750"/>
            <a:ext cx="264318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7" name="Picture 16" descr="http://im2-tub-ru.yandex.net/i?id=fa9edefa44f0768dfba61dfd05807f3b-122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25" y="4857750"/>
            <a:ext cx="26431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8" name="Picture 18" descr="Система огнезащиты металлоконструкций CONLIT.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00" y="4857750"/>
            <a:ext cx="26431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4" name="Рисунок 13" descr="пож2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7159" y="1357298"/>
            <a:ext cx="2643206" cy="15716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5"/>
          <p:cNvSpPr>
            <a:spLocks noChangeArrowheads="1"/>
          </p:cNvSpPr>
          <p:nvPr/>
        </p:nvSpPr>
        <p:spPr bwMode="auto">
          <a:xfrm>
            <a:off x="357188" y="692150"/>
            <a:ext cx="8642350" cy="792163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Заглубление линий электроснабжения и установка автоматических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отключающих устройств</a:t>
            </a:r>
          </a:p>
        </p:txBody>
      </p:sp>
      <p:sp>
        <p:nvSpPr>
          <p:cNvPr id="46083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41</a:t>
            </a:r>
          </a:p>
        </p:txBody>
      </p:sp>
      <p:pic>
        <p:nvPicPr>
          <p:cNvPr id="46084" name="Picture 4" descr="http://im2-tub-ru.yandex.net/i?id=039e3f34f3ae7ec56aa79be7708130a6-67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790700"/>
            <a:ext cx="25003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2" descr="http://im0-tub-ru.yandex.net/i?id=aeb5d497e9abf714a0ac4ddfd85eb35f-41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1790700"/>
            <a:ext cx="27574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4" descr="http://im0-tub-ru.yandex.net/i?id=905c582487ac7c3f191ab74d55a2e374-23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1790700"/>
            <a:ext cx="26955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6" descr="Предохранители ПКТ, ЭлектроКомплек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4143375"/>
            <a:ext cx="23574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8" descr="http://im0-tub-ru.yandex.net/i?id=f75038700a7bcacda37d5ffbb9835a08-42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50" y="4214813"/>
            <a:ext cx="2714625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Picture 10" descr="http://im0-tub-ru.yandex.net/i?id=be24d8587843f4edc910be8cffe881e0-120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00" y="4214813"/>
            <a:ext cx="2643188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6" descr="В Петербурге двое маленьких детей утонули в пожарном водоеме Дэлайт новости - Происшеств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4932363"/>
            <a:ext cx="2644775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313" y="541338"/>
            <a:ext cx="8786812" cy="584200"/>
          </a:xfrm>
          <a:prstGeom prst="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Оборудование пожарных водоемов для тушения пожаров и установка резервуаров для воды</a:t>
            </a:r>
          </a:p>
        </p:txBody>
      </p:sp>
      <p:pic>
        <p:nvPicPr>
          <p:cNvPr id="47108" name="Picture 8" descr="Ландшафтный сервис от компании Зна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3011488"/>
            <a:ext cx="2476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0" descr="Сделкино. Новый Уренгой. Продам Емкости, металлические б/у от 5 до 75куб"/>
          <p:cNvPicPr>
            <a:picLocks noChangeAspect="1" noChangeArrowheads="1"/>
          </p:cNvPicPr>
          <p:nvPr/>
        </p:nvPicPr>
        <p:blipFill>
          <a:blip r:embed="rId4" cstate="print"/>
          <a:srcRect r="1563" b="6248"/>
          <a:stretch>
            <a:fillRect/>
          </a:stretch>
        </p:blipFill>
        <p:spPr bwMode="auto">
          <a:xfrm>
            <a:off x="6357938" y="4918075"/>
            <a:ext cx="25717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2" descr="В деревне Калиново за счёт местного бюджета построен пирс для забора воды пожарными машинами на берегу местного пруда. - Ново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1211263"/>
            <a:ext cx="264318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4" descr="Строительство пожарных водоемов от компании ООО &quot;ЮгСтройАльянс&quot;, купить в Краснодар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3011488"/>
            <a:ext cx="264318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6" descr="Строительство водоемов - бесплатные объявления Москвы, Петербурга, Новосибирска, Ростова и других регионов с фото на популярно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3" y="4918075"/>
            <a:ext cx="279241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8" descr="http://im3-tub-ru.yandex.net/i?id=86cc0e52670cefa26459f7ee17766ceb-103-144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9000" y="3011488"/>
            <a:ext cx="27146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4" name="Picture 10" descr="Пожарный резервуар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38" y="1211263"/>
            <a:ext cx="2476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Picture 12" descr="Мягкие резервуары (МР) для нефтепродуктов и воды, Москв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9000" y="1211263"/>
            <a:ext cx="27146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  <p:pic>
        <p:nvPicPr>
          <p:cNvPr id="13" name="Рисунок 12" descr="30312.jpg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57950" y="3000372"/>
            <a:ext cx="2500330" cy="1833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000760" y="2643182"/>
            <a:ext cx="3143240" cy="2567384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00B0F0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  <p:txBody>
          <a:bodyPr wrap="square" lIns="104155" tIns="52077" rIns="104155" bIns="52077">
            <a:spAutoFit/>
          </a:bodyPr>
          <a:lstStyle>
            <a:lvl1pPr marL="342900" indent="-3429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безопасной зоне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защищенных от Р.З и (или) ХЗ объектов водоснабжения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условиях прекращения централизованного снабжения электроэнергией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142844" y="71414"/>
            <a:ext cx="8786874" cy="42862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50000">
                <a:srgbClr val="FFFFFF"/>
              </a:gs>
              <a:gs pos="100000">
                <a:srgbClr val="BBE0E3"/>
              </a:gs>
            </a:gsLst>
            <a:lin ang="2700000" scaled="1"/>
          </a:gradFill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195655"/>
            <a:ext cx="9144000" cy="5909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9050" cmpd="dbl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dirty="0"/>
              <a:t>5.23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СП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165.1325800.2014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«Инженерно-технические  мероприятия 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 гражданской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обороне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Актуализированная  редакция </a:t>
            </a:r>
            <a:r>
              <a:rPr lang="ru-RU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СНиП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2.01.51-90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/>
          </a:p>
        </p:txBody>
      </p:sp>
      <p:pic>
        <p:nvPicPr>
          <p:cNvPr id="8" name="Рисунок 7" descr="tumblr_mtyjmejB8d1qcdozto1_r1_5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2643182"/>
            <a:ext cx="2262170" cy="32147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00760" y="5286388"/>
            <a:ext cx="3143240" cy="83099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 &lt;менее </a:t>
            </a:r>
          </a:p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  л/</a:t>
            </a:r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на чел.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0" y="2643182"/>
            <a:ext cx="3357554" cy="256738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rgbClr val="00B0F0"/>
            </a:solidFill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  <p:txBody>
          <a:bodyPr wrap="square" lIns="104155" tIns="52077" rIns="104155" bIns="52077">
            <a:spAutoFit/>
          </a:bodyPr>
          <a:lstStyle>
            <a:lvl1pPr marL="342900" indent="-3429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42988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городах (иных  нас. пунктах, отнесенных к группам по ГО, </a:t>
            </a:r>
          </a:p>
          <a:p>
            <a:pPr marL="0" indent="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резервуары для создания в них не менее 3 суточного  запаса питьевой воды для численности населения мирного времени по норме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Схема РЗ местности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 r="2499" b="9433"/>
          <a:stretch>
            <a:fillRect/>
          </a:stretch>
        </p:blipFill>
        <p:spPr bwMode="auto">
          <a:xfrm>
            <a:off x="142844" y="1357298"/>
            <a:ext cx="38576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5"/>
          <p:cNvGrpSpPr/>
          <p:nvPr/>
        </p:nvGrpSpPr>
        <p:grpSpPr>
          <a:xfrm>
            <a:off x="5429256" y="1428736"/>
            <a:ext cx="3357586" cy="1000132"/>
            <a:chOff x="2913063" y="792163"/>
            <a:chExt cx="6503987" cy="2563812"/>
          </a:xfrm>
        </p:grpSpPr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2913063" y="1630363"/>
              <a:ext cx="1733550" cy="5254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46604" tIns="23304" rIns="46604" bIns="23304"/>
            <a:lstStyle/>
            <a:p>
              <a:r>
                <a:rPr lang="ru-RU" sz="1400" dirty="0">
                  <a:solidFill>
                    <a:srgbClr val="0000FF"/>
                  </a:solidFill>
                </a:rPr>
                <a:t> </a:t>
              </a:r>
              <a:r>
                <a:rPr lang="ru-RU" sz="1200" dirty="0" smtClean="0">
                  <a:solidFill>
                    <a:srgbClr val="0000FF"/>
                  </a:solidFill>
                </a:rPr>
                <a:t>Зарин  </a:t>
              </a:r>
              <a:endParaRPr lang="ru-RU" sz="1200" dirty="0"/>
            </a:p>
          </p:txBody>
        </p:sp>
        <p:sp>
          <p:nvSpPr>
            <p:cNvPr id="38" name="Text Box 12"/>
            <p:cNvSpPr txBox="1">
              <a:spLocks noChangeArrowheads="1"/>
            </p:cNvSpPr>
            <p:nvPr/>
          </p:nvSpPr>
          <p:spPr bwMode="auto">
            <a:xfrm>
              <a:off x="2913063" y="1524682"/>
              <a:ext cx="1530349" cy="13429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46604" tIns="23304" rIns="46604" bIns="23304"/>
            <a:lstStyle/>
            <a:p>
              <a:endParaRPr lang="ru-RU" sz="1400" dirty="0"/>
            </a:p>
          </p:txBody>
        </p:sp>
        <p:sp>
          <p:nvSpPr>
            <p:cNvPr id="39" name="Text Box 13"/>
            <p:cNvSpPr txBox="1">
              <a:spLocks noChangeArrowheads="1"/>
            </p:cNvSpPr>
            <p:nvPr/>
          </p:nvSpPr>
          <p:spPr bwMode="auto">
            <a:xfrm>
              <a:off x="8931275" y="792163"/>
              <a:ext cx="485775" cy="3063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46604" tIns="23304" rIns="46604" bIns="23304"/>
            <a:lstStyle/>
            <a:p>
              <a:pPr algn="l"/>
              <a:endParaRPr lang="ru-RU" dirty="0"/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 flipV="1">
              <a:off x="4699000" y="1089025"/>
              <a:ext cx="2155825" cy="59372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102391" dir="7184693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>
              <a:off x="4865688" y="2870200"/>
              <a:ext cx="2014537" cy="3937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56796" dir="17793903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7"/>
            <p:cNvSpPr>
              <a:spLocks noChangeShapeType="1"/>
            </p:cNvSpPr>
            <p:nvPr/>
          </p:nvSpPr>
          <p:spPr bwMode="auto">
            <a:xfrm flipV="1">
              <a:off x="4783138" y="1089025"/>
              <a:ext cx="3981450" cy="59213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56796" dir="3806097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Arc 18"/>
            <p:cNvSpPr>
              <a:spLocks/>
            </p:cNvSpPr>
            <p:nvPr/>
          </p:nvSpPr>
          <p:spPr bwMode="auto">
            <a:xfrm rot="6349525" flipH="1">
              <a:off x="7685088" y="1498600"/>
              <a:ext cx="1797050" cy="1193800"/>
            </a:xfrm>
            <a:custGeom>
              <a:avLst/>
              <a:gdLst>
                <a:gd name="T0" fmla="*/ 5829143 w 18697"/>
                <a:gd name="T1" fmla="*/ 0 h 21591"/>
                <a:gd name="T2" fmla="*/ 172722292 w 18697"/>
                <a:gd name="T3" fmla="*/ 32943926 h 21591"/>
                <a:gd name="T4" fmla="*/ 0 w 18697"/>
                <a:gd name="T5" fmla="*/ 66007060 h 2159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697" h="21591" fill="none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</a:path>
                <a:path w="18697" h="21591" stroke="0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  <a:lnTo>
                    <a:pt x="0" y="21591"/>
                  </a:lnTo>
                  <a:lnTo>
                    <a:pt x="630" y="0"/>
                  </a:lnTo>
                  <a:close/>
                </a:path>
              </a:pathLst>
            </a:custGeom>
            <a:noFill/>
            <a:ln w="38100">
              <a:solidFill>
                <a:srgbClr val="0000FF"/>
              </a:solidFill>
              <a:prstDash val="lgDash"/>
              <a:round/>
              <a:headEnd/>
              <a:tailEnd/>
            </a:ln>
            <a:effectLst>
              <a:prstShdw prst="shdw13" dist="76200" dir="10800000">
                <a:srgbClr val="FFFF00"/>
              </a:prst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Arc 19"/>
            <p:cNvSpPr>
              <a:spLocks/>
            </p:cNvSpPr>
            <p:nvPr/>
          </p:nvSpPr>
          <p:spPr bwMode="auto">
            <a:xfrm rot="6391449">
              <a:off x="6916738" y="3160713"/>
              <a:ext cx="290512" cy="100012"/>
            </a:xfrm>
            <a:custGeom>
              <a:avLst/>
              <a:gdLst>
                <a:gd name="T0" fmla="*/ 152334 w 18697"/>
                <a:gd name="T1" fmla="*/ 0 h 21591"/>
                <a:gd name="T2" fmla="*/ 4513945 w 18697"/>
                <a:gd name="T3" fmla="*/ 231217 h 21591"/>
                <a:gd name="T4" fmla="*/ 0 w 18697"/>
                <a:gd name="T5" fmla="*/ 463267 h 2159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697" h="21591" fill="none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</a:path>
                <a:path w="18697" h="21591" stroke="0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  <a:lnTo>
                    <a:pt x="0" y="21591"/>
                  </a:lnTo>
                  <a:lnTo>
                    <a:pt x="630" y="0"/>
                  </a:lnTo>
                  <a:close/>
                </a:path>
              </a:pathLst>
            </a:custGeom>
            <a:noFill/>
            <a:ln w="28575">
              <a:solidFill>
                <a:srgbClr val="0000FF"/>
              </a:solidFill>
              <a:prstDash val="lgDash"/>
              <a:round/>
              <a:headEnd/>
              <a:tailEnd/>
            </a:ln>
            <a:effectLst>
              <a:prstShdw prst="shdw13" dist="63500" dir="10800000">
                <a:srgbClr val="FFFF00"/>
              </a:prst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Arc 20"/>
            <p:cNvSpPr>
              <a:spLocks/>
            </p:cNvSpPr>
            <p:nvPr/>
          </p:nvSpPr>
          <p:spPr bwMode="auto">
            <a:xfrm rot="2789469">
              <a:off x="6848475" y="1179513"/>
              <a:ext cx="347663" cy="166687"/>
            </a:xfrm>
            <a:custGeom>
              <a:avLst/>
              <a:gdLst>
                <a:gd name="T0" fmla="*/ 218170 w 18697"/>
                <a:gd name="T1" fmla="*/ 0 h 21591"/>
                <a:gd name="T2" fmla="*/ 6464650 w 18697"/>
                <a:gd name="T3" fmla="*/ 642267 h 21591"/>
                <a:gd name="T4" fmla="*/ 0 w 18697"/>
                <a:gd name="T5" fmla="*/ 1286858 h 2159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697" h="21591" fill="none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</a:path>
                <a:path w="18697" h="21591" stroke="0" extrusionOk="0">
                  <a:moveTo>
                    <a:pt x="630" y="0"/>
                  </a:moveTo>
                  <a:cubicBezTo>
                    <a:pt x="8113" y="218"/>
                    <a:pt x="14949" y="4296"/>
                    <a:pt x="18697" y="10775"/>
                  </a:cubicBezTo>
                  <a:lnTo>
                    <a:pt x="0" y="21591"/>
                  </a:lnTo>
                  <a:lnTo>
                    <a:pt x="630" y="0"/>
                  </a:lnTo>
                  <a:close/>
                </a:path>
              </a:pathLst>
            </a:custGeom>
            <a:noFill/>
            <a:ln w="28575">
              <a:solidFill>
                <a:srgbClr val="0000FF"/>
              </a:solidFill>
              <a:prstDash val="lgDash"/>
              <a:round/>
              <a:headEnd/>
              <a:tailEnd/>
            </a:ln>
            <a:effectLst>
              <a:prstShdw prst="shdw13" dist="63500" dir="10800000">
                <a:srgbClr val="FFFF00"/>
              </a:prst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21"/>
            <p:cNvSpPr>
              <a:spLocks noChangeShapeType="1"/>
            </p:cNvSpPr>
            <p:nvPr/>
          </p:nvSpPr>
          <p:spPr bwMode="auto">
            <a:xfrm>
              <a:off x="4946650" y="2870200"/>
              <a:ext cx="3822700" cy="3429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>
              <a:outerShdw dist="52363" dir="17042175" algn="ctr" rotWithShape="0">
                <a:srgbClr val="FFFF0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4448175" y="1654175"/>
              <a:ext cx="622300" cy="1217613"/>
            </a:xfrm>
            <a:custGeom>
              <a:avLst/>
              <a:gdLst>
                <a:gd name="T0" fmla="*/ 319289684 w 350"/>
                <a:gd name="T1" fmla="*/ 123801566 h 558"/>
                <a:gd name="T2" fmla="*/ 53741828 w 350"/>
                <a:gd name="T3" fmla="*/ 747566376 h 558"/>
                <a:gd name="T4" fmla="*/ 31612840 w 350"/>
                <a:gd name="T5" fmla="*/ 1552271096 h 558"/>
                <a:gd name="T6" fmla="*/ 240257584 w 350"/>
                <a:gd name="T7" fmla="*/ 2147483647 h 558"/>
                <a:gd name="T8" fmla="*/ 569031120 w 350"/>
                <a:gd name="T9" fmla="*/ 2147483647 h 558"/>
                <a:gd name="T10" fmla="*/ 904127224 w 350"/>
                <a:gd name="T11" fmla="*/ 2147483647 h 558"/>
                <a:gd name="T12" fmla="*/ 1049546288 w 350"/>
                <a:gd name="T13" fmla="*/ 2147483647 h 558"/>
                <a:gd name="T14" fmla="*/ 799804852 w 350"/>
                <a:gd name="T15" fmla="*/ 1704642925 h 558"/>
                <a:gd name="T16" fmla="*/ 695482480 w 350"/>
                <a:gd name="T17" fmla="*/ 1433233060 h 558"/>
                <a:gd name="T18" fmla="*/ 651224504 w 350"/>
                <a:gd name="T19" fmla="*/ 957076550 h 558"/>
                <a:gd name="T20" fmla="*/ 660708356 w 350"/>
                <a:gd name="T21" fmla="*/ 480917857 h 558"/>
                <a:gd name="T22" fmla="*/ 572192404 w 350"/>
                <a:gd name="T23" fmla="*/ 57138345 h 558"/>
                <a:gd name="T24" fmla="*/ 319289684 w 350"/>
                <a:gd name="T25" fmla="*/ 123801566 h 5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0" h="558">
                  <a:moveTo>
                    <a:pt x="101" y="26"/>
                  </a:moveTo>
                  <a:cubicBezTo>
                    <a:pt x="82" y="50"/>
                    <a:pt x="32" y="107"/>
                    <a:pt x="17" y="157"/>
                  </a:cubicBezTo>
                  <a:cubicBezTo>
                    <a:pt x="2" y="207"/>
                    <a:pt x="0" y="276"/>
                    <a:pt x="10" y="326"/>
                  </a:cubicBezTo>
                  <a:cubicBezTo>
                    <a:pt x="20" y="376"/>
                    <a:pt x="48" y="422"/>
                    <a:pt x="76" y="457"/>
                  </a:cubicBezTo>
                  <a:cubicBezTo>
                    <a:pt x="104" y="492"/>
                    <a:pt x="145" y="519"/>
                    <a:pt x="180" y="533"/>
                  </a:cubicBezTo>
                  <a:cubicBezTo>
                    <a:pt x="215" y="548"/>
                    <a:pt x="261" y="558"/>
                    <a:pt x="286" y="552"/>
                  </a:cubicBezTo>
                  <a:cubicBezTo>
                    <a:pt x="311" y="544"/>
                    <a:pt x="337" y="525"/>
                    <a:pt x="332" y="492"/>
                  </a:cubicBezTo>
                  <a:cubicBezTo>
                    <a:pt x="350" y="432"/>
                    <a:pt x="272" y="388"/>
                    <a:pt x="253" y="358"/>
                  </a:cubicBezTo>
                  <a:cubicBezTo>
                    <a:pt x="234" y="326"/>
                    <a:pt x="228" y="328"/>
                    <a:pt x="220" y="301"/>
                  </a:cubicBezTo>
                  <a:cubicBezTo>
                    <a:pt x="212" y="276"/>
                    <a:pt x="208" y="235"/>
                    <a:pt x="206" y="201"/>
                  </a:cubicBezTo>
                  <a:cubicBezTo>
                    <a:pt x="204" y="167"/>
                    <a:pt x="214" y="132"/>
                    <a:pt x="209" y="101"/>
                  </a:cubicBezTo>
                  <a:cubicBezTo>
                    <a:pt x="206" y="69"/>
                    <a:pt x="199" y="24"/>
                    <a:pt x="181" y="12"/>
                  </a:cubicBezTo>
                  <a:cubicBezTo>
                    <a:pt x="163" y="0"/>
                    <a:pt x="119" y="27"/>
                    <a:pt x="101" y="26"/>
                  </a:cubicBezTo>
                  <a:close/>
                </a:path>
              </a:pathLst>
            </a:custGeom>
            <a:solidFill>
              <a:srgbClr val="FFFF00"/>
            </a:solidFill>
            <a:ln w="57150" cmpd="sng">
              <a:solidFill>
                <a:srgbClr val="0033CC"/>
              </a:solidFill>
              <a:round/>
              <a:headEnd/>
              <a:tailEnd/>
            </a:ln>
            <a:effectLst>
              <a:outerShdw dist="92457" dir="956724" algn="ctr" rotWithShape="0">
                <a:srgbClr val="0033CC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9" name="AutoShape 6"/>
          <p:cNvSpPr>
            <a:spLocks noChangeArrowheads="1"/>
          </p:cNvSpPr>
          <p:nvPr/>
        </p:nvSpPr>
        <p:spPr bwMode="auto">
          <a:xfrm>
            <a:off x="71406" y="1000108"/>
            <a:ext cx="4000528" cy="358776"/>
          </a:xfrm>
          <a:prstGeom prst="roundRect">
            <a:avLst>
              <a:gd name="adj" fmla="val 8958"/>
            </a:avLst>
          </a:prstGeom>
          <a:solidFill>
            <a:srgbClr val="FF0000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0044"/>
                  </a:outerShdw>
                </a:effectLst>
              </a14:hiddenEffects>
            </a:ext>
          </a:extLst>
        </p:spPr>
        <p:txBody>
          <a:bodyPr wrap="none" lIns="89941" tIns="46770" rIns="89941" bIns="46770" anchor="ctr"/>
          <a:lstStyle/>
          <a:p>
            <a:pPr algn="ctr">
              <a:defRPr/>
            </a:pPr>
            <a:r>
              <a:rPr lang="ru-RU" cap="all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радиоактивного </a:t>
            </a:r>
            <a:r>
              <a:rPr lang="ru-RU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загрязнения </a:t>
            </a:r>
            <a:endParaRPr lang="ru-RU" sz="2000" i="1" cap="all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AutoShape 6"/>
          <p:cNvSpPr>
            <a:spLocks noChangeArrowheads="1"/>
          </p:cNvSpPr>
          <p:nvPr/>
        </p:nvSpPr>
        <p:spPr bwMode="auto">
          <a:xfrm>
            <a:off x="4286248" y="1714488"/>
            <a:ext cx="857256" cy="358776"/>
          </a:xfrm>
          <a:prstGeom prst="roundRect">
            <a:avLst>
              <a:gd name="adj" fmla="val 8958"/>
            </a:avLst>
          </a:prstGeom>
          <a:solidFill>
            <a:srgbClr val="FF0000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0044"/>
                  </a:outerShdw>
                </a:effectLst>
              </a14:hiddenEffects>
            </a:ext>
          </a:extLst>
        </p:spPr>
        <p:txBody>
          <a:bodyPr wrap="none" lIns="89941" tIns="46770" rIns="89941" bIns="46770" anchor="ctr"/>
          <a:lstStyle/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(ИЛИ)</a:t>
            </a:r>
            <a:endParaRPr lang="ru-RU" sz="2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AutoShape 6"/>
          <p:cNvSpPr>
            <a:spLocks noChangeArrowheads="1"/>
          </p:cNvSpPr>
          <p:nvPr/>
        </p:nvSpPr>
        <p:spPr bwMode="auto">
          <a:xfrm>
            <a:off x="5286380" y="1000108"/>
            <a:ext cx="3643338" cy="358776"/>
          </a:xfrm>
          <a:prstGeom prst="roundRect">
            <a:avLst>
              <a:gd name="adj" fmla="val 8958"/>
            </a:avLst>
          </a:prstGeom>
          <a:solidFill>
            <a:srgbClr val="FFFF00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0044"/>
                  </a:outerShdw>
                </a:effectLst>
              </a14:hiddenEffects>
            </a:ext>
          </a:extLst>
        </p:spPr>
        <p:txBody>
          <a:bodyPr wrap="none" lIns="89941" tIns="46770" rIns="89941" bIns="46770" anchor="ctr"/>
          <a:lstStyle/>
          <a:p>
            <a:pPr algn="ctr">
              <a:defRPr/>
            </a:pPr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химического </a:t>
            </a:r>
            <a:r>
              <a:rPr lang="ru-RU" b="1" cap="all" dirty="0">
                <a:latin typeface="Times New Roman" pitchFamily="18" charset="0"/>
                <a:cs typeface="Times New Roman" pitchFamily="18" charset="0"/>
              </a:rPr>
              <a:t>заражения </a:t>
            </a:r>
            <a:endParaRPr lang="ru-RU" sz="2000" b="1" i="1" cap="all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AutoShape 15"/>
          <p:cNvSpPr>
            <a:spLocks noChangeArrowheads="1"/>
          </p:cNvSpPr>
          <p:nvPr/>
        </p:nvSpPr>
        <p:spPr bwMode="auto">
          <a:xfrm>
            <a:off x="0" y="571480"/>
            <a:ext cx="9144000" cy="35718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50000">
                <a:srgbClr val="FFFFFF"/>
              </a:gs>
              <a:gs pos="100000">
                <a:srgbClr val="BBE0E3"/>
              </a:gs>
            </a:gsLst>
            <a:lin ang="2700000" scaled="1"/>
          </a:gradFill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ОБЕСПЕСЕНИЯ НАСЕЛЕНИЯ ПИТЬЕВОЙ ВОДОЙ    В СЛУЧАЯХ</a:t>
            </a:r>
            <a:endParaRPr lang="ru-RU" sz="2000" b="1" i="1" kern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0" y="5286388"/>
            <a:ext cx="3357554" cy="83099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 &lt;менее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10 л/</a:t>
            </a:r>
            <a:r>
              <a:rPr lang="ru-RU" sz="2400" b="1" dirty="0" err="1" smtClean="0">
                <a:solidFill>
                  <a:srgbClr val="FF0000"/>
                </a:solidFill>
              </a:rPr>
              <a:t>сут</a:t>
            </a:r>
            <a:r>
              <a:rPr lang="ru-RU" sz="2400" b="1" dirty="0" smtClean="0">
                <a:solidFill>
                  <a:srgbClr val="FF0000"/>
                </a:solidFill>
              </a:rPr>
              <a:t>  на чел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4" name="Рисунок 53" descr="vgif-ru-15530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14546" y="3357562"/>
            <a:ext cx="5715040" cy="3357586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2214546" y="2643182"/>
            <a:ext cx="5643602" cy="70788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случае выхода из </a:t>
            </a:r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строя систем водоснабжения</a:t>
            </a:r>
            <a:endParaRPr lang="ru-RU" sz="20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2500298" y="3429024"/>
            <a:ext cx="6500858" cy="3286124"/>
          </a:xfrm>
          <a:prstGeom prst="roundRect">
            <a:avLst>
              <a:gd name="adj" fmla="val 16176"/>
            </a:avLst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rgbClr val="FFFFFF"/>
            </a:solidFill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279400" sy="50000" kx="2453608" rotWithShape="0">
              <a:srgbClr val="FFFF00"/>
            </a:outerShdw>
          </a:effectLst>
        </p:spPr>
        <p:txBody>
          <a:bodyPr wrap="none" lIns="87929" tIns="45696" rIns="87929" bIns="45696" anchor="ctr"/>
          <a:lstStyle/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Статья 9. Обязанности организаций в области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защиты населения и территорий от ЧС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1. Организации обязаны: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…..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б ) планировать и проводить мероприятия по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повышению устойчивости функционирования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организаций и обеспечению 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 жизнедеятельности работников организаций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ЧС;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97636" name="AutoShape 18"/>
          <p:cNvSpPr>
            <a:spLocks noChangeArrowheads="1"/>
          </p:cNvSpPr>
          <p:nvPr/>
        </p:nvSpPr>
        <p:spPr bwMode="auto">
          <a:xfrm rot="5400000">
            <a:off x="5285374" y="1429743"/>
            <a:ext cx="571505" cy="156962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399 h 21600"/>
              <a:gd name="T14" fmla="*/ 16715 w 21600"/>
              <a:gd name="T15" fmla="*/ 162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832" y="0"/>
                </a:moveTo>
                <a:lnTo>
                  <a:pt x="11832" y="5399"/>
                </a:lnTo>
                <a:lnTo>
                  <a:pt x="3375" y="5399"/>
                </a:lnTo>
                <a:lnTo>
                  <a:pt x="3375" y="16201"/>
                </a:lnTo>
                <a:lnTo>
                  <a:pt x="11832" y="16201"/>
                </a:lnTo>
                <a:lnTo>
                  <a:pt x="11832" y="21600"/>
                </a:lnTo>
                <a:lnTo>
                  <a:pt x="21600" y="10800"/>
                </a:lnTo>
                <a:lnTo>
                  <a:pt x="11832" y="0"/>
                </a:lnTo>
                <a:close/>
              </a:path>
              <a:path w="21600" h="21600">
                <a:moveTo>
                  <a:pt x="1350" y="5399"/>
                </a:moveTo>
                <a:lnTo>
                  <a:pt x="1350" y="16201"/>
                </a:lnTo>
                <a:lnTo>
                  <a:pt x="2700" y="16201"/>
                </a:lnTo>
                <a:lnTo>
                  <a:pt x="2700" y="5399"/>
                </a:lnTo>
                <a:lnTo>
                  <a:pt x="1350" y="5399"/>
                </a:lnTo>
                <a:close/>
              </a:path>
              <a:path w="21600" h="21600">
                <a:moveTo>
                  <a:pt x="0" y="5399"/>
                </a:moveTo>
                <a:lnTo>
                  <a:pt x="0" y="16201"/>
                </a:lnTo>
                <a:lnTo>
                  <a:pt x="675" y="16201"/>
                </a:lnTo>
                <a:lnTo>
                  <a:pt x="675" y="5399"/>
                </a:lnTo>
                <a:lnTo>
                  <a:pt x="0" y="5399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50000">
                <a:srgbClr val="FFFF00"/>
              </a:gs>
              <a:gs pos="100000">
                <a:srgbClr val="FF3300"/>
              </a:gs>
            </a:gsLst>
            <a:lin ang="0" scaled="1"/>
          </a:gradFill>
          <a:ln w="28575">
            <a:solidFill>
              <a:srgbClr val="FF3300"/>
            </a:solidFill>
            <a:miter lim="800000"/>
            <a:headEnd/>
            <a:tailEnd/>
          </a:ln>
          <a:effectLst>
            <a:outerShdw sy="50000" kx="-2453608" rotWithShape="0">
              <a:srgbClr val="FFFF00"/>
            </a:outerShdw>
          </a:effectLst>
        </p:spPr>
        <p:txBody>
          <a:bodyPr wrap="none" lIns="82760" tIns="41418" rIns="82760" bIns="41418" anchor="ctr"/>
          <a:lstStyle/>
          <a:p>
            <a:pPr>
              <a:defRPr/>
            </a:pPr>
            <a:endParaRPr lang="ru-RU"/>
          </a:p>
        </p:txBody>
      </p:sp>
      <p:sp>
        <p:nvSpPr>
          <p:cNvPr id="18443" name="AutoShape 14"/>
          <p:cNvSpPr>
            <a:spLocks noChangeArrowheads="1"/>
          </p:cNvSpPr>
          <p:nvPr/>
        </p:nvSpPr>
        <p:spPr bwMode="auto">
          <a:xfrm>
            <a:off x="2428860" y="0"/>
            <a:ext cx="6715140" cy="3071810"/>
          </a:xfrm>
          <a:prstGeom prst="roundRect">
            <a:avLst>
              <a:gd name="adj" fmla="val 16176"/>
            </a:avLst>
          </a:prstGeom>
          <a:gradFill rotWithShape="1">
            <a:gsLst>
              <a:gs pos="0">
                <a:srgbClr val="000000"/>
              </a:gs>
              <a:gs pos="100000">
                <a:srgbClr val="FF3300"/>
              </a:gs>
            </a:gsLst>
            <a:lin ang="2700000" scaled="1"/>
          </a:gradFill>
          <a:ln w="76200" cmpd="tri">
            <a:solidFill>
              <a:srgbClr val="FFFFFF"/>
            </a:solidFill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279400" sy="50000" kx="2453608" rotWithShape="0">
              <a:srgbClr val="FFFF00"/>
            </a:outerShdw>
          </a:effectLst>
        </p:spPr>
        <p:txBody>
          <a:bodyPr wrap="none" lIns="87929" tIns="45696" rIns="87929" bIns="45696" anchor="ctr"/>
          <a:lstStyle/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Статья 14. Обязанности организаций в области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 защиты населения и территорий от ЧС: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…..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б) планировать и проводить мероприятия по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повышению устойчивости функционирования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 организаций и обеспечению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 жизнедеятельности работников организаций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ЧС;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153" name="AutoShape 10"/>
          <p:cNvSpPr>
            <a:spLocks noChangeArrowheads="1"/>
          </p:cNvSpPr>
          <p:nvPr/>
        </p:nvSpPr>
        <p:spPr bwMode="auto">
          <a:xfrm>
            <a:off x="538582" y="620714"/>
            <a:ext cx="601070" cy="504825"/>
          </a:xfrm>
          <a:prstGeom prst="wedgeRectCallout">
            <a:avLst>
              <a:gd name="adj1" fmla="val 201713"/>
              <a:gd name="adj2" fmla="val 82389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89486" tIns="44743" rIns="89486" bIns="44743"/>
          <a:lstStyle/>
          <a:p>
            <a:pPr defTabSz="987425"/>
            <a:endParaRPr lang="ru-RU" altLang="ru-RU" sz="1800" b="0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-77059" y="-142900"/>
            <a:ext cx="2463368" cy="3214710"/>
            <a:chOff x="761" y="709"/>
            <a:chExt cx="975" cy="1329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grpSpPr>
        <p:pic>
          <p:nvPicPr>
            <p:cNvPr id="8209" name="Picture 12" descr="Книга-RED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9F8"/>
                </a:clrFrom>
                <a:clrTo>
                  <a:srgbClr val="FBF9F8">
                    <a:alpha val="0"/>
                  </a:srgbClr>
                </a:clrTo>
              </a:clrChange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761" y="709"/>
              <a:ext cx="975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</p:pic>
        <p:sp>
          <p:nvSpPr>
            <p:cNvPr id="8210" name="Text Box 13"/>
            <p:cNvSpPr txBox="1">
              <a:spLocks noChangeArrowheads="1"/>
            </p:cNvSpPr>
            <p:nvPr/>
          </p:nvSpPr>
          <p:spPr bwMode="auto">
            <a:xfrm>
              <a:off x="791" y="784"/>
              <a:ext cx="914" cy="1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>
              <a:lvl1pPr marL="12700" indent="-127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lang="ru-RU" sz="1000" dirty="0" smtClean="0">
                <a:solidFill>
                  <a:srgbClr val="FFFF00"/>
                </a:solidFill>
              </a:endParaRPr>
            </a:p>
            <a:p>
              <a:pPr eaLnBrk="1" hangingPunct="1">
                <a:defRPr/>
              </a:pPr>
              <a:r>
                <a:rPr lang="ru-RU" sz="1600" dirty="0" smtClean="0">
                  <a:solidFill>
                    <a:srgbClr val="FFFF00"/>
                  </a:solidFill>
                </a:rPr>
                <a:t>Федеральный закон № 68</a:t>
              </a:r>
              <a:br>
                <a:rPr lang="ru-RU" sz="1600" dirty="0" smtClean="0">
                  <a:solidFill>
                    <a:srgbClr val="FFFF00"/>
                  </a:solidFill>
                </a:rPr>
              </a:br>
              <a:r>
                <a:rPr lang="ru-RU" sz="1600" dirty="0" smtClean="0">
                  <a:solidFill>
                    <a:schemeClr val="bg1"/>
                  </a:solidFill>
                </a:rPr>
                <a:t>«О защите населения и территорий от чрезвычайных ситуаций  природного и техногенного характера»</a:t>
              </a:r>
              <a:endParaRPr lang="ru-RU" sz="1600" u="sng" dirty="0" smtClean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ru-RU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-32" y="3786190"/>
            <a:ext cx="2463368" cy="2500307"/>
            <a:chOff x="761" y="709"/>
            <a:chExt cx="975" cy="1315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grpSpPr>
        <p:pic>
          <p:nvPicPr>
            <p:cNvPr id="16" name="Picture 12" descr="Книга-RED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9F8"/>
                </a:clrFrom>
                <a:clrTo>
                  <a:srgbClr val="FBF9F8">
                    <a:alpha val="0"/>
                  </a:srgbClr>
                </a:clrTo>
              </a:clrChange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761" y="709"/>
              <a:ext cx="975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</p:pic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801" y="801"/>
              <a:ext cx="914" cy="121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>
              <a:lvl1pPr marL="12700" indent="-127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ru-RU" sz="1600" dirty="0" smtClean="0">
                  <a:solidFill>
                    <a:srgbClr val="FFFF00"/>
                  </a:solidFill>
                </a:rPr>
                <a:t>Закон города Москвы от 5.11.1997г №46</a:t>
              </a:r>
              <a:br>
                <a:rPr lang="ru-RU" sz="1600" dirty="0" smtClean="0">
                  <a:solidFill>
                    <a:srgbClr val="FFFF00"/>
                  </a:solidFill>
                </a:rPr>
              </a:br>
              <a:r>
                <a:rPr lang="ru-RU" sz="1600" dirty="0" smtClean="0">
                  <a:solidFill>
                    <a:schemeClr val="bg1"/>
                  </a:solidFill>
                </a:rPr>
                <a:t>«О защите населения и территорий города Москвы от чрезвычайных ситуаций природного и техногенного характера</a:t>
              </a:r>
              <a:r>
                <a:rPr lang="ru-RU" sz="1600" u="sng" dirty="0" smtClean="0">
                  <a:solidFill>
                    <a:schemeClr val="bg1"/>
                  </a:solidFill>
                </a:rPr>
                <a:t>»</a:t>
              </a:r>
              <a:endParaRPr lang="ru-RU" sz="1100" i="1" u="sng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iphy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5357826"/>
            <a:ext cx="2643206" cy="1357322"/>
          </a:xfrm>
          <a:prstGeom prst="rect">
            <a:avLst/>
          </a:prstGeom>
        </p:spPr>
      </p:pic>
      <p:pic>
        <p:nvPicPr>
          <p:cNvPr id="6" name="Рисунок 5" descr="Penelope_Cruz_Volve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786190"/>
            <a:ext cx="2428892" cy="1357322"/>
          </a:xfrm>
          <a:prstGeom prst="rect">
            <a:avLst/>
          </a:prstGeom>
        </p:spPr>
      </p:pic>
      <p:pic>
        <p:nvPicPr>
          <p:cNvPr id="11" name="Рисунок 10" descr="21123289-Glass-of-water-with-various-sizes-of-water-bottles-Stock-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714356"/>
            <a:ext cx="2571768" cy="114300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3" name="Рисунок 12" descr="4J4scgU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38844" y="2143116"/>
            <a:ext cx="2619436" cy="12858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5720" y="142852"/>
            <a:ext cx="8572560" cy="40011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Нормы обеспечения населения </a:t>
            </a:r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водой</a:t>
            </a:r>
            <a:endParaRPr lang="ru-RU" sz="2000" b="1" cap="al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714356"/>
            <a:ext cx="2428892" cy="101566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Питье</a:t>
            </a:r>
          </a:p>
          <a:p>
            <a:pPr algn="ctr"/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2,5 </a:t>
            </a:r>
          </a:p>
          <a:p>
            <a:pPr algn="ctr"/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cap="all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86050" y="2071678"/>
            <a:ext cx="3286148" cy="1323439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приготовление пищи и мытье кухонной посуды</a:t>
            </a:r>
          </a:p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3,5 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л/чел. </a:t>
            </a:r>
            <a:r>
              <a:rPr lang="ru-RU" sz="2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86512" y="3786190"/>
            <a:ext cx="2571736" cy="1323439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мытье индивидуальной </a:t>
            </a:r>
            <a:r>
              <a:rPr lang="ru-RU" sz="2000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посуды </a:t>
            </a:r>
          </a:p>
          <a:p>
            <a:pPr algn="ctr"/>
            <a:r>
              <a:rPr lang="ru-RU" sz="2000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000" b="1" cap="all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л/чел. </a:t>
            </a:r>
            <a:r>
              <a:rPr lang="ru-RU" sz="2000" b="1" cap="all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00364" y="5357826"/>
            <a:ext cx="3071834" cy="1323439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мытье </a:t>
            </a:r>
            <a:endParaRPr lang="ru-RU" sz="2000" b="1" cap="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лица 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</a:t>
            </a:r>
          </a:p>
          <a:p>
            <a:pPr algn="ctr"/>
            <a:endParaRPr lang="ru-RU" sz="2000" b="1" cap="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л/чел. </a:t>
            </a:r>
            <a:r>
              <a:rPr lang="ru-RU" sz="20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0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" name="Рисунок 18" descr="orig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20" y="2071678"/>
            <a:ext cx="2262150" cy="1357322"/>
          </a:xfrm>
          <a:prstGeom prst="rect">
            <a:avLst/>
          </a:prstGeom>
        </p:spPr>
      </p:pic>
      <p:pic>
        <p:nvPicPr>
          <p:cNvPr id="21" name="Рисунок 20" descr="532b27fa017288ad608b4569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5357827"/>
            <a:ext cx="2428892" cy="1285884"/>
          </a:xfrm>
          <a:prstGeom prst="rect">
            <a:avLst/>
          </a:prstGeom>
        </p:spPr>
      </p:pic>
      <p:pic>
        <p:nvPicPr>
          <p:cNvPr id="22" name="Рисунок 21" descr="93340583_f2d2018b64a6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00430" y="642918"/>
            <a:ext cx="2286016" cy="1214446"/>
          </a:xfrm>
          <a:prstGeom prst="rect">
            <a:avLst/>
          </a:prstGeom>
        </p:spPr>
      </p:pic>
      <p:pic>
        <p:nvPicPr>
          <p:cNvPr id="23" name="Рисунок 22" descr="1351667314_gifki-428880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00364" y="3786190"/>
            <a:ext cx="3071834" cy="1357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5491758_3867735_0_708bc_c66c9a8d_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2643206" cy="1928826"/>
          </a:xfrm>
          <a:prstGeom prst="rect">
            <a:avLst/>
          </a:prstGeom>
        </p:spPr>
      </p:pic>
      <p:pic>
        <p:nvPicPr>
          <p:cNvPr id="5" name="Рисунок 4" descr="dyim-stolbo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286256"/>
            <a:ext cx="2643206" cy="2071726"/>
          </a:xfrm>
          <a:prstGeom prst="rect">
            <a:avLst/>
          </a:prstGeom>
        </p:spPr>
      </p:pic>
      <p:pic>
        <p:nvPicPr>
          <p:cNvPr id="6" name="Рисунок 5" descr="dfdd1_0_e69db_16bb801e_orig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1428736"/>
            <a:ext cx="2643206" cy="1928826"/>
          </a:xfrm>
          <a:prstGeom prst="rect">
            <a:avLst/>
          </a:prstGeom>
        </p:spPr>
      </p:pic>
      <p:pic>
        <p:nvPicPr>
          <p:cNvPr id="7" name="Рисунок 6" descr="Bak%20mandi%20Gif%20(7)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572008"/>
            <a:ext cx="2555282" cy="1714512"/>
          </a:xfrm>
          <a:prstGeom prst="rect">
            <a:avLst/>
          </a:prstGeom>
        </p:spPr>
      </p:pic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1071538" y="142852"/>
            <a:ext cx="6858048" cy="35718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50000">
                <a:srgbClr val="FFFFFF"/>
              </a:gs>
              <a:gs pos="100000">
                <a:srgbClr val="BBE0E3"/>
              </a:gs>
            </a:gsLst>
            <a:lin ang="2700000" scaled="1"/>
          </a:gradFill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ПОЛНАЯ   САНОБРАБОТКА   ЛЮДЕЙ</a:t>
            </a:r>
            <a:endParaRPr lang="ru-RU" sz="2400" b="1" i="1" kern="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8454665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0826" y="1428736"/>
            <a:ext cx="1905000" cy="1895475"/>
          </a:xfrm>
          <a:prstGeom prst="rect">
            <a:avLst/>
          </a:prstGeom>
        </p:spPr>
      </p:pic>
      <p:pic>
        <p:nvPicPr>
          <p:cNvPr id="11" name="Рисунок 10" descr="5761854_b26bbaa0e8722b2d8789129aab2a002d_80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57554" y="4357694"/>
            <a:ext cx="2714644" cy="207170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7158" y="642918"/>
            <a:ext cx="8501122" cy="40011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Полная санобработка людей 45,0 л/чел.</a:t>
            </a:r>
            <a:endParaRPr lang="ru-RU" sz="20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4" descr="Фотоальбомы - Xfeiles"/>
          <p:cNvPicPr>
            <a:picLocks noChangeAspect="1" noChangeArrowheads="1"/>
          </p:cNvPicPr>
          <p:nvPr/>
        </p:nvPicPr>
        <p:blipFill>
          <a:blip r:embed="rId2" cstate="print"/>
          <a:srcRect l="12906" t="10831" r="55000" b="15662"/>
          <a:stretch>
            <a:fillRect/>
          </a:stretch>
        </p:blipFill>
        <p:spPr bwMode="auto">
          <a:xfrm>
            <a:off x="3929063" y="4000504"/>
            <a:ext cx="12858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олилиния 16"/>
          <p:cNvSpPr/>
          <p:nvPr/>
        </p:nvSpPr>
        <p:spPr>
          <a:xfrm>
            <a:off x="4500563" y="5410204"/>
            <a:ext cx="2357437" cy="500062"/>
          </a:xfrm>
          <a:custGeom>
            <a:avLst/>
            <a:gdLst>
              <a:gd name="connsiteX0" fmla="*/ 0 w 1784732"/>
              <a:gd name="connsiteY0" fmla="*/ 0 h 1145754"/>
              <a:gd name="connsiteX1" fmla="*/ 66101 w 1784732"/>
              <a:gd name="connsiteY1" fmla="*/ 33051 h 1145754"/>
              <a:gd name="connsiteX2" fmla="*/ 143219 w 1784732"/>
              <a:gd name="connsiteY2" fmla="*/ 88135 h 1145754"/>
              <a:gd name="connsiteX3" fmla="*/ 220337 w 1784732"/>
              <a:gd name="connsiteY3" fmla="*/ 110169 h 1145754"/>
              <a:gd name="connsiteX4" fmla="*/ 264405 w 1784732"/>
              <a:gd name="connsiteY4" fmla="*/ 132203 h 1145754"/>
              <a:gd name="connsiteX5" fmla="*/ 319489 w 1784732"/>
              <a:gd name="connsiteY5" fmla="*/ 143219 h 1145754"/>
              <a:gd name="connsiteX6" fmla="*/ 352540 w 1784732"/>
              <a:gd name="connsiteY6" fmla="*/ 154236 h 1145754"/>
              <a:gd name="connsiteX7" fmla="*/ 418641 w 1784732"/>
              <a:gd name="connsiteY7" fmla="*/ 198304 h 1145754"/>
              <a:gd name="connsiteX8" fmla="*/ 517793 w 1784732"/>
              <a:gd name="connsiteY8" fmla="*/ 275422 h 1145754"/>
              <a:gd name="connsiteX9" fmla="*/ 550843 w 1784732"/>
              <a:gd name="connsiteY9" fmla="*/ 297456 h 1145754"/>
              <a:gd name="connsiteX10" fmla="*/ 583894 w 1784732"/>
              <a:gd name="connsiteY10" fmla="*/ 330506 h 1145754"/>
              <a:gd name="connsiteX11" fmla="*/ 649995 w 1784732"/>
              <a:gd name="connsiteY11" fmla="*/ 374574 h 1145754"/>
              <a:gd name="connsiteX12" fmla="*/ 705079 w 1784732"/>
              <a:gd name="connsiteY12" fmla="*/ 429658 h 1145754"/>
              <a:gd name="connsiteX13" fmla="*/ 760164 w 1784732"/>
              <a:gd name="connsiteY13" fmla="*/ 473726 h 1145754"/>
              <a:gd name="connsiteX14" fmla="*/ 793214 w 1784732"/>
              <a:gd name="connsiteY14" fmla="*/ 506776 h 1145754"/>
              <a:gd name="connsiteX15" fmla="*/ 826265 w 1784732"/>
              <a:gd name="connsiteY15" fmla="*/ 517793 h 1145754"/>
              <a:gd name="connsiteX16" fmla="*/ 881349 w 1784732"/>
              <a:gd name="connsiteY16" fmla="*/ 561860 h 1145754"/>
              <a:gd name="connsiteX17" fmla="*/ 980501 w 1784732"/>
              <a:gd name="connsiteY17" fmla="*/ 616945 h 1145754"/>
              <a:gd name="connsiteX18" fmla="*/ 1123720 w 1784732"/>
              <a:gd name="connsiteY18" fmla="*/ 672029 h 1145754"/>
              <a:gd name="connsiteX19" fmla="*/ 1156771 w 1784732"/>
              <a:gd name="connsiteY19" fmla="*/ 683046 h 1145754"/>
              <a:gd name="connsiteX20" fmla="*/ 1233889 w 1784732"/>
              <a:gd name="connsiteY20" fmla="*/ 694063 h 1145754"/>
              <a:gd name="connsiteX21" fmla="*/ 1266940 w 1784732"/>
              <a:gd name="connsiteY21" fmla="*/ 716097 h 1145754"/>
              <a:gd name="connsiteX22" fmla="*/ 1322024 w 1784732"/>
              <a:gd name="connsiteY22" fmla="*/ 782198 h 1145754"/>
              <a:gd name="connsiteX23" fmla="*/ 1355075 w 1784732"/>
              <a:gd name="connsiteY23" fmla="*/ 804232 h 1145754"/>
              <a:gd name="connsiteX24" fmla="*/ 1421176 w 1784732"/>
              <a:gd name="connsiteY24" fmla="*/ 859316 h 1145754"/>
              <a:gd name="connsiteX25" fmla="*/ 1476260 w 1784732"/>
              <a:gd name="connsiteY25" fmla="*/ 914400 h 1145754"/>
              <a:gd name="connsiteX26" fmla="*/ 1498294 w 1784732"/>
              <a:gd name="connsiteY26" fmla="*/ 947451 h 1145754"/>
              <a:gd name="connsiteX27" fmla="*/ 1531344 w 1784732"/>
              <a:gd name="connsiteY27" fmla="*/ 958468 h 1145754"/>
              <a:gd name="connsiteX28" fmla="*/ 1597446 w 1784732"/>
              <a:gd name="connsiteY28" fmla="*/ 1002535 h 1145754"/>
              <a:gd name="connsiteX29" fmla="*/ 1630496 w 1784732"/>
              <a:gd name="connsiteY29" fmla="*/ 1024569 h 1145754"/>
              <a:gd name="connsiteX30" fmla="*/ 1718631 w 1784732"/>
              <a:gd name="connsiteY30" fmla="*/ 1101687 h 1145754"/>
              <a:gd name="connsiteX31" fmla="*/ 1751682 w 1784732"/>
              <a:gd name="connsiteY31" fmla="*/ 1123721 h 1145754"/>
              <a:gd name="connsiteX32" fmla="*/ 1784732 w 1784732"/>
              <a:gd name="connsiteY32" fmla="*/ 1145754 h 114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784732" h="1145754">
                <a:moveTo>
                  <a:pt x="0" y="0"/>
                </a:moveTo>
                <a:cubicBezTo>
                  <a:pt x="33125" y="11042"/>
                  <a:pt x="37625" y="9321"/>
                  <a:pt x="66101" y="33051"/>
                </a:cubicBezTo>
                <a:cubicBezTo>
                  <a:pt x="111997" y="71297"/>
                  <a:pt x="83918" y="65897"/>
                  <a:pt x="143219" y="88135"/>
                </a:cubicBezTo>
                <a:cubicBezTo>
                  <a:pt x="217768" y="116091"/>
                  <a:pt x="158186" y="83532"/>
                  <a:pt x="220337" y="110169"/>
                </a:cubicBezTo>
                <a:cubicBezTo>
                  <a:pt x="235432" y="116638"/>
                  <a:pt x="248825" y="127010"/>
                  <a:pt x="264405" y="132203"/>
                </a:cubicBezTo>
                <a:cubicBezTo>
                  <a:pt x="282169" y="138124"/>
                  <a:pt x="301323" y="138678"/>
                  <a:pt x="319489" y="143219"/>
                </a:cubicBezTo>
                <a:cubicBezTo>
                  <a:pt x="330755" y="146035"/>
                  <a:pt x="341523" y="150564"/>
                  <a:pt x="352540" y="154236"/>
                </a:cubicBezTo>
                <a:cubicBezTo>
                  <a:pt x="425884" y="227582"/>
                  <a:pt x="346896" y="158446"/>
                  <a:pt x="418641" y="198304"/>
                </a:cubicBezTo>
                <a:cubicBezTo>
                  <a:pt x="518875" y="253989"/>
                  <a:pt x="453562" y="221895"/>
                  <a:pt x="517793" y="275422"/>
                </a:cubicBezTo>
                <a:cubicBezTo>
                  <a:pt x="527965" y="283898"/>
                  <a:pt x="540671" y="288980"/>
                  <a:pt x="550843" y="297456"/>
                </a:cubicBezTo>
                <a:cubicBezTo>
                  <a:pt x="562812" y="307430"/>
                  <a:pt x="571596" y="320941"/>
                  <a:pt x="583894" y="330506"/>
                </a:cubicBezTo>
                <a:cubicBezTo>
                  <a:pt x="604797" y="346764"/>
                  <a:pt x="649995" y="374574"/>
                  <a:pt x="649995" y="374574"/>
                </a:cubicBezTo>
                <a:cubicBezTo>
                  <a:pt x="708755" y="462711"/>
                  <a:pt x="631631" y="356209"/>
                  <a:pt x="705079" y="429658"/>
                </a:cubicBezTo>
                <a:cubicBezTo>
                  <a:pt x="754910" y="479490"/>
                  <a:pt x="695822" y="452279"/>
                  <a:pt x="760164" y="473726"/>
                </a:cubicBezTo>
                <a:cubicBezTo>
                  <a:pt x="771181" y="484743"/>
                  <a:pt x="780251" y="498134"/>
                  <a:pt x="793214" y="506776"/>
                </a:cubicBezTo>
                <a:cubicBezTo>
                  <a:pt x="802877" y="513218"/>
                  <a:pt x="817197" y="510538"/>
                  <a:pt x="826265" y="517793"/>
                </a:cubicBezTo>
                <a:cubicBezTo>
                  <a:pt x="897452" y="574742"/>
                  <a:pt x="798279" y="534172"/>
                  <a:pt x="881349" y="561860"/>
                </a:cubicBezTo>
                <a:cubicBezTo>
                  <a:pt x="985078" y="665589"/>
                  <a:pt x="818741" y="509106"/>
                  <a:pt x="980501" y="616945"/>
                </a:cubicBezTo>
                <a:cubicBezTo>
                  <a:pt x="1068208" y="675416"/>
                  <a:pt x="1020387" y="657267"/>
                  <a:pt x="1123720" y="672029"/>
                </a:cubicBezTo>
                <a:cubicBezTo>
                  <a:pt x="1134737" y="675701"/>
                  <a:pt x="1145384" y="680768"/>
                  <a:pt x="1156771" y="683046"/>
                </a:cubicBezTo>
                <a:cubicBezTo>
                  <a:pt x="1182234" y="688139"/>
                  <a:pt x="1209017" y="686601"/>
                  <a:pt x="1233889" y="694063"/>
                </a:cubicBezTo>
                <a:cubicBezTo>
                  <a:pt x="1246571" y="697868"/>
                  <a:pt x="1255923" y="708752"/>
                  <a:pt x="1266940" y="716097"/>
                </a:cubicBezTo>
                <a:cubicBezTo>
                  <a:pt x="1288605" y="748595"/>
                  <a:pt x="1290214" y="755689"/>
                  <a:pt x="1322024" y="782198"/>
                </a:cubicBezTo>
                <a:cubicBezTo>
                  <a:pt x="1332196" y="790675"/>
                  <a:pt x="1344903" y="795755"/>
                  <a:pt x="1355075" y="804232"/>
                </a:cubicBezTo>
                <a:cubicBezTo>
                  <a:pt x="1439902" y="874921"/>
                  <a:pt x="1339116" y="804609"/>
                  <a:pt x="1421176" y="859316"/>
                </a:cubicBezTo>
                <a:cubicBezTo>
                  <a:pt x="1479930" y="947448"/>
                  <a:pt x="1402815" y="840955"/>
                  <a:pt x="1476260" y="914400"/>
                </a:cubicBezTo>
                <a:cubicBezTo>
                  <a:pt x="1485623" y="923763"/>
                  <a:pt x="1487955" y="939179"/>
                  <a:pt x="1498294" y="947451"/>
                </a:cubicBezTo>
                <a:cubicBezTo>
                  <a:pt x="1507362" y="954705"/>
                  <a:pt x="1521193" y="952828"/>
                  <a:pt x="1531344" y="958468"/>
                </a:cubicBezTo>
                <a:cubicBezTo>
                  <a:pt x="1554493" y="971328"/>
                  <a:pt x="1575412" y="987846"/>
                  <a:pt x="1597446" y="1002535"/>
                </a:cubicBezTo>
                <a:lnTo>
                  <a:pt x="1630496" y="1024569"/>
                </a:lnTo>
                <a:cubicBezTo>
                  <a:pt x="1667219" y="1079652"/>
                  <a:pt x="1641514" y="1050275"/>
                  <a:pt x="1718631" y="1101687"/>
                </a:cubicBezTo>
                <a:lnTo>
                  <a:pt x="1751682" y="1123721"/>
                </a:lnTo>
                <a:lnTo>
                  <a:pt x="1784732" y="1145754"/>
                </a:lnTo>
              </a:path>
            </a:pathLst>
          </a:cu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 rot="6920318">
            <a:off x="2489201" y="4637091"/>
            <a:ext cx="1522412" cy="2046287"/>
          </a:xfrm>
          <a:custGeom>
            <a:avLst/>
            <a:gdLst>
              <a:gd name="connsiteX0" fmla="*/ 0 w 1784732"/>
              <a:gd name="connsiteY0" fmla="*/ 0 h 1145754"/>
              <a:gd name="connsiteX1" fmla="*/ 66101 w 1784732"/>
              <a:gd name="connsiteY1" fmla="*/ 33051 h 1145754"/>
              <a:gd name="connsiteX2" fmla="*/ 143219 w 1784732"/>
              <a:gd name="connsiteY2" fmla="*/ 88135 h 1145754"/>
              <a:gd name="connsiteX3" fmla="*/ 220337 w 1784732"/>
              <a:gd name="connsiteY3" fmla="*/ 110169 h 1145754"/>
              <a:gd name="connsiteX4" fmla="*/ 264405 w 1784732"/>
              <a:gd name="connsiteY4" fmla="*/ 132203 h 1145754"/>
              <a:gd name="connsiteX5" fmla="*/ 319489 w 1784732"/>
              <a:gd name="connsiteY5" fmla="*/ 143219 h 1145754"/>
              <a:gd name="connsiteX6" fmla="*/ 352540 w 1784732"/>
              <a:gd name="connsiteY6" fmla="*/ 154236 h 1145754"/>
              <a:gd name="connsiteX7" fmla="*/ 418641 w 1784732"/>
              <a:gd name="connsiteY7" fmla="*/ 198304 h 1145754"/>
              <a:gd name="connsiteX8" fmla="*/ 517793 w 1784732"/>
              <a:gd name="connsiteY8" fmla="*/ 275422 h 1145754"/>
              <a:gd name="connsiteX9" fmla="*/ 550843 w 1784732"/>
              <a:gd name="connsiteY9" fmla="*/ 297456 h 1145754"/>
              <a:gd name="connsiteX10" fmla="*/ 583894 w 1784732"/>
              <a:gd name="connsiteY10" fmla="*/ 330506 h 1145754"/>
              <a:gd name="connsiteX11" fmla="*/ 649995 w 1784732"/>
              <a:gd name="connsiteY11" fmla="*/ 374574 h 1145754"/>
              <a:gd name="connsiteX12" fmla="*/ 705079 w 1784732"/>
              <a:gd name="connsiteY12" fmla="*/ 429658 h 1145754"/>
              <a:gd name="connsiteX13" fmla="*/ 760164 w 1784732"/>
              <a:gd name="connsiteY13" fmla="*/ 473726 h 1145754"/>
              <a:gd name="connsiteX14" fmla="*/ 793214 w 1784732"/>
              <a:gd name="connsiteY14" fmla="*/ 506776 h 1145754"/>
              <a:gd name="connsiteX15" fmla="*/ 826265 w 1784732"/>
              <a:gd name="connsiteY15" fmla="*/ 517793 h 1145754"/>
              <a:gd name="connsiteX16" fmla="*/ 881349 w 1784732"/>
              <a:gd name="connsiteY16" fmla="*/ 561860 h 1145754"/>
              <a:gd name="connsiteX17" fmla="*/ 980501 w 1784732"/>
              <a:gd name="connsiteY17" fmla="*/ 616945 h 1145754"/>
              <a:gd name="connsiteX18" fmla="*/ 1123720 w 1784732"/>
              <a:gd name="connsiteY18" fmla="*/ 672029 h 1145754"/>
              <a:gd name="connsiteX19" fmla="*/ 1156771 w 1784732"/>
              <a:gd name="connsiteY19" fmla="*/ 683046 h 1145754"/>
              <a:gd name="connsiteX20" fmla="*/ 1233889 w 1784732"/>
              <a:gd name="connsiteY20" fmla="*/ 694063 h 1145754"/>
              <a:gd name="connsiteX21" fmla="*/ 1266940 w 1784732"/>
              <a:gd name="connsiteY21" fmla="*/ 716097 h 1145754"/>
              <a:gd name="connsiteX22" fmla="*/ 1322024 w 1784732"/>
              <a:gd name="connsiteY22" fmla="*/ 782198 h 1145754"/>
              <a:gd name="connsiteX23" fmla="*/ 1355075 w 1784732"/>
              <a:gd name="connsiteY23" fmla="*/ 804232 h 1145754"/>
              <a:gd name="connsiteX24" fmla="*/ 1421176 w 1784732"/>
              <a:gd name="connsiteY24" fmla="*/ 859316 h 1145754"/>
              <a:gd name="connsiteX25" fmla="*/ 1476260 w 1784732"/>
              <a:gd name="connsiteY25" fmla="*/ 914400 h 1145754"/>
              <a:gd name="connsiteX26" fmla="*/ 1498294 w 1784732"/>
              <a:gd name="connsiteY26" fmla="*/ 947451 h 1145754"/>
              <a:gd name="connsiteX27" fmla="*/ 1531344 w 1784732"/>
              <a:gd name="connsiteY27" fmla="*/ 958468 h 1145754"/>
              <a:gd name="connsiteX28" fmla="*/ 1597446 w 1784732"/>
              <a:gd name="connsiteY28" fmla="*/ 1002535 h 1145754"/>
              <a:gd name="connsiteX29" fmla="*/ 1630496 w 1784732"/>
              <a:gd name="connsiteY29" fmla="*/ 1024569 h 1145754"/>
              <a:gd name="connsiteX30" fmla="*/ 1718631 w 1784732"/>
              <a:gd name="connsiteY30" fmla="*/ 1101687 h 1145754"/>
              <a:gd name="connsiteX31" fmla="*/ 1751682 w 1784732"/>
              <a:gd name="connsiteY31" fmla="*/ 1123721 h 1145754"/>
              <a:gd name="connsiteX32" fmla="*/ 1784732 w 1784732"/>
              <a:gd name="connsiteY32" fmla="*/ 1145754 h 114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784732" h="1145754">
                <a:moveTo>
                  <a:pt x="0" y="0"/>
                </a:moveTo>
                <a:cubicBezTo>
                  <a:pt x="33125" y="11042"/>
                  <a:pt x="37625" y="9321"/>
                  <a:pt x="66101" y="33051"/>
                </a:cubicBezTo>
                <a:cubicBezTo>
                  <a:pt x="111997" y="71297"/>
                  <a:pt x="83918" y="65897"/>
                  <a:pt x="143219" y="88135"/>
                </a:cubicBezTo>
                <a:cubicBezTo>
                  <a:pt x="217768" y="116091"/>
                  <a:pt x="158186" y="83532"/>
                  <a:pt x="220337" y="110169"/>
                </a:cubicBezTo>
                <a:cubicBezTo>
                  <a:pt x="235432" y="116638"/>
                  <a:pt x="248825" y="127010"/>
                  <a:pt x="264405" y="132203"/>
                </a:cubicBezTo>
                <a:cubicBezTo>
                  <a:pt x="282169" y="138124"/>
                  <a:pt x="301323" y="138678"/>
                  <a:pt x="319489" y="143219"/>
                </a:cubicBezTo>
                <a:cubicBezTo>
                  <a:pt x="330755" y="146035"/>
                  <a:pt x="341523" y="150564"/>
                  <a:pt x="352540" y="154236"/>
                </a:cubicBezTo>
                <a:cubicBezTo>
                  <a:pt x="425884" y="227582"/>
                  <a:pt x="346896" y="158446"/>
                  <a:pt x="418641" y="198304"/>
                </a:cubicBezTo>
                <a:cubicBezTo>
                  <a:pt x="518875" y="253989"/>
                  <a:pt x="453562" y="221895"/>
                  <a:pt x="517793" y="275422"/>
                </a:cubicBezTo>
                <a:cubicBezTo>
                  <a:pt x="527965" y="283898"/>
                  <a:pt x="540671" y="288980"/>
                  <a:pt x="550843" y="297456"/>
                </a:cubicBezTo>
                <a:cubicBezTo>
                  <a:pt x="562812" y="307430"/>
                  <a:pt x="571596" y="320941"/>
                  <a:pt x="583894" y="330506"/>
                </a:cubicBezTo>
                <a:cubicBezTo>
                  <a:pt x="604797" y="346764"/>
                  <a:pt x="649995" y="374574"/>
                  <a:pt x="649995" y="374574"/>
                </a:cubicBezTo>
                <a:cubicBezTo>
                  <a:pt x="708755" y="462711"/>
                  <a:pt x="631631" y="356209"/>
                  <a:pt x="705079" y="429658"/>
                </a:cubicBezTo>
                <a:cubicBezTo>
                  <a:pt x="754910" y="479490"/>
                  <a:pt x="695822" y="452279"/>
                  <a:pt x="760164" y="473726"/>
                </a:cubicBezTo>
                <a:cubicBezTo>
                  <a:pt x="771181" y="484743"/>
                  <a:pt x="780251" y="498134"/>
                  <a:pt x="793214" y="506776"/>
                </a:cubicBezTo>
                <a:cubicBezTo>
                  <a:pt x="802877" y="513218"/>
                  <a:pt x="817197" y="510538"/>
                  <a:pt x="826265" y="517793"/>
                </a:cubicBezTo>
                <a:cubicBezTo>
                  <a:pt x="897452" y="574742"/>
                  <a:pt x="798279" y="534172"/>
                  <a:pt x="881349" y="561860"/>
                </a:cubicBezTo>
                <a:cubicBezTo>
                  <a:pt x="985078" y="665589"/>
                  <a:pt x="818741" y="509106"/>
                  <a:pt x="980501" y="616945"/>
                </a:cubicBezTo>
                <a:cubicBezTo>
                  <a:pt x="1068208" y="675416"/>
                  <a:pt x="1020387" y="657267"/>
                  <a:pt x="1123720" y="672029"/>
                </a:cubicBezTo>
                <a:cubicBezTo>
                  <a:pt x="1134737" y="675701"/>
                  <a:pt x="1145384" y="680768"/>
                  <a:pt x="1156771" y="683046"/>
                </a:cubicBezTo>
                <a:cubicBezTo>
                  <a:pt x="1182234" y="688139"/>
                  <a:pt x="1209017" y="686601"/>
                  <a:pt x="1233889" y="694063"/>
                </a:cubicBezTo>
                <a:cubicBezTo>
                  <a:pt x="1246571" y="697868"/>
                  <a:pt x="1255923" y="708752"/>
                  <a:pt x="1266940" y="716097"/>
                </a:cubicBezTo>
                <a:cubicBezTo>
                  <a:pt x="1288605" y="748595"/>
                  <a:pt x="1290214" y="755689"/>
                  <a:pt x="1322024" y="782198"/>
                </a:cubicBezTo>
                <a:cubicBezTo>
                  <a:pt x="1332196" y="790675"/>
                  <a:pt x="1344903" y="795755"/>
                  <a:pt x="1355075" y="804232"/>
                </a:cubicBezTo>
                <a:cubicBezTo>
                  <a:pt x="1439902" y="874921"/>
                  <a:pt x="1339116" y="804609"/>
                  <a:pt x="1421176" y="859316"/>
                </a:cubicBezTo>
                <a:cubicBezTo>
                  <a:pt x="1479930" y="947448"/>
                  <a:pt x="1402815" y="840955"/>
                  <a:pt x="1476260" y="914400"/>
                </a:cubicBezTo>
                <a:cubicBezTo>
                  <a:pt x="1485623" y="923763"/>
                  <a:pt x="1487955" y="939179"/>
                  <a:pt x="1498294" y="947451"/>
                </a:cubicBezTo>
                <a:cubicBezTo>
                  <a:pt x="1507362" y="954705"/>
                  <a:pt x="1521193" y="952828"/>
                  <a:pt x="1531344" y="958468"/>
                </a:cubicBezTo>
                <a:cubicBezTo>
                  <a:pt x="1554493" y="971328"/>
                  <a:pt x="1575412" y="987846"/>
                  <a:pt x="1597446" y="1002535"/>
                </a:cubicBezTo>
                <a:lnTo>
                  <a:pt x="1630496" y="1024569"/>
                </a:lnTo>
                <a:cubicBezTo>
                  <a:pt x="1667219" y="1079652"/>
                  <a:pt x="1641514" y="1050275"/>
                  <a:pt x="1718631" y="1101687"/>
                </a:cubicBezTo>
                <a:lnTo>
                  <a:pt x="1751682" y="1123721"/>
                </a:lnTo>
                <a:lnTo>
                  <a:pt x="1784732" y="1145754"/>
                </a:lnTo>
              </a:path>
            </a:pathLst>
          </a:cu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071563" y="5910266"/>
            <a:ext cx="62865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0977" name="Rectangle 4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85720" y="642918"/>
            <a:ext cx="8715375" cy="2308324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Пожарные гидранты, а также задвижки для отключения поврежденных участков водопровода территорий, отнесенных к группам по ГО, а также ВПОО и организаций, отнесенных к категории ОВ по ГО, расположенных вне территорий, отнесенных к группам по ГО, должны быть расположены вне зон возможного распространения завалов от зданий различной этажности.</a:t>
            </a:r>
            <a:endParaRPr lang="ru-RU" sz="2400" dirty="0"/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142844" y="71414"/>
            <a:ext cx="8786874" cy="42862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BE0E3"/>
              </a:gs>
              <a:gs pos="50000">
                <a:srgbClr val="FFFFFF"/>
              </a:gs>
              <a:gs pos="100000">
                <a:srgbClr val="BBE0E3"/>
              </a:gs>
            </a:gsLst>
            <a:lin ang="2700000" scaled="1"/>
          </a:gradFill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lIns="89996" tIns="46798" rIns="89996" bIns="46798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  <p:pic>
        <p:nvPicPr>
          <p:cNvPr id="25" name="Рисунок 24" descr="shema-podklyucheniya-pozharnoy-mashiny-k-gidrantu-600x2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85720" y="5622280"/>
            <a:ext cx="1500198" cy="87855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6" name="Рисунок 25" descr="гифки-автобус-пожарный-гидрант-дтп-58254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3143248"/>
            <a:ext cx="2786082" cy="1643074"/>
          </a:xfrm>
          <a:prstGeom prst="rect">
            <a:avLst/>
          </a:prstGeom>
        </p:spPr>
      </p:pic>
      <p:pic>
        <p:nvPicPr>
          <p:cNvPr id="31" name="Рисунок 30" descr="photo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4929198"/>
            <a:ext cx="2786082" cy="1690666"/>
          </a:xfrm>
          <a:prstGeom prst="rect">
            <a:avLst/>
          </a:prstGeom>
        </p:spPr>
      </p:pic>
      <p:pic>
        <p:nvPicPr>
          <p:cNvPr id="33" name="Рисунок 32" descr="image001_15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1" y="3286124"/>
            <a:ext cx="1428760" cy="18049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D741315F-7199-4C6D-98F5-6911E172606F}" type="slidenum">
              <a:rPr lang="ru-RU" smtClean="0"/>
              <a:pPr>
                <a:defRPr/>
              </a:pPr>
              <a:t>83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  <p:sp>
        <p:nvSpPr>
          <p:cNvPr id="48132" name="Text Box 12"/>
          <p:cNvSpPr txBox="1">
            <a:spLocks noChangeArrowheads="1"/>
          </p:cNvSpPr>
          <p:nvPr/>
        </p:nvSpPr>
        <p:spPr bwMode="auto">
          <a:xfrm>
            <a:off x="428625" y="714375"/>
            <a:ext cx="8301038" cy="338138"/>
          </a:xfrm>
          <a:prstGeom prst="rect">
            <a:avLst/>
          </a:prstGeom>
          <a:solidFill>
            <a:srgbClr val="FFFF99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/>
              <a:t>Усиление высоких конструкций растяжками</a:t>
            </a:r>
          </a:p>
        </p:txBody>
      </p: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827088" y="1633538"/>
            <a:ext cx="3240087" cy="3916362"/>
            <a:chOff x="827584" y="1634065"/>
            <a:chExt cx="3240360" cy="3915865"/>
          </a:xfrm>
        </p:grpSpPr>
        <p:grpSp>
          <p:nvGrpSpPr>
            <p:cNvPr id="4" name="Группа 10"/>
            <p:cNvGrpSpPr>
              <a:grpSpLocks/>
            </p:cNvGrpSpPr>
            <p:nvPr/>
          </p:nvGrpSpPr>
          <p:grpSpPr bwMode="auto">
            <a:xfrm>
              <a:off x="2019223" y="1634065"/>
              <a:ext cx="839197" cy="3915865"/>
              <a:chOff x="1902889" y="1124744"/>
              <a:chExt cx="1377782" cy="5620202"/>
            </a:xfrm>
          </p:grpSpPr>
          <p:grpSp>
            <p:nvGrpSpPr>
              <p:cNvPr id="5" name="Группа 16"/>
              <p:cNvGrpSpPr>
                <a:grpSpLocks/>
              </p:cNvGrpSpPr>
              <p:nvPr/>
            </p:nvGrpSpPr>
            <p:grpSpPr bwMode="auto">
              <a:xfrm>
                <a:off x="2144020" y="1124744"/>
                <a:ext cx="871307" cy="4941794"/>
                <a:chOff x="1403648" y="1439534"/>
                <a:chExt cx="871307" cy="4941794"/>
              </a:xfrm>
            </p:grpSpPr>
            <p:grpSp>
              <p:nvGrpSpPr>
                <p:cNvPr id="6" name="Группа 28"/>
                <p:cNvGrpSpPr>
                  <a:grpSpLocks/>
                </p:cNvGrpSpPr>
                <p:nvPr/>
              </p:nvGrpSpPr>
              <p:grpSpPr bwMode="auto">
                <a:xfrm>
                  <a:off x="1403648" y="5517232"/>
                  <a:ext cx="871307" cy="864096"/>
                  <a:chOff x="1835696" y="3429000"/>
                  <a:chExt cx="871307" cy="864096"/>
                </a:xfrm>
              </p:grpSpPr>
              <p:cxnSp>
                <p:nvCxnSpPr>
                  <p:cNvPr id="201" name="Прямая соединительная линия 200"/>
                  <p:cNvCxnSpPr/>
                  <p:nvPr/>
                </p:nvCxnSpPr>
                <p:spPr>
                  <a:xfrm>
                    <a:off x="1835473" y="4005567"/>
                    <a:ext cx="432688" cy="28704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Прямая соединительная линия 201"/>
                  <p:cNvCxnSpPr/>
                  <p:nvPr/>
                </p:nvCxnSpPr>
                <p:spPr>
                  <a:xfrm>
                    <a:off x="1871964" y="3429195"/>
                    <a:ext cx="396196" cy="28704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Прямая соединительная линия 202"/>
                  <p:cNvCxnSpPr/>
                  <p:nvPr/>
                </p:nvCxnSpPr>
                <p:spPr>
                  <a:xfrm flipV="1">
                    <a:off x="2268161" y="3716242"/>
                    <a:ext cx="0" cy="57637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Прямая соединительная линия 203"/>
                  <p:cNvCxnSpPr/>
                  <p:nvPr/>
                </p:nvCxnSpPr>
                <p:spPr>
                  <a:xfrm flipV="1">
                    <a:off x="1835473" y="3429195"/>
                    <a:ext cx="36492" cy="57637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Прямая соединительная линия 204"/>
                  <p:cNvCxnSpPr/>
                  <p:nvPr/>
                </p:nvCxnSpPr>
                <p:spPr>
                  <a:xfrm flipH="1" flipV="1">
                    <a:off x="1871964" y="3429195"/>
                    <a:ext cx="396196" cy="86341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Прямая соединительная линия 205"/>
                  <p:cNvCxnSpPr/>
                  <p:nvPr/>
                </p:nvCxnSpPr>
                <p:spPr>
                  <a:xfrm flipV="1">
                    <a:off x="1835473" y="3716242"/>
                    <a:ext cx="432688" cy="28932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7" name="Прямая соединительная линия 206"/>
                  <p:cNvCxnSpPr/>
                  <p:nvPr/>
                </p:nvCxnSpPr>
                <p:spPr>
                  <a:xfrm flipV="1">
                    <a:off x="2268161" y="4076190"/>
                    <a:ext cx="437901" cy="20047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8" name="Прямая соединительная линия 207"/>
                  <p:cNvCxnSpPr/>
                  <p:nvPr/>
                </p:nvCxnSpPr>
                <p:spPr>
                  <a:xfrm flipH="1" flipV="1">
                    <a:off x="2687817" y="3520321"/>
                    <a:ext cx="18245" cy="55586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Прямая соединительная линия 208"/>
                  <p:cNvCxnSpPr/>
                  <p:nvPr/>
                </p:nvCxnSpPr>
                <p:spPr>
                  <a:xfrm flipV="1">
                    <a:off x="2247308" y="3520321"/>
                    <a:ext cx="440509" cy="20047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Прямая соединительная линия 209"/>
                  <p:cNvCxnSpPr/>
                  <p:nvPr/>
                </p:nvCxnSpPr>
                <p:spPr>
                  <a:xfrm flipV="1">
                    <a:off x="2268161" y="3520321"/>
                    <a:ext cx="419656" cy="75634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Прямая соединительная линия 210"/>
                  <p:cNvCxnSpPr/>
                  <p:nvPr/>
                </p:nvCxnSpPr>
                <p:spPr>
                  <a:xfrm>
                    <a:off x="2247308" y="3716242"/>
                    <a:ext cx="440509" cy="35994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" name="Группа 29"/>
                <p:cNvGrpSpPr>
                  <a:grpSpLocks/>
                </p:cNvGrpSpPr>
                <p:nvPr/>
              </p:nvGrpSpPr>
              <p:grpSpPr bwMode="auto">
                <a:xfrm>
                  <a:off x="1439653" y="5013176"/>
                  <a:ext cx="817372" cy="792088"/>
                  <a:chOff x="1835696" y="3429000"/>
                  <a:chExt cx="871307" cy="864096"/>
                </a:xfrm>
              </p:grpSpPr>
              <p:cxnSp>
                <p:nvCxnSpPr>
                  <p:cNvPr id="190" name="Прямая соединительная линия 189"/>
                  <p:cNvCxnSpPr/>
                  <p:nvPr/>
                </p:nvCxnSpPr>
                <p:spPr>
                  <a:xfrm>
                    <a:off x="1835976" y="4003944"/>
                    <a:ext cx="430677" cy="28829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Прямая соединительная линия 190"/>
                  <p:cNvCxnSpPr/>
                  <p:nvPr/>
                </p:nvCxnSpPr>
                <p:spPr>
                  <a:xfrm>
                    <a:off x="1872098" y="3429849"/>
                    <a:ext cx="394555" cy="28829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Прямая соединительная линия 191"/>
                  <p:cNvCxnSpPr/>
                  <p:nvPr/>
                </p:nvCxnSpPr>
                <p:spPr>
                  <a:xfrm flipV="1">
                    <a:off x="2266653" y="3718138"/>
                    <a:ext cx="0" cy="57409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Прямая соединительная линия 192"/>
                  <p:cNvCxnSpPr/>
                  <p:nvPr/>
                </p:nvCxnSpPr>
                <p:spPr>
                  <a:xfrm flipV="1">
                    <a:off x="1835976" y="3429849"/>
                    <a:ext cx="36122" cy="57409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Прямая соединительная линия 193"/>
                  <p:cNvCxnSpPr/>
                  <p:nvPr/>
                </p:nvCxnSpPr>
                <p:spPr>
                  <a:xfrm flipH="1" flipV="1">
                    <a:off x="1872098" y="3429849"/>
                    <a:ext cx="394555" cy="86238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Прямая соединительная линия 194"/>
                  <p:cNvCxnSpPr/>
                  <p:nvPr/>
                </p:nvCxnSpPr>
                <p:spPr>
                  <a:xfrm flipV="1">
                    <a:off x="1835976" y="3718138"/>
                    <a:ext cx="430677" cy="28580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Прямая соединительная линия 195"/>
                  <p:cNvCxnSpPr/>
                  <p:nvPr/>
                </p:nvCxnSpPr>
                <p:spPr>
                  <a:xfrm flipV="1">
                    <a:off x="2266653" y="4076015"/>
                    <a:ext cx="439011" cy="20130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Прямая соединительная линия 196"/>
                  <p:cNvCxnSpPr/>
                  <p:nvPr/>
                </p:nvCxnSpPr>
                <p:spPr>
                  <a:xfrm flipH="1" flipV="1">
                    <a:off x="2686213" y="3519318"/>
                    <a:ext cx="19451" cy="55669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" name="Прямая соединительная линия 197"/>
                  <p:cNvCxnSpPr/>
                  <p:nvPr/>
                </p:nvCxnSpPr>
                <p:spPr>
                  <a:xfrm flipV="1">
                    <a:off x="2247202" y="3519318"/>
                    <a:ext cx="439011" cy="20130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Прямая соединительная линия 198"/>
                  <p:cNvCxnSpPr/>
                  <p:nvPr/>
                </p:nvCxnSpPr>
                <p:spPr>
                  <a:xfrm flipV="1">
                    <a:off x="2266653" y="3519318"/>
                    <a:ext cx="419561" cy="75800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Прямая соединительная линия 199"/>
                  <p:cNvCxnSpPr/>
                  <p:nvPr/>
                </p:nvCxnSpPr>
                <p:spPr>
                  <a:xfrm>
                    <a:off x="2247202" y="3718138"/>
                    <a:ext cx="439011" cy="35787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" name="Группа 30"/>
                <p:cNvGrpSpPr>
                  <a:grpSpLocks/>
                </p:cNvGrpSpPr>
                <p:nvPr/>
              </p:nvGrpSpPr>
              <p:grpSpPr bwMode="auto">
                <a:xfrm>
                  <a:off x="1473429" y="4509120"/>
                  <a:ext cx="766050" cy="792088"/>
                  <a:chOff x="1835696" y="3429000"/>
                  <a:chExt cx="871307" cy="864096"/>
                </a:xfrm>
              </p:grpSpPr>
              <p:cxnSp>
                <p:nvCxnSpPr>
                  <p:cNvPr id="179" name="Прямая соединительная линия 178"/>
                  <p:cNvCxnSpPr/>
                  <p:nvPr/>
                </p:nvCxnSpPr>
                <p:spPr>
                  <a:xfrm>
                    <a:off x="1836120" y="4004581"/>
                    <a:ext cx="429881" cy="28829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Прямая соединительная линия 179"/>
                  <p:cNvCxnSpPr/>
                  <p:nvPr/>
                </p:nvCxnSpPr>
                <p:spPr>
                  <a:xfrm>
                    <a:off x="1871696" y="3428001"/>
                    <a:ext cx="394305" cy="28829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1" name="Прямая соединительная линия 180"/>
                  <p:cNvCxnSpPr/>
                  <p:nvPr/>
                </p:nvCxnSpPr>
                <p:spPr>
                  <a:xfrm flipV="1">
                    <a:off x="2266001" y="3716291"/>
                    <a:ext cx="0" cy="57658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Прямая соединительная линия 181"/>
                  <p:cNvCxnSpPr/>
                  <p:nvPr/>
                </p:nvCxnSpPr>
                <p:spPr>
                  <a:xfrm flipV="1">
                    <a:off x="1836120" y="3428001"/>
                    <a:ext cx="35576" cy="57658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Прямая соединительная линия 182"/>
                  <p:cNvCxnSpPr/>
                  <p:nvPr/>
                </p:nvCxnSpPr>
                <p:spPr>
                  <a:xfrm flipH="1" flipV="1">
                    <a:off x="1871696" y="3428001"/>
                    <a:ext cx="394305" cy="86486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Прямая соединительная линия 183"/>
                  <p:cNvCxnSpPr/>
                  <p:nvPr/>
                </p:nvCxnSpPr>
                <p:spPr>
                  <a:xfrm flipV="1">
                    <a:off x="1836120" y="3716291"/>
                    <a:ext cx="429881" cy="28829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Прямая соединительная линия 184"/>
                  <p:cNvCxnSpPr/>
                  <p:nvPr/>
                </p:nvCxnSpPr>
                <p:spPr>
                  <a:xfrm flipV="1">
                    <a:off x="2266001" y="4076654"/>
                    <a:ext cx="429883" cy="20130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Прямая соединительная линия 185"/>
                  <p:cNvCxnSpPr/>
                  <p:nvPr/>
                </p:nvCxnSpPr>
                <p:spPr>
                  <a:xfrm flipH="1" flipV="1">
                    <a:off x="2678096" y="3517470"/>
                    <a:ext cx="17788" cy="55918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Прямая соединительная линия 186"/>
                  <p:cNvCxnSpPr/>
                  <p:nvPr/>
                </p:nvCxnSpPr>
                <p:spPr>
                  <a:xfrm flipV="1">
                    <a:off x="2248213" y="3517470"/>
                    <a:ext cx="429883" cy="20130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Прямая соединительная линия 187"/>
                  <p:cNvCxnSpPr/>
                  <p:nvPr/>
                </p:nvCxnSpPr>
                <p:spPr>
                  <a:xfrm flipV="1">
                    <a:off x="2266001" y="3517470"/>
                    <a:ext cx="412095" cy="76048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Прямая соединительная линия 188"/>
                  <p:cNvCxnSpPr/>
                  <p:nvPr/>
                </p:nvCxnSpPr>
                <p:spPr>
                  <a:xfrm>
                    <a:off x="2248213" y="3716291"/>
                    <a:ext cx="429883" cy="36036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Группа 31"/>
                <p:cNvGrpSpPr>
                  <a:grpSpLocks/>
                </p:cNvGrpSpPr>
                <p:nvPr/>
              </p:nvGrpSpPr>
              <p:grpSpPr bwMode="auto">
                <a:xfrm>
                  <a:off x="1507311" y="4077072"/>
                  <a:ext cx="715724" cy="699237"/>
                  <a:chOff x="1835696" y="3429000"/>
                  <a:chExt cx="871307" cy="864096"/>
                </a:xfrm>
              </p:grpSpPr>
              <p:cxnSp>
                <p:nvCxnSpPr>
                  <p:cNvPr id="168" name="Прямая соединительная линия 167"/>
                  <p:cNvCxnSpPr/>
                  <p:nvPr/>
                </p:nvCxnSpPr>
                <p:spPr>
                  <a:xfrm>
                    <a:off x="1836154" y="4006825"/>
                    <a:ext cx="431550" cy="28715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Прямая соединительная линия 168"/>
                  <p:cNvCxnSpPr/>
                  <p:nvPr/>
                </p:nvCxnSpPr>
                <p:spPr>
                  <a:xfrm>
                    <a:off x="1871060" y="3429695"/>
                    <a:ext cx="396644" cy="28715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Прямая соединительная линия 169"/>
                  <p:cNvCxnSpPr/>
                  <p:nvPr/>
                </p:nvCxnSpPr>
                <p:spPr>
                  <a:xfrm flipV="1">
                    <a:off x="2267704" y="3716853"/>
                    <a:ext cx="0" cy="57713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Прямая соединительная линия 170"/>
                  <p:cNvCxnSpPr/>
                  <p:nvPr/>
                </p:nvCxnSpPr>
                <p:spPr>
                  <a:xfrm flipV="1">
                    <a:off x="1836154" y="3429695"/>
                    <a:ext cx="34906" cy="57713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Прямая соединительная линия 171"/>
                  <p:cNvCxnSpPr/>
                  <p:nvPr/>
                </p:nvCxnSpPr>
                <p:spPr>
                  <a:xfrm flipH="1" flipV="1">
                    <a:off x="1871060" y="3429695"/>
                    <a:ext cx="396644" cy="86428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Прямая соединительная линия 172"/>
                  <p:cNvCxnSpPr/>
                  <p:nvPr/>
                </p:nvCxnSpPr>
                <p:spPr>
                  <a:xfrm flipV="1">
                    <a:off x="1836154" y="3716853"/>
                    <a:ext cx="431550" cy="28997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Прямая соединительная линия 173"/>
                  <p:cNvCxnSpPr/>
                  <p:nvPr/>
                </p:nvCxnSpPr>
                <p:spPr>
                  <a:xfrm flipV="1">
                    <a:off x="2267704" y="4077208"/>
                    <a:ext cx="437896" cy="20270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Прямая соединительная линия 174"/>
                  <p:cNvCxnSpPr/>
                  <p:nvPr/>
                </p:nvCxnSpPr>
                <p:spPr>
                  <a:xfrm flipH="1" flipV="1">
                    <a:off x="2686561" y="3519784"/>
                    <a:ext cx="19039" cy="55742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Прямая соединительная линия 175"/>
                  <p:cNvCxnSpPr/>
                  <p:nvPr/>
                </p:nvCxnSpPr>
                <p:spPr>
                  <a:xfrm flipV="1">
                    <a:off x="2248665" y="3519784"/>
                    <a:ext cx="437896" cy="20270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Прямая соединительная линия 176"/>
                  <p:cNvCxnSpPr/>
                  <p:nvPr/>
                </p:nvCxnSpPr>
                <p:spPr>
                  <a:xfrm flipV="1">
                    <a:off x="2267704" y="3519784"/>
                    <a:ext cx="418857" cy="76012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Прямая соединительная линия 177"/>
                  <p:cNvCxnSpPr/>
                  <p:nvPr/>
                </p:nvCxnSpPr>
                <p:spPr>
                  <a:xfrm>
                    <a:off x="2248665" y="3716853"/>
                    <a:ext cx="437896" cy="36035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" name="Группа 32"/>
                <p:cNvGrpSpPr>
                  <a:grpSpLocks/>
                </p:cNvGrpSpPr>
                <p:nvPr/>
              </p:nvGrpSpPr>
              <p:grpSpPr bwMode="auto">
                <a:xfrm>
                  <a:off x="1536885" y="3718293"/>
                  <a:ext cx="678467" cy="594646"/>
                  <a:chOff x="1835696" y="3429000"/>
                  <a:chExt cx="871307" cy="864096"/>
                </a:xfrm>
              </p:grpSpPr>
              <p:cxnSp>
                <p:nvCxnSpPr>
                  <p:cNvPr id="157" name="Прямая соединительная линия 156"/>
                  <p:cNvCxnSpPr/>
                  <p:nvPr/>
                </p:nvCxnSpPr>
                <p:spPr>
                  <a:xfrm>
                    <a:off x="1835021" y="4004135"/>
                    <a:ext cx="431816" cy="28800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Прямая соединительная линия 157"/>
                  <p:cNvCxnSpPr/>
                  <p:nvPr/>
                </p:nvCxnSpPr>
                <p:spPr>
                  <a:xfrm>
                    <a:off x="1871842" y="3428118"/>
                    <a:ext cx="394995" cy="28800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Прямая соединительная линия 158"/>
                  <p:cNvCxnSpPr/>
                  <p:nvPr/>
                </p:nvCxnSpPr>
                <p:spPr>
                  <a:xfrm flipV="1">
                    <a:off x="2266837" y="3716126"/>
                    <a:ext cx="0" cy="57601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Прямая соединительная линия 159"/>
                  <p:cNvCxnSpPr/>
                  <p:nvPr/>
                </p:nvCxnSpPr>
                <p:spPr>
                  <a:xfrm flipV="1">
                    <a:off x="1835021" y="3428118"/>
                    <a:ext cx="36821" cy="57601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Прямая соединительная линия 160"/>
                  <p:cNvCxnSpPr/>
                  <p:nvPr/>
                </p:nvCxnSpPr>
                <p:spPr>
                  <a:xfrm flipH="1" flipV="1">
                    <a:off x="1871842" y="3428118"/>
                    <a:ext cx="394995" cy="86402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Прямая соединительная линия 161"/>
                  <p:cNvCxnSpPr/>
                  <p:nvPr/>
                </p:nvCxnSpPr>
                <p:spPr>
                  <a:xfrm flipV="1">
                    <a:off x="1835021" y="3716126"/>
                    <a:ext cx="431816" cy="28801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Прямая соединительная линия 162"/>
                  <p:cNvCxnSpPr/>
                  <p:nvPr/>
                </p:nvCxnSpPr>
                <p:spPr>
                  <a:xfrm flipV="1">
                    <a:off x="2266837" y="4076965"/>
                    <a:ext cx="438513" cy="19862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Прямая соединительная линия 163"/>
                  <p:cNvCxnSpPr/>
                  <p:nvPr/>
                </p:nvCxnSpPr>
                <p:spPr>
                  <a:xfrm flipH="1" flipV="1">
                    <a:off x="2685265" y="3517499"/>
                    <a:ext cx="20085" cy="55946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Прямая соединительная линия 164"/>
                  <p:cNvCxnSpPr/>
                  <p:nvPr/>
                </p:nvCxnSpPr>
                <p:spPr>
                  <a:xfrm flipV="1">
                    <a:off x="2246753" y="3517499"/>
                    <a:ext cx="438513" cy="20193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Прямая соединительная линия 165"/>
                  <p:cNvCxnSpPr/>
                  <p:nvPr/>
                </p:nvCxnSpPr>
                <p:spPr>
                  <a:xfrm flipV="1">
                    <a:off x="2266837" y="3517499"/>
                    <a:ext cx="418428" cy="75809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Прямая соединительная линия 166"/>
                  <p:cNvCxnSpPr/>
                  <p:nvPr/>
                </p:nvCxnSpPr>
                <p:spPr>
                  <a:xfrm>
                    <a:off x="2246753" y="3716126"/>
                    <a:ext cx="438513" cy="36084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" name="Группа 33"/>
                <p:cNvGrpSpPr>
                  <a:grpSpLocks/>
                </p:cNvGrpSpPr>
                <p:nvPr/>
              </p:nvGrpSpPr>
              <p:grpSpPr bwMode="auto">
                <a:xfrm>
                  <a:off x="1564921" y="3356992"/>
                  <a:ext cx="635868" cy="594646"/>
                  <a:chOff x="1835696" y="3429000"/>
                  <a:chExt cx="871307" cy="864096"/>
                </a:xfrm>
              </p:grpSpPr>
              <p:cxnSp>
                <p:nvCxnSpPr>
                  <p:cNvPr id="146" name="Прямая соединительная линия 145"/>
                  <p:cNvCxnSpPr/>
                  <p:nvPr/>
                </p:nvCxnSpPr>
                <p:spPr>
                  <a:xfrm>
                    <a:off x="1835847" y="4006102"/>
                    <a:ext cx="432173" cy="28800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Прямая соединительная линия 146"/>
                  <p:cNvCxnSpPr/>
                  <p:nvPr/>
                </p:nvCxnSpPr>
                <p:spPr>
                  <a:xfrm>
                    <a:off x="1871563" y="3430084"/>
                    <a:ext cx="396456" cy="28800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Прямая соединительная линия 147"/>
                  <p:cNvCxnSpPr/>
                  <p:nvPr/>
                </p:nvCxnSpPr>
                <p:spPr>
                  <a:xfrm flipV="1">
                    <a:off x="2268020" y="3718092"/>
                    <a:ext cx="0" cy="57601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Прямая соединительная линия 148"/>
                  <p:cNvCxnSpPr/>
                  <p:nvPr/>
                </p:nvCxnSpPr>
                <p:spPr>
                  <a:xfrm flipV="1">
                    <a:off x="1835847" y="3430084"/>
                    <a:ext cx="35717" cy="57601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Прямая соединительная линия 149"/>
                  <p:cNvCxnSpPr/>
                  <p:nvPr/>
                </p:nvCxnSpPr>
                <p:spPr>
                  <a:xfrm flipH="1" flipV="1">
                    <a:off x="1871563" y="3430084"/>
                    <a:ext cx="396456" cy="86402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Прямая соединительная линия 150"/>
                  <p:cNvCxnSpPr/>
                  <p:nvPr/>
                </p:nvCxnSpPr>
                <p:spPr>
                  <a:xfrm flipV="1">
                    <a:off x="1835847" y="3718092"/>
                    <a:ext cx="432173" cy="28801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Прямая соединительная линия 151"/>
                  <p:cNvCxnSpPr/>
                  <p:nvPr/>
                </p:nvCxnSpPr>
                <p:spPr>
                  <a:xfrm flipV="1">
                    <a:off x="2268020" y="4078932"/>
                    <a:ext cx="439314" cy="19862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Прямая соединительная линия 152"/>
                  <p:cNvCxnSpPr/>
                  <p:nvPr/>
                </p:nvCxnSpPr>
                <p:spPr>
                  <a:xfrm flipH="1" flipV="1">
                    <a:off x="2689477" y="3519465"/>
                    <a:ext cx="17857" cy="55946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Прямая соединительная линия 153"/>
                  <p:cNvCxnSpPr/>
                  <p:nvPr/>
                </p:nvCxnSpPr>
                <p:spPr>
                  <a:xfrm flipV="1">
                    <a:off x="2250160" y="3519465"/>
                    <a:ext cx="439316" cy="20193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Прямая соединительная линия 154"/>
                  <p:cNvCxnSpPr/>
                  <p:nvPr/>
                </p:nvCxnSpPr>
                <p:spPr>
                  <a:xfrm flipV="1">
                    <a:off x="2268020" y="3519465"/>
                    <a:ext cx="421457" cy="75809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Прямая соединительная линия 155"/>
                  <p:cNvCxnSpPr/>
                  <p:nvPr/>
                </p:nvCxnSpPr>
                <p:spPr>
                  <a:xfrm>
                    <a:off x="2250160" y="3718092"/>
                    <a:ext cx="439316" cy="36084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Группа 34"/>
                <p:cNvGrpSpPr>
                  <a:grpSpLocks/>
                </p:cNvGrpSpPr>
                <p:nvPr/>
              </p:nvGrpSpPr>
              <p:grpSpPr bwMode="auto">
                <a:xfrm>
                  <a:off x="1591196" y="2996952"/>
                  <a:ext cx="592335" cy="594646"/>
                  <a:chOff x="1835696" y="3429000"/>
                  <a:chExt cx="871307" cy="864096"/>
                </a:xfrm>
              </p:grpSpPr>
              <p:cxnSp>
                <p:nvCxnSpPr>
                  <p:cNvPr id="135" name="Прямая соединительная линия 134"/>
                  <p:cNvCxnSpPr/>
                  <p:nvPr/>
                </p:nvCxnSpPr>
                <p:spPr>
                  <a:xfrm>
                    <a:off x="1835551" y="4006235"/>
                    <a:ext cx="433261" cy="28800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Прямая соединительная линия 135"/>
                  <p:cNvCxnSpPr/>
                  <p:nvPr/>
                </p:nvCxnSpPr>
                <p:spPr>
                  <a:xfrm>
                    <a:off x="1870060" y="3430218"/>
                    <a:ext cx="398753" cy="28800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Прямая соединительная линия 136"/>
                  <p:cNvCxnSpPr/>
                  <p:nvPr/>
                </p:nvCxnSpPr>
                <p:spPr>
                  <a:xfrm flipV="1">
                    <a:off x="2268812" y="3718225"/>
                    <a:ext cx="0" cy="57601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Прямая соединительная линия 137"/>
                  <p:cNvCxnSpPr/>
                  <p:nvPr/>
                </p:nvCxnSpPr>
                <p:spPr>
                  <a:xfrm flipV="1">
                    <a:off x="1835551" y="3430218"/>
                    <a:ext cx="34509" cy="57601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Прямая соединительная линия 138"/>
                  <p:cNvCxnSpPr/>
                  <p:nvPr/>
                </p:nvCxnSpPr>
                <p:spPr>
                  <a:xfrm flipH="1" flipV="1">
                    <a:off x="1870060" y="3430218"/>
                    <a:ext cx="398753" cy="86402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Прямая соединительная линия 139"/>
                  <p:cNvCxnSpPr/>
                  <p:nvPr/>
                </p:nvCxnSpPr>
                <p:spPr>
                  <a:xfrm flipV="1">
                    <a:off x="1835551" y="3718225"/>
                    <a:ext cx="433261" cy="28801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Прямая соединительная линия 140"/>
                  <p:cNvCxnSpPr/>
                  <p:nvPr/>
                </p:nvCxnSpPr>
                <p:spPr>
                  <a:xfrm flipV="1">
                    <a:off x="2268812" y="4079065"/>
                    <a:ext cx="437094" cy="19862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Прямая соединительная линия 141"/>
                  <p:cNvCxnSpPr/>
                  <p:nvPr/>
                </p:nvCxnSpPr>
                <p:spPr>
                  <a:xfrm flipH="1" flipV="1">
                    <a:off x="2686734" y="3519599"/>
                    <a:ext cx="19172" cy="55946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Прямая соединительная линия 142"/>
                  <p:cNvCxnSpPr/>
                  <p:nvPr/>
                </p:nvCxnSpPr>
                <p:spPr>
                  <a:xfrm flipV="1">
                    <a:off x="2249640" y="3519599"/>
                    <a:ext cx="437094" cy="20193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Прямая соединительная линия 143"/>
                  <p:cNvCxnSpPr/>
                  <p:nvPr/>
                </p:nvCxnSpPr>
                <p:spPr>
                  <a:xfrm flipV="1">
                    <a:off x="2268812" y="3519599"/>
                    <a:ext cx="417922" cy="75809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Прямая соединительная линия 144"/>
                  <p:cNvCxnSpPr/>
                  <p:nvPr/>
                </p:nvCxnSpPr>
                <p:spPr>
                  <a:xfrm>
                    <a:off x="2249640" y="3718225"/>
                    <a:ext cx="437094" cy="36084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Группа 35"/>
                <p:cNvGrpSpPr>
                  <a:grpSpLocks/>
                </p:cNvGrpSpPr>
                <p:nvPr/>
              </p:nvGrpSpPr>
              <p:grpSpPr bwMode="auto">
                <a:xfrm>
                  <a:off x="1619672" y="2701999"/>
                  <a:ext cx="557501" cy="495539"/>
                  <a:chOff x="1835696" y="3429000"/>
                  <a:chExt cx="871307" cy="864096"/>
                </a:xfrm>
              </p:grpSpPr>
              <p:cxnSp>
                <p:nvCxnSpPr>
                  <p:cNvPr id="124" name="Прямая соединительная линия 123"/>
                  <p:cNvCxnSpPr/>
                  <p:nvPr/>
                </p:nvCxnSpPr>
                <p:spPr>
                  <a:xfrm>
                    <a:off x="1835847" y="4004372"/>
                    <a:ext cx="431816" cy="28999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Прямая соединительная линия 124"/>
                  <p:cNvCxnSpPr/>
                  <p:nvPr/>
                </p:nvCxnSpPr>
                <p:spPr>
                  <a:xfrm>
                    <a:off x="1872510" y="3428357"/>
                    <a:ext cx="395154" cy="28999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Прямая соединительная линия 125"/>
                  <p:cNvCxnSpPr/>
                  <p:nvPr/>
                </p:nvCxnSpPr>
                <p:spPr>
                  <a:xfrm flipV="1">
                    <a:off x="2267663" y="3718350"/>
                    <a:ext cx="0" cy="57601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Прямая соединительная линия 126"/>
                  <p:cNvCxnSpPr/>
                  <p:nvPr/>
                </p:nvCxnSpPr>
                <p:spPr>
                  <a:xfrm flipV="1">
                    <a:off x="1835847" y="3428357"/>
                    <a:ext cx="36662" cy="57601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Прямая соединительная линия 127"/>
                  <p:cNvCxnSpPr/>
                  <p:nvPr/>
                </p:nvCxnSpPr>
                <p:spPr>
                  <a:xfrm flipH="1" flipV="1">
                    <a:off x="1872510" y="3428357"/>
                    <a:ext cx="395154" cy="86601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Прямая соединительная линия 128"/>
                  <p:cNvCxnSpPr/>
                  <p:nvPr/>
                </p:nvCxnSpPr>
                <p:spPr>
                  <a:xfrm flipV="1">
                    <a:off x="1835847" y="3718350"/>
                    <a:ext cx="431816" cy="28602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Прямая соединительная линия 129"/>
                  <p:cNvCxnSpPr/>
                  <p:nvPr/>
                </p:nvCxnSpPr>
                <p:spPr>
                  <a:xfrm flipV="1">
                    <a:off x="2267663" y="4079851"/>
                    <a:ext cx="439963" cy="19862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Прямая соединительная линия 130"/>
                  <p:cNvCxnSpPr/>
                  <p:nvPr/>
                </p:nvCxnSpPr>
                <p:spPr>
                  <a:xfrm flipH="1" flipV="1">
                    <a:off x="2687257" y="3519724"/>
                    <a:ext cx="20370" cy="56012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Прямая соединительная линия 131"/>
                  <p:cNvCxnSpPr/>
                  <p:nvPr/>
                </p:nvCxnSpPr>
                <p:spPr>
                  <a:xfrm flipV="1">
                    <a:off x="2251368" y="3519724"/>
                    <a:ext cx="435888" cy="20260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Прямая соединительная линия 132"/>
                  <p:cNvCxnSpPr/>
                  <p:nvPr/>
                </p:nvCxnSpPr>
                <p:spPr>
                  <a:xfrm flipV="1">
                    <a:off x="2267663" y="3519724"/>
                    <a:ext cx="419593" cy="75875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Прямая соединительная линия 133"/>
                  <p:cNvCxnSpPr/>
                  <p:nvPr/>
                </p:nvCxnSpPr>
                <p:spPr>
                  <a:xfrm>
                    <a:off x="2251368" y="3718350"/>
                    <a:ext cx="435888" cy="361501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" name="Группа 36"/>
                <p:cNvGrpSpPr>
                  <a:grpSpLocks/>
                </p:cNvGrpSpPr>
                <p:nvPr/>
              </p:nvGrpSpPr>
              <p:grpSpPr bwMode="auto">
                <a:xfrm>
                  <a:off x="1659191" y="2400805"/>
                  <a:ext cx="500541" cy="443614"/>
                  <a:chOff x="1835696" y="3429000"/>
                  <a:chExt cx="871307" cy="864096"/>
                </a:xfrm>
              </p:grpSpPr>
              <p:cxnSp>
                <p:nvCxnSpPr>
                  <p:cNvPr id="113" name="Прямая соединительная линия 112"/>
                  <p:cNvCxnSpPr/>
                  <p:nvPr/>
                </p:nvCxnSpPr>
                <p:spPr>
                  <a:xfrm>
                    <a:off x="1835133" y="4006090"/>
                    <a:ext cx="431046" cy="28843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Прямая соединительная линия 113"/>
                  <p:cNvCxnSpPr/>
                  <p:nvPr/>
                </p:nvCxnSpPr>
                <p:spPr>
                  <a:xfrm>
                    <a:off x="1871431" y="3429212"/>
                    <a:ext cx="394748" cy="28843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Прямая соединительная линия 114"/>
                  <p:cNvCxnSpPr/>
                  <p:nvPr/>
                </p:nvCxnSpPr>
                <p:spPr>
                  <a:xfrm flipV="1">
                    <a:off x="2266179" y="3717650"/>
                    <a:ext cx="0" cy="57687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Прямая соединительная линия 115"/>
                  <p:cNvCxnSpPr/>
                  <p:nvPr/>
                </p:nvCxnSpPr>
                <p:spPr>
                  <a:xfrm flipV="1">
                    <a:off x="1835133" y="3429212"/>
                    <a:ext cx="36299" cy="57687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Прямая соединительная линия 116"/>
                  <p:cNvCxnSpPr/>
                  <p:nvPr/>
                </p:nvCxnSpPr>
                <p:spPr>
                  <a:xfrm flipH="1" flipV="1">
                    <a:off x="1871431" y="3429212"/>
                    <a:ext cx="394748" cy="86531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Прямая соединительная линия 117"/>
                  <p:cNvCxnSpPr/>
                  <p:nvPr/>
                </p:nvCxnSpPr>
                <p:spPr>
                  <a:xfrm flipV="1">
                    <a:off x="1835133" y="3717650"/>
                    <a:ext cx="431046" cy="28844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Прямая соединительная линия 118"/>
                  <p:cNvCxnSpPr/>
                  <p:nvPr/>
                </p:nvCxnSpPr>
                <p:spPr>
                  <a:xfrm flipV="1">
                    <a:off x="2266179" y="4077090"/>
                    <a:ext cx="440118" cy="20412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Прямая соединительная линия 119"/>
                  <p:cNvCxnSpPr/>
                  <p:nvPr/>
                </p:nvCxnSpPr>
                <p:spPr>
                  <a:xfrm flipH="1" flipV="1">
                    <a:off x="2688148" y="3517963"/>
                    <a:ext cx="18149" cy="55912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Прямая соединительная линия 120"/>
                  <p:cNvCxnSpPr/>
                  <p:nvPr/>
                </p:nvCxnSpPr>
                <p:spPr>
                  <a:xfrm flipV="1">
                    <a:off x="2248030" y="3517963"/>
                    <a:ext cx="440118" cy="20412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Прямая соединительная линия 121"/>
                  <p:cNvCxnSpPr/>
                  <p:nvPr/>
                </p:nvCxnSpPr>
                <p:spPr>
                  <a:xfrm flipV="1">
                    <a:off x="2266179" y="3517963"/>
                    <a:ext cx="421969" cy="76325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Прямая соединительная линия 122"/>
                  <p:cNvCxnSpPr/>
                  <p:nvPr/>
                </p:nvCxnSpPr>
                <p:spPr>
                  <a:xfrm>
                    <a:off x="2248030" y="3717650"/>
                    <a:ext cx="440118" cy="35944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" name="Группа 37"/>
                <p:cNvGrpSpPr>
                  <a:grpSpLocks/>
                </p:cNvGrpSpPr>
                <p:nvPr/>
              </p:nvGrpSpPr>
              <p:grpSpPr bwMode="auto">
                <a:xfrm>
                  <a:off x="1686160" y="2137715"/>
                  <a:ext cx="462828" cy="397130"/>
                  <a:chOff x="1835696" y="3429000"/>
                  <a:chExt cx="871307" cy="864096"/>
                </a:xfrm>
              </p:grpSpPr>
              <p:cxnSp>
                <p:nvCxnSpPr>
                  <p:cNvPr id="102" name="Прямая соединительная линия 101"/>
                  <p:cNvCxnSpPr/>
                  <p:nvPr/>
                </p:nvCxnSpPr>
                <p:spPr>
                  <a:xfrm>
                    <a:off x="1833387" y="4006638"/>
                    <a:ext cx="431819" cy="287501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Прямая соединительная линия 102"/>
                  <p:cNvCxnSpPr/>
                  <p:nvPr/>
                </p:nvCxnSpPr>
                <p:spPr>
                  <a:xfrm>
                    <a:off x="1867738" y="3426680"/>
                    <a:ext cx="397468" cy="287501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Прямая соединительная линия 103"/>
                  <p:cNvCxnSpPr/>
                  <p:nvPr/>
                </p:nvCxnSpPr>
                <p:spPr>
                  <a:xfrm flipV="1">
                    <a:off x="2265206" y="3714181"/>
                    <a:ext cx="0" cy="57995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Прямая соединительная линия 104"/>
                  <p:cNvCxnSpPr/>
                  <p:nvPr/>
                </p:nvCxnSpPr>
                <p:spPr>
                  <a:xfrm flipV="1">
                    <a:off x="1833387" y="3426680"/>
                    <a:ext cx="34351" cy="57995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Прямая соединительная линия 105"/>
                  <p:cNvCxnSpPr/>
                  <p:nvPr/>
                </p:nvCxnSpPr>
                <p:spPr>
                  <a:xfrm flipH="1" flipV="1">
                    <a:off x="1867738" y="3426680"/>
                    <a:ext cx="397468" cy="86745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Прямая соединительная линия 106"/>
                  <p:cNvCxnSpPr/>
                  <p:nvPr/>
                </p:nvCxnSpPr>
                <p:spPr>
                  <a:xfrm flipV="1">
                    <a:off x="1833387" y="3714181"/>
                    <a:ext cx="431819" cy="29245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Прямая соединительная линия 107"/>
                  <p:cNvCxnSpPr/>
                  <p:nvPr/>
                </p:nvCxnSpPr>
                <p:spPr>
                  <a:xfrm flipV="1">
                    <a:off x="2265206" y="4076035"/>
                    <a:ext cx="441633" cy="20323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Прямая соединительная линия 108"/>
                  <p:cNvCxnSpPr/>
                  <p:nvPr/>
                </p:nvCxnSpPr>
                <p:spPr>
                  <a:xfrm flipH="1" flipV="1">
                    <a:off x="2687211" y="3515905"/>
                    <a:ext cx="19628" cy="56013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Прямая соединительная линия 109"/>
                  <p:cNvCxnSpPr/>
                  <p:nvPr/>
                </p:nvCxnSpPr>
                <p:spPr>
                  <a:xfrm flipV="1">
                    <a:off x="2245578" y="3515905"/>
                    <a:ext cx="441633" cy="20323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Прямая соединительная линия 110"/>
                  <p:cNvCxnSpPr/>
                  <p:nvPr/>
                </p:nvCxnSpPr>
                <p:spPr>
                  <a:xfrm flipV="1">
                    <a:off x="2265206" y="3515905"/>
                    <a:ext cx="422005" cy="76336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Прямая соединительная линия 111"/>
                  <p:cNvCxnSpPr/>
                  <p:nvPr/>
                </p:nvCxnSpPr>
                <p:spPr>
                  <a:xfrm>
                    <a:off x="2245578" y="3714181"/>
                    <a:ext cx="441633" cy="36185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Группа 38"/>
                <p:cNvGrpSpPr>
                  <a:grpSpLocks/>
                </p:cNvGrpSpPr>
                <p:nvPr/>
              </p:nvGrpSpPr>
              <p:grpSpPr bwMode="auto">
                <a:xfrm>
                  <a:off x="1705098" y="1941514"/>
                  <a:ext cx="426978" cy="330942"/>
                  <a:chOff x="1835696" y="3429000"/>
                  <a:chExt cx="871307" cy="864096"/>
                </a:xfrm>
              </p:grpSpPr>
              <p:cxnSp>
                <p:nvCxnSpPr>
                  <p:cNvPr id="91" name="Прямая соединительная линия 90"/>
                  <p:cNvCxnSpPr/>
                  <p:nvPr/>
                </p:nvCxnSpPr>
                <p:spPr>
                  <a:xfrm>
                    <a:off x="1837097" y="4003929"/>
                    <a:ext cx="430844" cy="29146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Прямая соединительная линия 91"/>
                  <p:cNvCxnSpPr/>
                  <p:nvPr/>
                </p:nvCxnSpPr>
                <p:spPr>
                  <a:xfrm>
                    <a:off x="1874331" y="3426947"/>
                    <a:ext cx="393609" cy="29146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Прямая соединительная линия 92"/>
                  <p:cNvCxnSpPr/>
                  <p:nvPr/>
                </p:nvCxnSpPr>
                <p:spPr>
                  <a:xfrm flipV="1">
                    <a:off x="2267940" y="3718411"/>
                    <a:ext cx="0" cy="57698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Прямая соединительная линия 93"/>
                  <p:cNvCxnSpPr/>
                  <p:nvPr/>
                </p:nvCxnSpPr>
                <p:spPr>
                  <a:xfrm flipV="1">
                    <a:off x="1837097" y="3426947"/>
                    <a:ext cx="37235" cy="57698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Прямая соединительная линия 94"/>
                  <p:cNvCxnSpPr/>
                  <p:nvPr/>
                </p:nvCxnSpPr>
                <p:spPr>
                  <a:xfrm flipH="1" flipV="1">
                    <a:off x="1874331" y="3426947"/>
                    <a:ext cx="393609" cy="86845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Прямая соединительная линия 95"/>
                  <p:cNvCxnSpPr/>
                  <p:nvPr/>
                </p:nvCxnSpPr>
                <p:spPr>
                  <a:xfrm flipV="1">
                    <a:off x="1837097" y="3718411"/>
                    <a:ext cx="430844" cy="28551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Прямая соединительная линия 96"/>
                  <p:cNvCxnSpPr/>
                  <p:nvPr/>
                </p:nvCxnSpPr>
                <p:spPr>
                  <a:xfrm flipV="1">
                    <a:off x="2267940" y="4081258"/>
                    <a:ext cx="420202" cy="19629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Прямая соединительная линия 97"/>
                  <p:cNvCxnSpPr/>
                  <p:nvPr/>
                </p:nvCxnSpPr>
                <p:spPr>
                  <a:xfrm flipH="1" flipV="1">
                    <a:off x="2672187" y="3516169"/>
                    <a:ext cx="15955" cy="56508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Прямая соединительная линия 98"/>
                  <p:cNvCxnSpPr/>
                  <p:nvPr/>
                </p:nvCxnSpPr>
                <p:spPr>
                  <a:xfrm flipV="1">
                    <a:off x="2246664" y="3516169"/>
                    <a:ext cx="425523" cy="20224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Прямая соединительная линия 99"/>
                  <p:cNvCxnSpPr/>
                  <p:nvPr/>
                </p:nvCxnSpPr>
                <p:spPr>
                  <a:xfrm flipV="1">
                    <a:off x="2267940" y="3516169"/>
                    <a:ext cx="404247" cy="761381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Прямая соединительная линия 100"/>
                  <p:cNvCxnSpPr/>
                  <p:nvPr/>
                </p:nvCxnSpPr>
                <p:spPr>
                  <a:xfrm>
                    <a:off x="2246664" y="3718411"/>
                    <a:ext cx="425523" cy="36284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3" name="Группа 39"/>
                <p:cNvGrpSpPr>
                  <a:grpSpLocks/>
                </p:cNvGrpSpPr>
                <p:nvPr/>
              </p:nvGrpSpPr>
              <p:grpSpPr bwMode="auto">
                <a:xfrm>
                  <a:off x="1713920" y="1792240"/>
                  <a:ext cx="408990" cy="257786"/>
                  <a:chOff x="1835696" y="3429000"/>
                  <a:chExt cx="871307" cy="864096"/>
                </a:xfrm>
              </p:grpSpPr>
              <p:cxnSp>
                <p:nvCxnSpPr>
                  <p:cNvPr id="80" name="Прямая соединительная линия 79"/>
                  <p:cNvCxnSpPr/>
                  <p:nvPr/>
                </p:nvCxnSpPr>
                <p:spPr>
                  <a:xfrm>
                    <a:off x="1835028" y="4003093"/>
                    <a:ext cx="433131" cy="290181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Прямая соединительная линия 80"/>
                  <p:cNvCxnSpPr/>
                  <p:nvPr/>
                </p:nvCxnSpPr>
                <p:spPr>
                  <a:xfrm>
                    <a:off x="1868346" y="3430366"/>
                    <a:ext cx="399814" cy="290181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Прямая соединительная линия 81"/>
                  <p:cNvCxnSpPr/>
                  <p:nvPr/>
                </p:nvCxnSpPr>
                <p:spPr>
                  <a:xfrm flipV="1">
                    <a:off x="2268159" y="3720547"/>
                    <a:ext cx="0" cy="57272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Прямая соединительная линия 82"/>
                  <p:cNvCxnSpPr/>
                  <p:nvPr/>
                </p:nvCxnSpPr>
                <p:spPr>
                  <a:xfrm flipV="1">
                    <a:off x="1835028" y="3430366"/>
                    <a:ext cx="33318" cy="57272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Прямая соединительная линия 83"/>
                  <p:cNvCxnSpPr/>
                  <p:nvPr/>
                </p:nvCxnSpPr>
                <p:spPr>
                  <a:xfrm flipH="1" flipV="1">
                    <a:off x="1868346" y="3430366"/>
                    <a:ext cx="399814" cy="86290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Прямая соединительная линия 84"/>
                  <p:cNvCxnSpPr/>
                  <p:nvPr/>
                </p:nvCxnSpPr>
                <p:spPr>
                  <a:xfrm flipV="1">
                    <a:off x="1835028" y="3720547"/>
                    <a:ext cx="433131" cy="28254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Прямая соединительная линия 85"/>
                  <p:cNvCxnSpPr/>
                  <p:nvPr/>
                </p:nvCxnSpPr>
                <p:spPr>
                  <a:xfrm flipV="1">
                    <a:off x="2268159" y="4079457"/>
                    <a:ext cx="438683" cy="19854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Прямая соединительная линия 86"/>
                  <p:cNvCxnSpPr/>
                  <p:nvPr/>
                </p:nvCxnSpPr>
                <p:spPr>
                  <a:xfrm flipH="1" flipV="1">
                    <a:off x="2690185" y="3522002"/>
                    <a:ext cx="16657" cy="55745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Прямая соединительная линия 87"/>
                  <p:cNvCxnSpPr/>
                  <p:nvPr/>
                </p:nvCxnSpPr>
                <p:spPr>
                  <a:xfrm flipV="1">
                    <a:off x="2245948" y="3522002"/>
                    <a:ext cx="444237" cy="19854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Прямая соединительная линия 88"/>
                  <p:cNvCxnSpPr/>
                  <p:nvPr/>
                </p:nvCxnSpPr>
                <p:spPr>
                  <a:xfrm flipV="1">
                    <a:off x="2268159" y="3522002"/>
                    <a:ext cx="422026" cy="75599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Прямая соединительная линия 89"/>
                  <p:cNvCxnSpPr/>
                  <p:nvPr/>
                </p:nvCxnSpPr>
                <p:spPr>
                  <a:xfrm>
                    <a:off x="2245948" y="3720547"/>
                    <a:ext cx="444237" cy="35891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4" name="Группа 40"/>
                <p:cNvGrpSpPr>
                  <a:grpSpLocks/>
                </p:cNvGrpSpPr>
                <p:nvPr/>
              </p:nvGrpSpPr>
              <p:grpSpPr bwMode="auto">
                <a:xfrm>
                  <a:off x="1726872" y="1686809"/>
                  <a:ext cx="387258" cy="214822"/>
                  <a:chOff x="1835696" y="3429000"/>
                  <a:chExt cx="871307" cy="864096"/>
                </a:xfrm>
              </p:grpSpPr>
              <p:cxnSp>
                <p:nvCxnSpPr>
                  <p:cNvPr id="69" name="Прямая соединительная линия 68"/>
                  <p:cNvCxnSpPr/>
                  <p:nvPr/>
                </p:nvCxnSpPr>
                <p:spPr>
                  <a:xfrm>
                    <a:off x="1835168" y="4010505"/>
                    <a:ext cx="428117" cy="284068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Прямая соединительная линия 69"/>
                  <p:cNvCxnSpPr/>
                  <p:nvPr/>
                </p:nvCxnSpPr>
                <p:spPr>
                  <a:xfrm>
                    <a:off x="1870355" y="3433196"/>
                    <a:ext cx="392930" cy="28407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Прямая соединительная линия 70"/>
                  <p:cNvCxnSpPr/>
                  <p:nvPr/>
                </p:nvCxnSpPr>
                <p:spPr>
                  <a:xfrm flipV="1">
                    <a:off x="2263285" y="3717271"/>
                    <a:ext cx="0" cy="57730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Прямая соединительная линия 71"/>
                  <p:cNvCxnSpPr/>
                  <p:nvPr/>
                </p:nvCxnSpPr>
                <p:spPr>
                  <a:xfrm flipV="1">
                    <a:off x="1835168" y="3433196"/>
                    <a:ext cx="35188" cy="57730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Прямая соединительная линия 72"/>
                  <p:cNvCxnSpPr/>
                  <p:nvPr/>
                </p:nvCxnSpPr>
                <p:spPr>
                  <a:xfrm flipH="1" flipV="1">
                    <a:off x="1870355" y="3433196"/>
                    <a:ext cx="392930" cy="86137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Прямая соединительная линия 73"/>
                  <p:cNvCxnSpPr/>
                  <p:nvPr/>
                </p:nvCxnSpPr>
                <p:spPr>
                  <a:xfrm flipV="1">
                    <a:off x="1835168" y="3717271"/>
                    <a:ext cx="428117" cy="293235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Прямая соединительная линия 74"/>
                  <p:cNvCxnSpPr/>
                  <p:nvPr/>
                </p:nvCxnSpPr>
                <p:spPr>
                  <a:xfrm flipV="1">
                    <a:off x="2263285" y="4083814"/>
                    <a:ext cx="422251" cy="19243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Прямая соединительная линия 75"/>
                  <p:cNvCxnSpPr/>
                  <p:nvPr/>
                </p:nvCxnSpPr>
                <p:spPr>
                  <a:xfrm flipH="1" flipV="1">
                    <a:off x="2667940" y="3524832"/>
                    <a:ext cx="17596" cy="55898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Прямая соединительная линия 76"/>
                  <p:cNvCxnSpPr/>
                  <p:nvPr/>
                </p:nvCxnSpPr>
                <p:spPr>
                  <a:xfrm flipV="1">
                    <a:off x="2245689" y="3524832"/>
                    <a:ext cx="422251" cy="20159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Прямая соединительная линия 77"/>
                  <p:cNvCxnSpPr/>
                  <p:nvPr/>
                </p:nvCxnSpPr>
                <p:spPr>
                  <a:xfrm flipV="1">
                    <a:off x="2263285" y="3524832"/>
                    <a:ext cx="404655" cy="75141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Прямая соединительная линия 78"/>
                  <p:cNvCxnSpPr/>
                  <p:nvPr/>
                </p:nvCxnSpPr>
                <p:spPr>
                  <a:xfrm>
                    <a:off x="2245689" y="3717271"/>
                    <a:ext cx="422251" cy="36654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 flipH="1" flipV="1">
                  <a:off x="1922130" y="1439534"/>
                  <a:ext cx="172033" cy="45563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Прямая соединительная линия 42"/>
                <p:cNvCxnSpPr/>
                <p:nvPr/>
              </p:nvCxnSpPr>
              <p:spPr>
                <a:xfrm flipH="1">
                  <a:off x="1791802" y="1439534"/>
                  <a:ext cx="138147" cy="29615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5" name="Группа 43"/>
                <p:cNvGrpSpPr>
                  <a:grpSpLocks/>
                </p:cNvGrpSpPr>
                <p:nvPr/>
              </p:nvGrpSpPr>
              <p:grpSpPr bwMode="auto">
                <a:xfrm>
                  <a:off x="1742874" y="1580897"/>
                  <a:ext cx="362943" cy="179019"/>
                  <a:chOff x="1835696" y="3429000"/>
                  <a:chExt cx="871307" cy="864096"/>
                </a:xfrm>
              </p:grpSpPr>
              <p:cxnSp>
                <p:nvCxnSpPr>
                  <p:cNvPr id="58" name="Прямая соединительная линия 57"/>
                  <p:cNvCxnSpPr/>
                  <p:nvPr/>
                </p:nvCxnSpPr>
                <p:spPr>
                  <a:xfrm>
                    <a:off x="1834261" y="4011231"/>
                    <a:ext cx="431769" cy="28590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Прямая соединительная линия 58"/>
                  <p:cNvCxnSpPr/>
                  <p:nvPr/>
                </p:nvCxnSpPr>
                <p:spPr>
                  <a:xfrm>
                    <a:off x="1871806" y="3428432"/>
                    <a:ext cx="394224" cy="28590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Прямая соединительная линия 59"/>
                  <p:cNvCxnSpPr/>
                  <p:nvPr/>
                </p:nvCxnSpPr>
                <p:spPr>
                  <a:xfrm flipV="1">
                    <a:off x="2266030" y="3714335"/>
                    <a:ext cx="0" cy="58279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Прямая соединительная линия 60"/>
                  <p:cNvCxnSpPr/>
                  <p:nvPr/>
                </p:nvCxnSpPr>
                <p:spPr>
                  <a:xfrm flipV="1">
                    <a:off x="1834261" y="3428432"/>
                    <a:ext cx="37545" cy="58279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Прямая соединительная линия 61"/>
                  <p:cNvCxnSpPr/>
                  <p:nvPr/>
                </p:nvCxnSpPr>
                <p:spPr>
                  <a:xfrm flipH="1" flipV="1">
                    <a:off x="1871806" y="3428432"/>
                    <a:ext cx="394224" cy="86870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Прямая соединительная линия 62"/>
                  <p:cNvCxnSpPr/>
                  <p:nvPr/>
                </p:nvCxnSpPr>
                <p:spPr>
                  <a:xfrm flipV="1">
                    <a:off x="1834261" y="3714335"/>
                    <a:ext cx="431769" cy="29689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Прямая соединительная линия 63"/>
                  <p:cNvCxnSpPr/>
                  <p:nvPr/>
                </p:nvCxnSpPr>
                <p:spPr>
                  <a:xfrm flipV="1">
                    <a:off x="2266030" y="4077209"/>
                    <a:ext cx="438024" cy="20893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Прямая соединительная линия 64"/>
                  <p:cNvCxnSpPr/>
                  <p:nvPr/>
                </p:nvCxnSpPr>
                <p:spPr>
                  <a:xfrm flipH="1" flipV="1">
                    <a:off x="2685280" y="3516402"/>
                    <a:ext cx="18774" cy="560807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Прямая соединительная линия 65"/>
                  <p:cNvCxnSpPr/>
                  <p:nvPr/>
                </p:nvCxnSpPr>
                <p:spPr>
                  <a:xfrm flipV="1">
                    <a:off x="2247256" y="3516402"/>
                    <a:ext cx="438024" cy="20892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Прямая соединительная линия 66"/>
                  <p:cNvCxnSpPr/>
                  <p:nvPr/>
                </p:nvCxnSpPr>
                <p:spPr>
                  <a:xfrm flipV="1">
                    <a:off x="2266030" y="3516402"/>
                    <a:ext cx="419250" cy="769739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Прямая соединительная линия 67"/>
                  <p:cNvCxnSpPr/>
                  <p:nvPr/>
                </p:nvCxnSpPr>
                <p:spPr>
                  <a:xfrm>
                    <a:off x="2247256" y="3714335"/>
                    <a:ext cx="438024" cy="362874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6" name="Группа 44"/>
                <p:cNvGrpSpPr>
                  <a:grpSpLocks/>
                </p:cNvGrpSpPr>
                <p:nvPr/>
              </p:nvGrpSpPr>
              <p:grpSpPr bwMode="auto">
                <a:xfrm>
                  <a:off x="1764660" y="1468539"/>
                  <a:ext cx="333363" cy="160261"/>
                  <a:chOff x="1835696" y="3429000"/>
                  <a:chExt cx="871307" cy="864096"/>
                </a:xfrm>
              </p:grpSpPr>
              <p:cxnSp>
                <p:nvCxnSpPr>
                  <p:cNvPr id="47" name="Прямая соединительная линия 46"/>
                  <p:cNvCxnSpPr/>
                  <p:nvPr/>
                </p:nvCxnSpPr>
                <p:spPr>
                  <a:xfrm>
                    <a:off x="1811260" y="4009609"/>
                    <a:ext cx="429199" cy="28251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>
                    <a:off x="1845322" y="3432288"/>
                    <a:ext cx="395138" cy="28252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Прямая соединительная линия 48"/>
                  <p:cNvCxnSpPr/>
                  <p:nvPr/>
                </p:nvCxnSpPr>
                <p:spPr>
                  <a:xfrm flipV="1">
                    <a:off x="2240459" y="3714809"/>
                    <a:ext cx="0" cy="577312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Прямая соединительная линия 49"/>
                  <p:cNvCxnSpPr/>
                  <p:nvPr/>
                </p:nvCxnSpPr>
                <p:spPr>
                  <a:xfrm flipV="1">
                    <a:off x="1811260" y="3432288"/>
                    <a:ext cx="34061" cy="57732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Прямая соединительная линия 50"/>
                  <p:cNvCxnSpPr/>
                  <p:nvPr/>
                </p:nvCxnSpPr>
                <p:spPr>
                  <a:xfrm flipH="1" flipV="1">
                    <a:off x="1845322" y="3432288"/>
                    <a:ext cx="395138" cy="85983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Прямая соединительная линия 51"/>
                  <p:cNvCxnSpPr/>
                  <p:nvPr/>
                </p:nvCxnSpPr>
                <p:spPr>
                  <a:xfrm flipV="1">
                    <a:off x="1811260" y="3714809"/>
                    <a:ext cx="429199" cy="29480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Прямая соединительная линия 52"/>
                  <p:cNvCxnSpPr/>
                  <p:nvPr/>
                </p:nvCxnSpPr>
                <p:spPr>
                  <a:xfrm flipV="1">
                    <a:off x="2240459" y="4083308"/>
                    <a:ext cx="463265" cy="19653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Прямая соединительная линия 53"/>
                  <p:cNvCxnSpPr/>
                  <p:nvPr/>
                </p:nvCxnSpPr>
                <p:spPr>
                  <a:xfrm flipH="1" flipV="1">
                    <a:off x="2683288" y="3518276"/>
                    <a:ext cx="20436" cy="56503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Прямая соединительная линия 54"/>
                  <p:cNvCxnSpPr/>
                  <p:nvPr/>
                </p:nvCxnSpPr>
                <p:spPr>
                  <a:xfrm flipV="1">
                    <a:off x="2226834" y="3518276"/>
                    <a:ext cx="456454" cy="208813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Прямая соединительная линия 55"/>
                  <p:cNvCxnSpPr/>
                  <p:nvPr/>
                </p:nvCxnSpPr>
                <p:spPr>
                  <a:xfrm flipV="1">
                    <a:off x="2240459" y="3518276"/>
                    <a:ext cx="442829" cy="761566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Прямая соединительная линия 56"/>
                  <p:cNvCxnSpPr/>
                  <p:nvPr/>
                </p:nvCxnSpPr>
                <p:spPr>
                  <a:xfrm>
                    <a:off x="2226834" y="3714809"/>
                    <a:ext cx="456454" cy="368500"/>
                  </a:xfrm>
                  <a:prstGeom prst="line">
                    <a:avLst/>
                  </a:prstGeom>
                  <a:ln w="28575" cmpd="sng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6" name="Блок-схема: решение 45"/>
                <p:cNvSpPr/>
                <p:nvPr/>
              </p:nvSpPr>
              <p:spPr>
                <a:xfrm>
                  <a:off x="1843933" y="1439534"/>
                  <a:ext cx="195491" cy="66066"/>
                </a:xfrm>
                <a:prstGeom prst="flowChartDecision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37" name="Группа 18"/>
              <p:cNvGrpSpPr>
                <a:grpSpLocks/>
              </p:cNvGrpSpPr>
              <p:nvPr/>
            </p:nvGrpSpPr>
            <p:grpSpPr bwMode="auto">
              <a:xfrm>
                <a:off x="1902889" y="5733256"/>
                <a:ext cx="1377782" cy="1011690"/>
                <a:chOff x="1902889" y="5733256"/>
                <a:chExt cx="1377782" cy="1011690"/>
              </a:xfrm>
            </p:grpSpPr>
            <p:cxnSp>
              <p:nvCxnSpPr>
                <p:cNvPr id="20" name="Прямая соединительная линия 19"/>
                <p:cNvCxnSpPr/>
                <p:nvPr/>
              </p:nvCxnSpPr>
              <p:spPr>
                <a:xfrm flipV="1">
                  <a:off x="1909207" y="5733447"/>
                  <a:ext cx="234590" cy="68345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1909207" y="5790401"/>
                  <a:ext cx="659459" cy="460187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 flipV="1">
                  <a:off x="2547814" y="5913422"/>
                  <a:ext cx="732441" cy="337166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 flipH="1" flipV="1">
                  <a:off x="3032634" y="5774454"/>
                  <a:ext cx="221556" cy="134412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flipV="1">
                  <a:off x="1903994" y="5801791"/>
                  <a:ext cx="5213" cy="489803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1903994" y="6280203"/>
                  <a:ext cx="659459" cy="460187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flipV="1">
                  <a:off x="2542601" y="6405502"/>
                  <a:ext cx="732441" cy="334888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 flipV="1">
                  <a:off x="3248977" y="5933924"/>
                  <a:ext cx="26066" cy="467022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 flipH="1" flipV="1">
                  <a:off x="2568667" y="6250588"/>
                  <a:ext cx="5213" cy="494358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827584" y="2270571"/>
              <a:ext cx="1544767" cy="30428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607321" y="2340412"/>
              <a:ext cx="1460623" cy="291110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972058" y="2384857"/>
              <a:ext cx="1327262" cy="18666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680352" y="2408667"/>
              <a:ext cx="1352664" cy="195078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8" name="Группа 211"/>
          <p:cNvGrpSpPr>
            <a:grpSpLocks/>
          </p:cNvGrpSpPr>
          <p:nvPr/>
        </p:nvGrpSpPr>
        <p:grpSpPr bwMode="auto">
          <a:xfrm>
            <a:off x="4787900" y="1574800"/>
            <a:ext cx="3455988" cy="3916363"/>
            <a:chOff x="4788024" y="1574592"/>
            <a:chExt cx="3456384" cy="3915866"/>
          </a:xfrm>
        </p:grpSpPr>
        <p:grpSp>
          <p:nvGrpSpPr>
            <p:cNvPr id="239" name="Группа 212"/>
            <p:cNvGrpSpPr>
              <a:grpSpLocks/>
            </p:cNvGrpSpPr>
            <p:nvPr/>
          </p:nvGrpSpPr>
          <p:grpSpPr bwMode="auto">
            <a:xfrm>
              <a:off x="6101241" y="1574592"/>
              <a:ext cx="824151" cy="3915866"/>
              <a:chOff x="4634378" y="1094556"/>
              <a:chExt cx="1377782" cy="5650390"/>
            </a:xfrm>
          </p:grpSpPr>
          <p:grpSp>
            <p:nvGrpSpPr>
              <p:cNvPr id="240" name="Группа 218"/>
              <p:cNvGrpSpPr>
                <a:grpSpLocks/>
              </p:cNvGrpSpPr>
              <p:nvPr/>
            </p:nvGrpSpPr>
            <p:grpSpPr bwMode="auto">
              <a:xfrm>
                <a:off x="4634378" y="5733256"/>
                <a:ext cx="1377782" cy="1011690"/>
                <a:chOff x="1902889" y="5733256"/>
                <a:chExt cx="1377782" cy="1011690"/>
              </a:xfrm>
            </p:grpSpPr>
            <p:cxnSp>
              <p:nvCxnSpPr>
                <p:cNvPr id="224" name="Прямая соединительная линия 223"/>
                <p:cNvCxnSpPr/>
                <p:nvPr/>
              </p:nvCxnSpPr>
              <p:spPr>
                <a:xfrm flipV="1">
                  <a:off x="1907856" y="5732594"/>
                  <a:ext cx="236225" cy="68712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Прямая соединительная линия 224"/>
                <p:cNvCxnSpPr/>
                <p:nvPr/>
              </p:nvCxnSpPr>
              <p:spPr>
                <a:xfrm>
                  <a:off x="1907856" y="5789853"/>
                  <a:ext cx="658247" cy="460369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Прямая соединительная линия 225"/>
                <p:cNvCxnSpPr/>
                <p:nvPr/>
              </p:nvCxnSpPr>
              <p:spPr>
                <a:xfrm flipV="1">
                  <a:off x="2547523" y="5913534"/>
                  <a:ext cx="732565" cy="336688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Прямая соединительная линия 226"/>
                <p:cNvCxnSpPr/>
                <p:nvPr/>
              </p:nvCxnSpPr>
              <p:spPr>
                <a:xfrm flipH="1" flipV="1">
                  <a:off x="3033246" y="5773821"/>
                  <a:ext cx="220299" cy="135132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Прямая соединительная линия 227"/>
                <p:cNvCxnSpPr/>
                <p:nvPr/>
              </p:nvCxnSpPr>
              <p:spPr>
                <a:xfrm flipV="1">
                  <a:off x="1902548" y="5801305"/>
                  <a:ext cx="5308" cy="490143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Прямая соединительная линия 228"/>
                <p:cNvCxnSpPr/>
                <p:nvPr/>
              </p:nvCxnSpPr>
              <p:spPr>
                <a:xfrm>
                  <a:off x="1902548" y="6279996"/>
                  <a:ext cx="660900" cy="460369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Прямая соединительная линия 229"/>
                <p:cNvCxnSpPr/>
                <p:nvPr/>
              </p:nvCxnSpPr>
              <p:spPr>
                <a:xfrm flipV="1">
                  <a:off x="2542214" y="6403677"/>
                  <a:ext cx="732565" cy="336688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Прямая соединительная линия 230"/>
                <p:cNvCxnSpPr/>
                <p:nvPr/>
              </p:nvCxnSpPr>
              <p:spPr>
                <a:xfrm flipV="1">
                  <a:off x="3248237" y="5934148"/>
                  <a:ext cx="26542" cy="464948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Прямая соединительная линия 231"/>
                <p:cNvCxnSpPr/>
                <p:nvPr/>
              </p:nvCxnSpPr>
              <p:spPr>
                <a:xfrm flipH="1" flipV="1">
                  <a:off x="2566103" y="6250222"/>
                  <a:ext cx="7962" cy="494724"/>
                </a:xfrm>
                <a:prstGeom prst="line">
                  <a:avLst/>
                </a:prstGeom>
                <a:ln w="28575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0" name="Кольцо 219"/>
              <p:cNvSpPr/>
              <p:nvPr/>
            </p:nvSpPr>
            <p:spPr>
              <a:xfrm>
                <a:off x="5048095" y="1094556"/>
                <a:ext cx="544114" cy="194684"/>
              </a:xfrm>
              <a:prstGeom prst="donu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1" name="Прямая соединительная линия 220"/>
              <p:cNvCxnSpPr/>
              <p:nvPr/>
            </p:nvCxnSpPr>
            <p:spPr>
              <a:xfrm flipH="1">
                <a:off x="4854336" y="1227399"/>
                <a:ext cx="228263" cy="467468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Прямая соединительная линия 221"/>
              <p:cNvCxnSpPr/>
              <p:nvPr/>
            </p:nvCxnSpPr>
            <p:spPr>
              <a:xfrm>
                <a:off x="5570976" y="1140364"/>
                <a:ext cx="148636" cy="475026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3" name="Полилиния 222"/>
              <p:cNvSpPr/>
              <p:nvPr/>
            </p:nvSpPr>
            <p:spPr>
              <a:xfrm>
                <a:off x="4867608" y="5874598"/>
                <a:ext cx="852004" cy="153455"/>
              </a:xfrm>
              <a:custGeom>
                <a:avLst/>
                <a:gdLst>
                  <a:gd name="connsiteX0" fmla="*/ 0 w 813786"/>
                  <a:gd name="connsiteY0" fmla="*/ 8878 h 153880"/>
                  <a:gd name="connsiteX1" fmla="*/ 14796 w 813786"/>
                  <a:gd name="connsiteY1" fmla="*/ 11837 h 153880"/>
                  <a:gd name="connsiteX2" fmla="*/ 23674 w 813786"/>
                  <a:gd name="connsiteY2" fmla="*/ 20715 h 153880"/>
                  <a:gd name="connsiteX3" fmla="*/ 35511 w 813786"/>
                  <a:gd name="connsiteY3" fmla="*/ 26633 h 153880"/>
                  <a:gd name="connsiteX4" fmla="*/ 41429 w 813786"/>
                  <a:gd name="connsiteY4" fmla="*/ 32552 h 153880"/>
                  <a:gd name="connsiteX5" fmla="*/ 71021 w 813786"/>
                  <a:gd name="connsiteY5" fmla="*/ 53266 h 153880"/>
                  <a:gd name="connsiteX6" fmla="*/ 79899 w 813786"/>
                  <a:gd name="connsiteY6" fmla="*/ 59185 h 153880"/>
                  <a:gd name="connsiteX7" fmla="*/ 97654 w 813786"/>
                  <a:gd name="connsiteY7" fmla="*/ 65103 h 153880"/>
                  <a:gd name="connsiteX8" fmla="*/ 109491 w 813786"/>
                  <a:gd name="connsiteY8" fmla="*/ 68063 h 153880"/>
                  <a:gd name="connsiteX9" fmla="*/ 121328 w 813786"/>
                  <a:gd name="connsiteY9" fmla="*/ 73981 h 153880"/>
                  <a:gd name="connsiteX10" fmla="*/ 130206 w 813786"/>
                  <a:gd name="connsiteY10" fmla="*/ 76940 h 153880"/>
                  <a:gd name="connsiteX11" fmla="*/ 139083 w 813786"/>
                  <a:gd name="connsiteY11" fmla="*/ 82859 h 153880"/>
                  <a:gd name="connsiteX12" fmla="*/ 162757 w 813786"/>
                  <a:gd name="connsiteY12" fmla="*/ 91736 h 153880"/>
                  <a:gd name="connsiteX13" fmla="*/ 177553 w 813786"/>
                  <a:gd name="connsiteY13" fmla="*/ 94696 h 153880"/>
                  <a:gd name="connsiteX14" fmla="*/ 195309 w 813786"/>
                  <a:gd name="connsiteY14" fmla="*/ 100614 h 153880"/>
                  <a:gd name="connsiteX15" fmla="*/ 236738 w 813786"/>
                  <a:gd name="connsiteY15" fmla="*/ 109492 h 153880"/>
                  <a:gd name="connsiteX16" fmla="*/ 260412 w 813786"/>
                  <a:gd name="connsiteY16" fmla="*/ 118369 h 153880"/>
                  <a:gd name="connsiteX17" fmla="*/ 272248 w 813786"/>
                  <a:gd name="connsiteY17" fmla="*/ 121329 h 153880"/>
                  <a:gd name="connsiteX18" fmla="*/ 295922 w 813786"/>
                  <a:gd name="connsiteY18" fmla="*/ 133165 h 153880"/>
                  <a:gd name="connsiteX19" fmla="*/ 325514 w 813786"/>
                  <a:gd name="connsiteY19" fmla="*/ 139084 h 153880"/>
                  <a:gd name="connsiteX20" fmla="*/ 352147 w 813786"/>
                  <a:gd name="connsiteY20" fmla="*/ 142043 h 153880"/>
                  <a:gd name="connsiteX21" fmla="*/ 372862 w 813786"/>
                  <a:gd name="connsiteY21" fmla="*/ 145002 h 153880"/>
                  <a:gd name="connsiteX22" fmla="*/ 387658 w 813786"/>
                  <a:gd name="connsiteY22" fmla="*/ 150921 h 153880"/>
                  <a:gd name="connsiteX23" fmla="*/ 411332 w 813786"/>
                  <a:gd name="connsiteY23" fmla="*/ 153880 h 153880"/>
                  <a:gd name="connsiteX24" fmla="*/ 562252 w 813786"/>
                  <a:gd name="connsiteY24" fmla="*/ 150921 h 153880"/>
                  <a:gd name="connsiteX25" fmla="*/ 597763 w 813786"/>
                  <a:gd name="connsiteY25" fmla="*/ 139084 h 153880"/>
                  <a:gd name="connsiteX26" fmla="*/ 618478 w 813786"/>
                  <a:gd name="connsiteY26" fmla="*/ 136125 h 153880"/>
                  <a:gd name="connsiteX27" fmla="*/ 630314 w 813786"/>
                  <a:gd name="connsiteY27" fmla="*/ 133165 h 153880"/>
                  <a:gd name="connsiteX28" fmla="*/ 662866 w 813786"/>
                  <a:gd name="connsiteY28" fmla="*/ 121329 h 153880"/>
                  <a:gd name="connsiteX29" fmla="*/ 674703 w 813786"/>
                  <a:gd name="connsiteY29" fmla="*/ 118369 h 153880"/>
                  <a:gd name="connsiteX30" fmla="*/ 683580 w 813786"/>
                  <a:gd name="connsiteY30" fmla="*/ 115410 h 153880"/>
                  <a:gd name="connsiteX31" fmla="*/ 692458 w 813786"/>
                  <a:gd name="connsiteY31" fmla="*/ 106532 h 153880"/>
                  <a:gd name="connsiteX32" fmla="*/ 710213 w 813786"/>
                  <a:gd name="connsiteY32" fmla="*/ 94696 h 153880"/>
                  <a:gd name="connsiteX33" fmla="*/ 716132 w 813786"/>
                  <a:gd name="connsiteY33" fmla="*/ 88777 h 153880"/>
                  <a:gd name="connsiteX34" fmla="*/ 725010 w 813786"/>
                  <a:gd name="connsiteY34" fmla="*/ 85818 h 153880"/>
                  <a:gd name="connsiteX35" fmla="*/ 739806 w 813786"/>
                  <a:gd name="connsiteY35" fmla="*/ 76940 h 153880"/>
                  <a:gd name="connsiteX36" fmla="*/ 769398 w 813786"/>
                  <a:gd name="connsiteY36" fmla="*/ 53266 h 153880"/>
                  <a:gd name="connsiteX37" fmla="*/ 784194 w 813786"/>
                  <a:gd name="connsiteY37" fmla="*/ 44389 h 153880"/>
                  <a:gd name="connsiteX38" fmla="*/ 798990 w 813786"/>
                  <a:gd name="connsiteY38" fmla="*/ 29593 h 153880"/>
                  <a:gd name="connsiteX39" fmla="*/ 807868 w 813786"/>
                  <a:gd name="connsiteY39" fmla="*/ 11837 h 153880"/>
                  <a:gd name="connsiteX40" fmla="*/ 813786 w 813786"/>
                  <a:gd name="connsiteY40" fmla="*/ 0 h 153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813786" h="153880">
                    <a:moveTo>
                      <a:pt x="0" y="8878"/>
                    </a:moveTo>
                    <a:cubicBezTo>
                      <a:pt x="4932" y="9864"/>
                      <a:pt x="10297" y="9588"/>
                      <a:pt x="14796" y="11837"/>
                    </a:cubicBezTo>
                    <a:cubicBezTo>
                      <a:pt x="18539" y="13709"/>
                      <a:pt x="20268" y="18282"/>
                      <a:pt x="23674" y="20715"/>
                    </a:cubicBezTo>
                    <a:cubicBezTo>
                      <a:pt x="27264" y="23279"/>
                      <a:pt x="31565" y="24660"/>
                      <a:pt x="35511" y="26633"/>
                    </a:cubicBezTo>
                    <a:cubicBezTo>
                      <a:pt x="37484" y="28606"/>
                      <a:pt x="39286" y="30766"/>
                      <a:pt x="41429" y="32552"/>
                    </a:cubicBezTo>
                    <a:cubicBezTo>
                      <a:pt x="50185" y="39849"/>
                      <a:pt x="61813" y="47127"/>
                      <a:pt x="71021" y="53266"/>
                    </a:cubicBezTo>
                    <a:cubicBezTo>
                      <a:pt x="73980" y="55239"/>
                      <a:pt x="76525" y="58060"/>
                      <a:pt x="79899" y="59185"/>
                    </a:cubicBezTo>
                    <a:cubicBezTo>
                      <a:pt x="85817" y="61158"/>
                      <a:pt x="91602" y="63590"/>
                      <a:pt x="97654" y="65103"/>
                    </a:cubicBezTo>
                    <a:cubicBezTo>
                      <a:pt x="101600" y="66090"/>
                      <a:pt x="105683" y="66635"/>
                      <a:pt x="109491" y="68063"/>
                    </a:cubicBezTo>
                    <a:cubicBezTo>
                      <a:pt x="113621" y="69612"/>
                      <a:pt x="117273" y="72243"/>
                      <a:pt x="121328" y="73981"/>
                    </a:cubicBezTo>
                    <a:cubicBezTo>
                      <a:pt x="124195" y="75210"/>
                      <a:pt x="127247" y="75954"/>
                      <a:pt x="130206" y="76940"/>
                    </a:cubicBezTo>
                    <a:cubicBezTo>
                      <a:pt x="133165" y="78913"/>
                      <a:pt x="135902" y="81269"/>
                      <a:pt x="139083" y="82859"/>
                    </a:cubicBezTo>
                    <a:cubicBezTo>
                      <a:pt x="141795" y="84215"/>
                      <a:pt x="157636" y="90456"/>
                      <a:pt x="162757" y="91736"/>
                    </a:cubicBezTo>
                    <a:cubicBezTo>
                      <a:pt x="167637" y="92956"/>
                      <a:pt x="172701" y="93373"/>
                      <a:pt x="177553" y="94696"/>
                    </a:cubicBezTo>
                    <a:cubicBezTo>
                      <a:pt x="183572" y="96338"/>
                      <a:pt x="189155" y="99588"/>
                      <a:pt x="195309" y="100614"/>
                    </a:cubicBezTo>
                    <a:cubicBezTo>
                      <a:pt x="221091" y="104911"/>
                      <a:pt x="207238" y="102117"/>
                      <a:pt x="236738" y="109492"/>
                    </a:cubicBezTo>
                    <a:cubicBezTo>
                      <a:pt x="267115" y="117087"/>
                      <a:pt x="229469" y="106765"/>
                      <a:pt x="260412" y="118369"/>
                    </a:cubicBezTo>
                    <a:cubicBezTo>
                      <a:pt x="264220" y="119797"/>
                      <a:pt x="268494" y="119765"/>
                      <a:pt x="272248" y="121329"/>
                    </a:cubicBezTo>
                    <a:cubicBezTo>
                      <a:pt x="280392" y="124722"/>
                      <a:pt x="287271" y="131435"/>
                      <a:pt x="295922" y="133165"/>
                    </a:cubicBezTo>
                    <a:cubicBezTo>
                      <a:pt x="305786" y="135138"/>
                      <a:pt x="315578" y="137515"/>
                      <a:pt x="325514" y="139084"/>
                    </a:cubicBezTo>
                    <a:cubicBezTo>
                      <a:pt x="334337" y="140477"/>
                      <a:pt x="343284" y="140935"/>
                      <a:pt x="352147" y="142043"/>
                    </a:cubicBezTo>
                    <a:cubicBezTo>
                      <a:pt x="359068" y="142908"/>
                      <a:pt x="365957" y="144016"/>
                      <a:pt x="372862" y="145002"/>
                    </a:cubicBezTo>
                    <a:cubicBezTo>
                      <a:pt x="377794" y="146975"/>
                      <a:pt x="382482" y="149727"/>
                      <a:pt x="387658" y="150921"/>
                    </a:cubicBezTo>
                    <a:cubicBezTo>
                      <a:pt x="395407" y="152709"/>
                      <a:pt x="403379" y="153880"/>
                      <a:pt x="411332" y="153880"/>
                    </a:cubicBezTo>
                    <a:cubicBezTo>
                      <a:pt x="461648" y="153880"/>
                      <a:pt x="511945" y="151907"/>
                      <a:pt x="562252" y="150921"/>
                    </a:cubicBezTo>
                    <a:cubicBezTo>
                      <a:pt x="615126" y="142110"/>
                      <a:pt x="543112" y="155900"/>
                      <a:pt x="597763" y="139084"/>
                    </a:cubicBezTo>
                    <a:cubicBezTo>
                      <a:pt x="604430" y="137033"/>
                      <a:pt x="611615" y="137373"/>
                      <a:pt x="618478" y="136125"/>
                    </a:cubicBezTo>
                    <a:cubicBezTo>
                      <a:pt x="622479" y="135397"/>
                      <a:pt x="626419" y="134334"/>
                      <a:pt x="630314" y="133165"/>
                    </a:cubicBezTo>
                    <a:cubicBezTo>
                      <a:pt x="678683" y="118654"/>
                      <a:pt x="620503" y="135451"/>
                      <a:pt x="662866" y="121329"/>
                    </a:cubicBezTo>
                    <a:cubicBezTo>
                      <a:pt x="666724" y="120043"/>
                      <a:pt x="670792" y="119486"/>
                      <a:pt x="674703" y="118369"/>
                    </a:cubicBezTo>
                    <a:cubicBezTo>
                      <a:pt x="677702" y="117512"/>
                      <a:pt x="680621" y="116396"/>
                      <a:pt x="683580" y="115410"/>
                    </a:cubicBezTo>
                    <a:cubicBezTo>
                      <a:pt x="686539" y="112451"/>
                      <a:pt x="689154" y="109101"/>
                      <a:pt x="692458" y="106532"/>
                    </a:cubicBezTo>
                    <a:cubicBezTo>
                      <a:pt x="698073" y="102165"/>
                      <a:pt x="705183" y="99726"/>
                      <a:pt x="710213" y="94696"/>
                    </a:cubicBezTo>
                    <a:cubicBezTo>
                      <a:pt x="712186" y="92723"/>
                      <a:pt x="713739" y="90213"/>
                      <a:pt x="716132" y="88777"/>
                    </a:cubicBezTo>
                    <a:cubicBezTo>
                      <a:pt x="718807" y="87172"/>
                      <a:pt x="722220" y="87213"/>
                      <a:pt x="725010" y="85818"/>
                    </a:cubicBezTo>
                    <a:cubicBezTo>
                      <a:pt x="730154" y="83246"/>
                      <a:pt x="735168" y="80341"/>
                      <a:pt x="739806" y="76940"/>
                    </a:cubicBezTo>
                    <a:cubicBezTo>
                      <a:pt x="749993" y="69470"/>
                      <a:pt x="758566" y="59765"/>
                      <a:pt x="769398" y="53266"/>
                    </a:cubicBezTo>
                    <a:cubicBezTo>
                      <a:pt x="774330" y="50307"/>
                      <a:pt x="779703" y="47982"/>
                      <a:pt x="784194" y="44389"/>
                    </a:cubicBezTo>
                    <a:cubicBezTo>
                      <a:pt x="789641" y="40032"/>
                      <a:pt x="795871" y="35832"/>
                      <a:pt x="798990" y="29593"/>
                    </a:cubicBezTo>
                    <a:cubicBezTo>
                      <a:pt x="801949" y="23674"/>
                      <a:pt x="805180" y="17884"/>
                      <a:pt x="807868" y="11837"/>
                    </a:cubicBezTo>
                    <a:cubicBezTo>
                      <a:pt x="813309" y="-405"/>
                      <a:pt x="807709" y="6079"/>
                      <a:pt x="813786" y="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cxnSp>
          <p:nvCxnSpPr>
            <p:cNvPr id="214" name="Прямая соединительная линия 213"/>
            <p:cNvCxnSpPr/>
            <p:nvPr/>
          </p:nvCxnSpPr>
          <p:spPr>
            <a:xfrm flipH="1">
              <a:off x="4788024" y="2277766"/>
              <a:ext cx="1578156" cy="297618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Полилиния 214"/>
            <p:cNvSpPr/>
            <p:nvPr/>
          </p:nvSpPr>
          <p:spPr>
            <a:xfrm>
              <a:off x="6351891" y="2325385"/>
              <a:ext cx="320712" cy="71428"/>
            </a:xfrm>
            <a:custGeom>
              <a:avLst/>
              <a:gdLst>
                <a:gd name="connsiteX0" fmla="*/ 0 w 320339"/>
                <a:gd name="connsiteY0" fmla="*/ 0 h 72325"/>
                <a:gd name="connsiteX1" fmla="*/ 41328 w 320339"/>
                <a:gd name="connsiteY1" fmla="*/ 51661 h 72325"/>
                <a:gd name="connsiteX2" fmla="*/ 72325 w 320339"/>
                <a:gd name="connsiteY2" fmla="*/ 61993 h 72325"/>
                <a:gd name="connsiteX3" fmla="*/ 87823 w 320339"/>
                <a:gd name="connsiteY3" fmla="*/ 67159 h 72325"/>
                <a:gd name="connsiteX4" fmla="*/ 103322 w 320339"/>
                <a:gd name="connsiteY4" fmla="*/ 72325 h 72325"/>
                <a:gd name="connsiteX5" fmla="*/ 232474 w 320339"/>
                <a:gd name="connsiteY5" fmla="*/ 67159 h 72325"/>
                <a:gd name="connsiteX6" fmla="*/ 247973 w 320339"/>
                <a:gd name="connsiteY6" fmla="*/ 61993 h 72325"/>
                <a:gd name="connsiteX7" fmla="*/ 273803 w 320339"/>
                <a:gd name="connsiteY7" fmla="*/ 56827 h 72325"/>
                <a:gd name="connsiteX8" fmla="*/ 284135 w 320339"/>
                <a:gd name="connsiteY8" fmla="*/ 41329 h 72325"/>
                <a:gd name="connsiteX9" fmla="*/ 289301 w 320339"/>
                <a:gd name="connsiteY9" fmla="*/ 10332 h 72325"/>
                <a:gd name="connsiteX10" fmla="*/ 304800 w 320339"/>
                <a:gd name="connsiteY10" fmla="*/ 20664 h 72325"/>
                <a:gd name="connsiteX11" fmla="*/ 320298 w 320339"/>
                <a:gd name="connsiteY11" fmla="*/ 30996 h 7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339" h="72325">
                  <a:moveTo>
                    <a:pt x="0" y="0"/>
                  </a:moveTo>
                  <a:cubicBezTo>
                    <a:pt x="14521" y="23233"/>
                    <a:pt x="17893" y="41246"/>
                    <a:pt x="41328" y="51661"/>
                  </a:cubicBezTo>
                  <a:cubicBezTo>
                    <a:pt x="51281" y="56084"/>
                    <a:pt x="61993" y="58549"/>
                    <a:pt x="72325" y="61993"/>
                  </a:cubicBezTo>
                  <a:lnTo>
                    <a:pt x="87823" y="67159"/>
                  </a:lnTo>
                  <a:lnTo>
                    <a:pt x="103322" y="72325"/>
                  </a:lnTo>
                  <a:cubicBezTo>
                    <a:pt x="146373" y="70603"/>
                    <a:pt x="189498" y="70229"/>
                    <a:pt x="232474" y="67159"/>
                  </a:cubicBezTo>
                  <a:cubicBezTo>
                    <a:pt x="237906" y="66771"/>
                    <a:pt x="242690" y="63314"/>
                    <a:pt x="247973" y="61993"/>
                  </a:cubicBezTo>
                  <a:cubicBezTo>
                    <a:pt x="256491" y="59863"/>
                    <a:pt x="265193" y="58549"/>
                    <a:pt x="273803" y="56827"/>
                  </a:cubicBezTo>
                  <a:cubicBezTo>
                    <a:pt x="277247" y="51661"/>
                    <a:pt x="282172" y="47219"/>
                    <a:pt x="284135" y="41329"/>
                  </a:cubicBezTo>
                  <a:cubicBezTo>
                    <a:pt x="287447" y="31392"/>
                    <a:pt x="281894" y="17739"/>
                    <a:pt x="289301" y="10332"/>
                  </a:cubicBezTo>
                  <a:cubicBezTo>
                    <a:pt x="293691" y="5942"/>
                    <a:pt x="299246" y="17887"/>
                    <a:pt x="304800" y="20664"/>
                  </a:cubicBezTo>
                  <a:cubicBezTo>
                    <a:pt x="321932" y="29230"/>
                    <a:pt x="320298" y="19482"/>
                    <a:pt x="320298" y="30996"/>
                  </a:cubicBezTo>
                </a:path>
              </a:pathLst>
            </a:custGeom>
            <a:noFill/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16" name="Прямая соединительная линия 215"/>
            <p:cNvCxnSpPr/>
            <p:nvPr/>
          </p:nvCxnSpPr>
          <p:spPr>
            <a:xfrm>
              <a:off x="6702768" y="2380940"/>
              <a:ext cx="1541640" cy="284602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 flipH="1">
              <a:off x="5003949" y="2355543"/>
              <a:ext cx="1327302" cy="18650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Прямая соединительная линия 217"/>
            <p:cNvCxnSpPr/>
            <p:nvPr/>
          </p:nvCxnSpPr>
          <p:spPr>
            <a:xfrm>
              <a:off x="6659901" y="2349194"/>
              <a:ext cx="1352705" cy="195079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5732463"/>
          <a:ext cx="8280400" cy="396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170"/>
                <a:gridCol w="1296063"/>
                <a:gridCol w="3456167"/>
              </a:tblGrid>
              <a:tr h="39687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Металлическая мачта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93" marB="45793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93" marB="45793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Дымовая труба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93" marB="45793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395288" y="4581525"/>
          <a:ext cx="8497888" cy="1559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944"/>
                <a:gridCol w="4248944"/>
              </a:tblGrid>
              <a:tr h="118834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Усиление подвальных помещений</a:t>
                      </a:r>
                    </a:p>
                    <a:p>
                      <a:pPr algn="ctr"/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 подвал; 2 – стойка; 3 -  балка; </a:t>
                      </a: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– первый этаж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88" marB="45688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Обсыпка песком полуподвальных помещений</a:t>
                      </a: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– стена; 2 – перекрытие; 3 - обсыпка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88" marB="45688">
                    <a:noFill/>
                  </a:tcPr>
                </a:tc>
              </a:tr>
              <a:tr h="370583">
                <a:tc>
                  <a:txBody>
                    <a:bodyPr/>
                    <a:lstStyle/>
                    <a:p>
                      <a:pPr algn="ctr"/>
                      <a:endParaRPr lang="ru-RU" sz="18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88" marB="45688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688" marB="45688">
                    <a:noFill/>
                  </a:tcPr>
                </a:tc>
              </a:tr>
            </a:tbl>
          </a:graphicData>
        </a:graphic>
      </p:graphicFrame>
      <p:grpSp>
        <p:nvGrpSpPr>
          <p:cNvPr id="2" name="Группа 52"/>
          <p:cNvGrpSpPr>
            <a:grpSpLocks/>
          </p:cNvGrpSpPr>
          <p:nvPr/>
        </p:nvGrpSpPr>
        <p:grpSpPr bwMode="auto">
          <a:xfrm>
            <a:off x="722313" y="1792288"/>
            <a:ext cx="7769225" cy="2609850"/>
            <a:chOff x="723020" y="1792022"/>
            <a:chExt cx="7768199" cy="2609397"/>
          </a:xfrm>
        </p:grpSpPr>
        <p:sp>
          <p:nvSpPr>
            <p:cNvPr id="44048" name="Oval 30"/>
            <p:cNvSpPr>
              <a:spLocks noChangeArrowheads="1"/>
            </p:cNvSpPr>
            <p:nvPr/>
          </p:nvSpPr>
          <p:spPr bwMode="auto">
            <a:xfrm>
              <a:off x="3061098" y="3772878"/>
              <a:ext cx="246031" cy="33490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0" scaled="1"/>
            </a:gradFill>
            <a:ln w="28575">
              <a:solidFill>
                <a:srgbClr val="FF3300"/>
              </a:solidFill>
              <a:round/>
              <a:headEnd/>
              <a:tailEnd/>
            </a:ln>
            <a:effectLst>
              <a:outerShdw dist="76201" dir="18900000" algn="ctr" rotWithShape="0">
                <a:srgbClr val="FF3300"/>
              </a:outerShdw>
            </a:effectLst>
          </p:spPr>
          <p:txBody>
            <a:bodyPr wrap="none" lIns="99497" tIns="49751" rIns="99497" bIns="49751" anchor="ctr"/>
            <a:lstStyle/>
            <a:p>
              <a:pPr defTabSz="992188">
                <a:defRPr/>
              </a:pPr>
              <a:r>
                <a:rPr lang="ru-RU" altLang="ru-RU" sz="14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1</a:t>
              </a:r>
            </a:p>
          </p:txBody>
        </p:sp>
        <p:grpSp>
          <p:nvGrpSpPr>
            <p:cNvPr id="4" name="Группа 20"/>
            <p:cNvGrpSpPr>
              <a:grpSpLocks/>
            </p:cNvGrpSpPr>
            <p:nvPr/>
          </p:nvGrpSpPr>
          <p:grpSpPr bwMode="auto">
            <a:xfrm>
              <a:off x="723020" y="2168549"/>
              <a:ext cx="3592707" cy="2110821"/>
              <a:chOff x="1727684" y="1224458"/>
              <a:chExt cx="5076564" cy="3751085"/>
            </a:xfrm>
          </p:grpSpPr>
          <p:sp>
            <p:nvSpPr>
              <p:cNvPr id="49197" name="Прямоугольник 8"/>
              <p:cNvSpPr>
                <a:spLocks noChangeArrowheads="1"/>
              </p:cNvSpPr>
              <p:nvPr/>
            </p:nvSpPr>
            <p:spPr bwMode="auto">
              <a:xfrm>
                <a:off x="6400100" y="1266932"/>
                <a:ext cx="288032" cy="3600400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9198" name="Прямоугольник 1"/>
              <p:cNvSpPr>
                <a:spLocks noChangeArrowheads="1"/>
              </p:cNvSpPr>
              <p:nvPr/>
            </p:nvSpPr>
            <p:spPr bwMode="auto">
              <a:xfrm>
                <a:off x="2815497" y="1224458"/>
                <a:ext cx="288032" cy="3600400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9199" name="Прямоугольник 6"/>
              <p:cNvSpPr>
                <a:spLocks noChangeArrowheads="1"/>
              </p:cNvSpPr>
              <p:nvPr/>
            </p:nvSpPr>
            <p:spPr bwMode="auto">
              <a:xfrm>
                <a:off x="2707485" y="4831527"/>
                <a:ext cx="504056" cy="144016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1727684" y="2707471"/>
                <a:ext cx="1078820" cy="126929"/>
              </a:xfrm>
              <a:prstGeom prst="rect">
                <a:avLst/>
              </a:prstGeom>
              <a:pattFill prst="ltUpDiag">
                <a:fgClr>
                  <a:schemeClr val="bg2">
                    <a:lumMod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9201" name="Прямоугольник 7"/>
              <p:cNvSpPr>
                <a:spLocks noChangeArrowheads="1"/>
              </p:cNvSpPr>
              <p:nvPr/>
            </p:nvSpPr>
            <p:spPr bwMode="auto">
              <a:xfrm rot="-5400000">
                <a:off x="4684106" y="1164649"/>
                <a:ext cx="119619" cy="3600400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9202" name="Прямоугольник 9"/>
              <p:cNvSpPr>
                <a:spLocks noChangeArrowheads="1"/>
              </p:cNvSpPr>
              <p:nvPr/>
            </p:nvSpPr>
            <p:spPr bwMode="auto">
              <a:xfrm>
                <a:off x="6300192" y="4797152"/>
                <a:ext cx="504056" cy="144016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9203" name="Прямоугольник 10"/>
              <p:cNvSpPr>
                <a:spLocks noChangeArrowheads="1"/>
              </p:cNvSpPr>
              <p:nvPr/>
            </p:nvSpPr>
            <p:spPr bwMode="auto">
              <a:xfrm rot="-5400000">
                <a:off x="4656207" y="-399622"/>
                <a:ext cx="119619" cy="3600400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9204" name="Прямоугольник 11"/>
              <p:cNvSpPr>
                <a:spLocks noChangeArrowheads="1"/>
              </p:cNvSpPr>
              <p:nvPr/>
            </p:nvSpPr>
            <p:spPr bwMode="auto">
              <a:xfrm rot="-5400000">
                <a:off x="4728214" y="3009150"/>
                <a:ext cx="119619" cy="3600400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4571645" y="3034663"/>
                <a:ext cx="287088" cy="14385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 rot="16200000">
                <a:off x="3928525" y="3891163"/>
                <a:ext cx="1571082" cy="14578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4050" name="Oval 30"/>
            <p:cNvSpPr>
              <a:spLocks noChangeArrowheads="1"/>
            </p:cNvSpPr>
            <p:nvPr/>
          </p:nvSpPr>
          <p:spPr bwMode="auto">
            <a:xfrm>
              <a:off x="1949995" y="3615742"/>
              <a:ext cx="246031" cy="334905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0" scaled="1"/>
            </a:gradFill>
            <a:ln w="28575">
              <a:solidFill>
                <a:srgbClr val="FF3300"/>
              </a:solidFill>
              <a:round/>
              <a:headEnd/>
              <a:tailEnd/>
            </a:ln>
            <a:effectLst>
              <a:outerShdw dist="76201" dir="18900000" algn="ctr" rotWithShape="0">
                <a:srgbClr val="FF3300"/>
              </a:outerShdw>
            </a:effectLst>
          </p:spPr>
          <p:txBody>
            <a:bodyPr wrap="none" lIns="99497" tIns="49751" rIns="99497" bIns="49751" anchor="ctr"/>
            <a:lstStyle/>
            <a:p>
              <a:pPr defTabSz="992188">
                <a:defRPr/>
              </a:pPr>
              <a:r>
                <a:rPr lang="ru-RU" altLang="ru-RU" sz="14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2</a:t>
              </a:r>
            </a:p>
          </p:txBody>
        </p:sp>
        <p:sp>
          <p:nvSpPr>
            <p:cNvPr id="44051" name="Oval 30"/>
            <p:cNvSpPr>
              <a:spLocks noChangeArrowheads="1"/>
            </p:cNvSpPr>
            <p:nvPr/>
          </p:nvSpPr>
          <p:spPr bwMode="auto">
            <a:xfrm>
              <a:off x="3475381" y="3323693"/>
              <a:ext cx="246030" cy="334905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0" scaled="1"/>
            </a:gradFill>
            <a:ln w="28575">
              <a:solidFill>
                <a:srgbClr val="FF3300"/>
              </a:solidFill>
              <a:round/>
              <a:headEnd/>
              <a:tailEnd/>
            </a:ln>
            <a:effectLst>
              <a:outerShdw dist="76201" dir="18900000" algn="ctr" rotWithShape="0">
                <a:srgbClr val="FF3300"/>
              </a:outerShdw>
            </a:effectLst>
          </p:spPr>
          <p:txBody>
            <a:bodyPr wrap="none" lIns="99497" tIns="49751" rIns="99497" bIns="49751" anchor="ctr"/>
            <a:lstStyle/>
            <a:p>
              <a:pPr defTabSz="992188">
                <a:defRPr/>
              </a:pPr>
              <a:r>
                <a:rPr lang="ru-RU" altLang="ru-RU" sz="14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3</a:t>
              </a:r>
            </a:p>
          </p:txBody>
        </p:sp>
        <p:sp>
          <p:nvSpPr>
            <p:cNvPr id="44052" name="Oval 30"/>
            <p:cNvSpPr>
              <a:spLocks noChangeArrowheads="1"/>
            </p:cNvSpPr>
            <p:nvPr/>
          </p:nvSpPr>
          <p:spPr bwMode="auto">
            <a:xfrm>
              <a:off x="2383326" y="2511034"/>
              <a:ext cx="247617" cy="333317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0" scaled="1"/>
            </a:gradFill>
            <a:ln w="28575">
              <a:solidFill>
                <a:srgbClr val="FF3300"/>
              </a:solidFill>
              <a:round/>
              <a:headEnd/>
              <a:tailEnd/>
            </a:ln>
            <a:effectLst>
              <a:outerShdw dist="76201" dir="18900000" algn="ctr" rotWithShape="0">
                <a:srgbClr val="FF3300"/>
              </a:outerShdw>
            </a:effectLst>
          </p:spPr>
          <p:txBody>
            <a:bodyPr wrap="none" lIns="99497" tIns="49751" rIns="99497" bIns="49751" anchor="ctr"/>
            <a:lstStyle/>
            <a:p>
              <a:pPr defTabSz="992188">
                <a:defRPr/>
              </a:pPr>
              <a:r>
                <a:rPr lang="ru-RU" altLang="ru-RU" sz="14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4</a:t>
              </a:r>
            </a:p>
          </p:txBody>
        </p:sp>
        <p:cxnSp>
          <p:nvCxnSpPr>
            <p:cNvPr id="20" name="Прямая соединительная линия 19"/>
            <p:cNvCxnSpPr>
              <a:endCxn id="44051" idx="2"/>
            </p:cNvCxnSpPr>
            <p:nvPr/>
          </p:nvCxnSpPr>
          <p:spPr>
            <a:xfrm>
              <a:off x="2894433" y="3244332"/>
              <a:ext cx="580948" cy="24760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Группа 21"/>
            <p:cNvGrpSpPr>
              <a:grpSpLocks/>
            </p:cNvGrpSpPr>
            <p:nvPr/>
          </p:nvGrpSpPr>
          <p:grpSpPr bwMode="auto">
            <a:xfrm>
              <a:off x="4932040" y="2132856"/>
              <a:ext cx="3384376" cy="2268563"/>
              <a:chOff x="2195734" y="2497371"/>
              <a:chExt cx="4896546" cy="2587813"/>
            </a:xfrm>
          </p:grpSpPr>
          <p:sp>
            <p:nvSpPr>
              <p:cNvPr id="49183" name="Прямоугольник 22"/>
              <p:cNvSpPr>
                <a:spLocks noChangeArrowheads="1"/>
              </p:cNvSpPr>
              <p:nvPr/>
            </p:nvSpPr>
            <p:spPr bwMode="auto">
              <a:xfrm flipH="1">
                <a:off x="5031666" y="2538890"/>
                <a:ext cx="252029" cy="2285967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9184" name="Прямоугольник 23"/>
              <p:cNvSpPr>
                <a:spLocks noChangeArrowheads="1"/>
              </p:cNvSpPr>
              <p:nvPr/>
            </p:nvSpPr>
            <p:spPr bwMode="auto">
              <a:xfrm>
                <a:off x="4931349" y="4831527"/>
                <a:ext cx="504056" cy="144016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2196420" y="3718187"/>
                <a:ext cx="2836184" cy="124931"/>
              </a:xfrm>
              <a:prstGeom prst="rect">
                <a:avLst/>
              </a:prstGeom>
              <a:pattFill prst="ltUpDiag">
                <a:fgClr>
                  <a:schemeClr val="bg2">
                    <a:lumMod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9186" name="Прямоугольник 25"/>
              <p:cNvSpPr>
                <a:spLocks noChangeArrowheads="1"/>
              </p:cNvSpPr>
              <p:nvPr/>
            </p:nvSpPr>
            <p:spPr bwMode="auto">
              <a:xfrm rot="-5400000">
                <a:off x="6007870" y="2064749"/>
                <a:ext cx="119619" cy="1800199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9187" name="Прямоугольник 26"/>
              <p:cNvSpPr>
                <a:spLocks noChangeArrowheads="1"/>
              </p:cNvSpPr>
              <p:nvPr/>
            </p:nvSpPr>
            <p:spPr bwMode="auto">
              <a:xfrm rot="-5400000">
                <a:off x="6029924" y="3931303"/>
                <a:ext cx="119619" cy="1756091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25400" algn="ctr">
                <a:solidFill>
                  <a:srgbClr val="385D8A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ru-RU" altLang="ru-RU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357431" y="2905232"/>
                <a:ext cx="663691" cy="776743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рямоугольный треугольник 28"/>
              <p:cNvSpPr/>
              <p:nvPr/>
            </p:nvSpPr>
            <p:spPr>
              <a:xfrm rot="16200000">
                <a:off x="2868637" y="2205856"/>
                <a:ext cx="816577" cy="2161012"/>
              </a:xfrm>
              <a:prstGeom prst="rtTriangl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6968559" y="2782112"/>
                <a:ext cx="0" cy="791228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H="1">
                <a:off x="6941001" y="3573340"/>
                <a:ext cx="151569" cy="0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flipH="1">
                <a:off x="6796321" y="3718187"/>
                <a:ext cx="151569" cy="0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 flipH="1">
                <a:off x="6796321" y="3573340"/>
                <a:ext cx="296250" cy="148468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6968559" y="3694650"/>
                <a:ext cx="0" cy="1390534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>
                <a:off x="4306908" y="2709689"/>
                <a:ext cx="714214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4306908" y="2497849"/>
                <a:ext cx="0" cy="3802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2216660" y="3615742"/>
              <a:ext cx="580948" cy="17618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056" name="Oval 30"/>
            <p:cNvSpPr>
              <a:spLocks noChangeArrowheads="1"/>
            </p:cNvSpPr>
            <p:nvPr/>
          </p:nvSpPr>
          <p:spPr bwMode="auto">
            <a:xfrm>
              <a:off x="7500750" y="1933284"/>
              <a:ext cx="246030" cy="334905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0" scaled="1"/>
            </a:gradFill>
            <a:ln w="28575">
              <a:solidFill>
                <a:srgbClr val="FF3300"/>
              </a:solidFill>
              <a:round/>
              <a:headEnd/>
              <a:tailEnd/>
            </a:ln>
            <a:effectLst>
              <a:outerShdw dist="76201" dir="18900000" algn="ctr" rotWithShape="0">
                <a:srgbClr val="FF3300"/>
              </a:outerShdw>
            </a:effectLst>
          </p:spPr>
          <p:txBody>
            <a:bodyPr wrap="none" lIns="99497" tIns="49751" rIns="99497" bIns="49751" anchor="ctr"/>
            <a:lstStyle/>
            <a:p>
              <a:pPr defTabSz="992188">
                <a:defRPr/>
              </a:pPr>
              <a:r>
                <a:rPr lang="ru-RU" altLang="ru-RU" sz="14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1</a:t>
              </a: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7065832" y="2192003"/>
              <a:ext cx="407933" cy="12697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7716621" y="2133275"/>
              <a:ext cx="514282" cy="3380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059" name="Oval 30"/>
            <p:cNvSpPr>
              <a:spLocks noChangeArrowheads="1"/>
            </p:cNvSpPr>
            <p:nvPr/>
          </p:nvSpPr>
          <p:spPr bwMode="auto">
            <a:xfrm>
              <a:off x="8245188" y="1899953"/>
              <a:ext cx="246031" cy="333317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0" scaled="1"/>
            </a:gradFill>
            <a:ln w="28575">
              <a:solidFill>
                <a:srgbClr val="FF3300"/>
              </a:solidFill>
              <a:round/>
              <a:headEnd/>
              <a:tailEnd/>
            </a:ln>
            <a:effectLst>
              <a:outerShdw dist="76201" dir="18900000" algn="ctr" rotWithShape="0">
                <a:srgbClr val="FF3300"/>
              </a:outerShdw>
            </a:effectLst>
          </p:spPr>
          <p:txBody>
            <a:bodyPr wrap="none" lIns="99497" tIns="49751" rIns="99497" bIns="49751" anchor="ctr"/>
            <a:lstStyle/>
            <a:p>
              <a:pPr defTabSz="992188">
                <a:defRPr/>
              </a:pPr>
              <a:r>
                <a:rPr lang="ru-RU" altLang="ru-RU" sz="14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2</a:t>
              </a:r>
            </a:p>
          </p:txBody>
        </p:sp>
        <p:sp>
          <p:nvSpPr>
            <p:cNvPr id="44060" name="Oval 30"/>
            <p:cNvSpPr>
              <a:spLocks noChangeArrowheads="1"/>
            </p:cNvSpPr>
            <p:nvPr/>
          </p:nvSpPr>
          <p:spPr bwMode="auto">
            <a:xfrm>
              <a:off x="5148386" y="2284062"/>
              <a:ext cx="246030" cy="33490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FFFFFF"/>
                </a:gs>
                <a:gs pos="100000">
                  <a:srgbClr val="FFFF00"/>
                </a:gs>
              </a:gsLst>
              <a:lin ang="0" scaled="1"/>
            </a:gradFill>
            <a:ln w="28575">
              <a:solidFill>
                <a:srgbClr val="FF3300"/>
              </a:solidFill>
              <a:round/>
              <a:headEnd/>
              <a:tailEnd/>
            </a:ln>
            <a:effectLst>
              <a:outerShdw dist="76201" dir="18900000" algn="ctr" rotWithShape="0">
                <a:srgbClr val="FF3300"/>
              </a:outerShdw>
            </a:effectLst>
          </p:spPr>
          <p:txBody>
            <a:bodyPr wrap="none" lIns="99497" tIns="49751" rIns="99497" bIns="49751" anchor="ctr"/>
            <a:lstStyle/>
            <a:p>
              <a:pPr defTabSz="992188">
                <a:defRPr/>
              </a:pPr>
              <a:r>
                <a:rPr lang="ru-RU" altLang="ru-RU" sz="1400" b="1">
                  <a:solidFill>
                    <a:srgbClr val="FF0000"/>
                  </a:solidFill>
                  <a:latin typeface="Times New Roman" pitchFamily="18" charset="0"/>
                  <a:cs typeface="Arial" charset="0"/>
                </a:rPr>
                <a:t>3</a:t>
              </a: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5396003" y="2387231"/>
              <a:ext cx="580948" cy="29046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182" name="TextBox 51"/>
            <p:cNvSpPr txBox="1">
              <a:spLocks noChangeArrowheads="1"/>
            </p:cNvSpPr>
            <p:nvPr/>
          </p:nvSpPr>
          <p:spPr bwMode="auto">
            <a:xfrm>
              <a:off x="6425148" y="1792022"/>
              <a:ext cx="7661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/>
                <a:t>1 м.</a:t>
              </a:r>
            </a:p>
          </p:txBody>
        </p:sp>
      </p:grpSp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  <p:sp>
        <p:nvSpPr>
          <p:cNvPr id="49167" name="Text Box 12"/>
          <p:cNvSpPr txBox="1">
            <a:spLocks noChangeArrowheads="1"/>
          </p:cNvSpPr>
          <p:nvPr/>
        </p:nvSpPr>
        <p:spPr bwMode="auto">
          <a:xfrm>
            <a:off x="428625" y="714375"/>
            <a:ext cx="8301038" cy="338138"/>
          </a:xfrm>
          <a:prstGeom prst="rect">
            <a:avLst/>
          </a:prstGeom>
          <a:solidFill>
            <a:srgbClr val="FFFF99"/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/>
              <a:t>Усиление высоких конструкций растяжками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ФотоТелеграф &quot; Наводнение в Северной Дако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046163"/>
            <a:ext cx="257175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4313" y="642938"/>
            <a:ext cx="8786812" cy="338137"/>
          </a:xfrm>
          <a:prstGeom prst="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Строительство дамб, плотин</a:t>
            </a:r>
          </a:p>
        </p:txBody>
      </p:sp>
      <p:pic>
        <p:nvPicPr>
          <p:cNvPr id="50180" name="Picture 2" descr="На Цне строится плот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4550" y="1046163"/>
            <a:ext cx="268763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4" descr="ИНЖ-2М - строительство дамб и плот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2700" y="960438"/>
            <a:ext cx="2424113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В Венгрии сооружают дамбы в ожидании крупнейшего наводнен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2974975"/>
            <a:ext cx="25717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8" descr="Возведение дамб под Хабаровском может продлить загрязнение Амура"/>
          <p:cNvPicPr>
            <a:picLocks noChangeAspect="1" noChangeArrowheads="1"/>
          </p:cNvPicPr>
          <p:nvPr/>
        </p:nvPicPr>
        <p:blipFill>
          <a:blip r:embed="rId6" cstate="print"/>
          <a:srcRect r="16176" b="23529"/>
          <a:stretch>
            <a:fillRect/>
          </a:stretch>
        </p:blipFill>
        <p:spPr bwMode="auto">
          <a:xfrm>
            <a:off x="3389313" y="2974975"/>
            <a:ext cx="265271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10" descr="http://im2-tub-ru.yandex.net/i?id=d507ae6a91e2d191bc3fa97713f994ab-141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3813" y="2974975"/>
            <a:ext cx="24844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12" descr="Защитную дамбу на Онего убрали по требованию Росприроднадзора / КарелИнформ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38" y="4959350"/>
            <a:ext cx="2484437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Picture 14" descr="Северную Дакоту постигло наводнение &quot; Информационный ресурс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63" y="4975225"/>
            <a:ext cx="269081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Picture 16" descr="ИНЖ-2М - строительство дамб и плотин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3" y="4960938"/>
            <a:ext cx="2571750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20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25EACC25-0EB7-433C-851B-46F6185331C3}" type="slidenum">
              <a:rPr lang="ru-RU" smtClean="0"/>
              <a:pPr>
                <a:defRPr/>
              </a:pPr>
              <a:t>86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500063" y="714375"/>
            <a:ext cx="8280400" cy="369332"/>
          </a:xfrm>
          <a:prstGeom prst="rect">
            <a:avLst/>
          </a:prstGeom>
          <a:solidFill>
            <a:srgbClr val="FFCCCC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Проведение мероприятий по противопожарной защите объекта</a:t>
            </a:r>
          </a:p>
        </p:txBody>
      </p:sp>
      <p:pic>
        <p:nvPicPr>
          <p:cNvPr id="51209" name="Picture 2" descr="https://im3-tub-ru.yandex.net/i?id=935ff5bb9aa8533795acf0fe0790a2ec&amp;n=33&amp;h=190&amp;w=2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571625"/>
            <a:ext cx="24193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0" name="Picture 4" descr="https://im1-tub-ru.yandex.net/i?id=e927901a4cf2d1fc66ae14b3a304adf1&amp;n=33&amp;h=190&amp;w=39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1643063"/>
            <a:ext cx="37623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1" name="Picture 6" descr="https://im1-tub-ru.yandex.net/i?id=233edee2adc19dd6b8eb7b8e81bb505f&amp;n=33&amp;h=190&amp;w=25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" y="4714875"/>
            <a:ext cx="24193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2" name="Picture 8" descr="https://im1-tub-ru.yandex.net/i?id=fd568e10b03b103435d9907d4d288e7f&amp;n=33&amp;h=190&amp;w=26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38" y="5214938"/>
            <a:ext cx="2000250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25EACC25-0EB7-433C-851B-46F6185331C3}" type="slidenum">
              <a:rPr lang="ru-RU" smtClean="0"/>
              <a:pPr>
                <a:defRPr/>
              </a:pPr>
              <a:t>87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500063" y="714375"/>
            <a:ext cx="8280400" cy="338554"/>
          </a:xfrm>
          <a:prstGeom prst="rect">
            <a:avLst/>
          </a:prstGeom>
          <a:solidFill>
            <a:srgbClr val="FFCCCC"/>
          </a:solidFill>
          <a:ln w="1905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Проведение мероприятий по </a:t>
            </a: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комплексной маскировке </a:t>
            </a: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объекта</a:t>
            </a:r>
          </a:p>
        </p:txBody>
      </p:sp>
      <p:pic>
        <p:nvPicPr>
          <p:cNvPr id="13" name="Рисунок 12" descr="https://im2-tub-ru.yandex.net/i?id=ca85904e792779f24c277778c46fb04c&amp;n=33&amp;h=190&amp;w=253">
            <a:hlinkClick r:id="rId2"/>
          </p:cNvPr>
          <p:cNvPicPr/>
          <p:nvPr/>
        </p:nvPicPr>
        <p:blipFill>
          <a:blip r:embed="rId3" cstate="print"/>
          <a:srcRect l="5692" t="-2632" r="3162" b="8948"/>
          <a:stretch>
            <a:fillRect/>
          </a:stretch>
        </p:blipFill>
        <p:spPr bwMode="auto">
          <a:xfrm>
            <a:off x="3428992" y="4929198"/>
            <a:ext cx="250033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4" cstate="print"/>
          <a:srcRect b="7957"/>
          <a:stretch>
            <a:fillRect/>
          </a:stretch>
        </p:blipFill>
        <p:spPr bwMode="auto">
          <a:xfrm>
            <a:off x="500034" y="1214422"/>
            <a:ext cx="257176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bi-lait.com/uploads/images/fast-erectable-constructions/thumbnail/voz181-c214x150.jpg">
            <a:hlinkClick r:id="rId5"/>
          </p:cNvPr>
          <p:cNvPicPr/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6143636" y="3071810"/>
            <a:ext cx="2500330" cy="147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im1-tub-ru.yandex.net/i?id=6440abe523a851f0d2103ef814268933&amp;n=33&amp;h=190&amp;w=254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1214422"/>
            <a:ext cx="2428892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im1-tub-ru.yandex.net/i?id=f279eaf85060902c22c79bfcf49abdad&amp;n=33&amp;h=190&amp;w=254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596" y="3000372"/>
            <a:ext cx="264320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im2-tub-ru.yandex.net/i?id=69c743fea55e7ff1d3189708635ea7b0&amp;n=33&amp;h=190&amp;w=310">
            <a:hlinkClick r:id="rId12"/>
          </p:cNvPr>
          <p:cNvPicPr/>
          <p:nvPr/>
        </p:nvPicPr>
        <p:blipFill>
          <a:blip r:embed="rId13" r:link="rId14" cstate="print"/>
          <a:srcRect/>
          <a:stretch>
            <a:fillRect/>
          </a:stretch>
        </p:blipFill>
        <p:spPr bwMode="auto">
          <a:xfrm>
            <a:off x="3428992" y="3000372"/>
            <a:ext cx="242889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34" descr="https://im0-tub-ru.yandex.net/i?id=338a5b65581d8482218670cd3e62cf19&amp;n=33&amp;h=170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143636" y="4929198"/>
            <a:ext cx="2509838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s://im1-tub-ru.yandex.net/i?id=04987b4ce1b4d1dad70adbc8d6e111c6&amp;n=33&amp;h=170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0034" y="4929198"/>
            <a:ext cx="2571768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N1S8CjE.gif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214678" y="1214422"/>
            <a:ext cx="2643206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222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12138" y="6407150"/>
            <a:ext cx="2133600" cy="365125"/>
          </a:xfrm>
        </p:spPr>
        <p:txBody>
          <a:bodyPr/>
          <a:lstStyle/>
          <a:p>
            <a:pPr>
              <a:defRPr/>
            </a:pPr>
            <a:fld id="{DF850E08-E63E-4D73-B896-10DDA44D52F7}" type="slidenum">
              <a:rPr lang="ru-RU" smtClean="0"/>
              <a:pPr>
                <a:defRPr/>
              </a:pPr>
              <a:t>88</a:t>
            </a:fld>
            <a:endParaRPr lang="ru-RU"/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  <a:endParaRPr lang="ru-RU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642938" y="714375"/>
            <a:ext cx="8280400" cy="355600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600"/>
              <a:t>Проведение работ по закольцеванию и заглублению коммуникаций</a:t>
            </a:r>
          </a:p>
        </p:txBody>
      </p:sp>
      <p:pic>
        <p:nvPicPr>
          <p:cNvPr id="52233" name="Picture 2" descr="___________rus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3143250"/>
            <a:ext cx="2682875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2" descr="https://im1-tub-ru.yandex.net/i?id=965f843836db9687c0a6beab9c672b7d&amp;n=33&amp;h=190&amp;w=2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1214438"/>
            <a:ext cx="24003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5" name="Picture 4" descr="https://im0-tub-ru.yandex.net/i?id=998ebe45135b06ec56817a04eb293487&amp;n=33&amp;h=190&amp;w=27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50" y="1214438"/>
            <a:ext cx="25812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6" name="Picture 6" descr="https://im2-tub-ru.yandex.net/i?id=5604d8672b740573c6aa81100ac81662&amp;n=33&amp;h=190&amp;w=25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13" y="1214438"/>
            <a:ext cx="24098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im0-tub-ru.yandex.net/i?id=b8061aabb84cabe821c17b53bbc5f22a-56-144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2773363"/>
            <a:ext cx="25717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4" descr="Демонтаж трубопроводов, цена , заказать в Москве: услуги, описание, условия"/>
          <p:cNvPicPr>
            <a:picLocks noChangeAspect="1" noChangeArrowheads="1"/>
          </p:cNvPicPr>
          <p:nvPr/>
        </p:nvPicPr>
        <p:blipFill>
          <a:blip r:embed="rId3" cstate="print"/>
          <a:srcRect r="5173" b="13461"/>
          <a:stretch>
            <a:fillRect/>
          </a:stretch>
        </p:blipFill>
        <p:spPr bwMode="auto">
          <a:xfrm>
            <a:off x="3786188" y="4848225"/>
            <a:ext cx="2571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6" descr="О дефектах в трубопроводах сигнализируют акустические датчики Завод по производству пенобетона, газобло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500063"/>
            <a:ext cx="25717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643688" y="857250"/>
          <a:ext cx="2000250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50"/>
              </a:tblGrid>
              <a:tr h="428625">
                <a:tc>
                  <a:txBody>
                    <a:bodyPr/>
                    <a:lstStyle/>
                    <a:p>
                      <a:r>
                        <a:rPr lang="el-GR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=0,5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кГс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/кв.см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32" name="Picture 8" descr="Как нарисовать ядерный взры в фотошопе Учитесь рисовать"/>
          <p:cNvPicPr>
            <a:picLocks noChangeAspect="1" noChangeArrowheads="1"/>
          </p:cNvPicPr>
          <p:nvPr/>
        </p:nvPicPr>
        <p:blipFill>
          <a:blip r:embed="rId5" cstate="print"/>
          <a:srcRect l="10522" r="14476" b="18668"/>
          <a:stretch>
            <a:fillRect/>
          </a:stretch>
        </p:blipFill>
        <p:spPr bwMode="auto">
          <a:xfrm>
            <a:off x="285750" y="2857500"/>
            <a:ext cx="2286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86188" y="1857375"/>
            <a:ext cx="2571750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проложенные на высоте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2- 3 метра от поверхности земли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8" y="4202113"/>
            <a:ext cx="2571750" cy="5842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проложенные на земле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6188" y="6273800"/>
            <a:ext cx="2571750" cy="584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заглубленные на 1 метр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643688" y="3286125"/>
          <a:ext cx="2000250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50"/>
              </a:tblGrid>
              <a:tr h="428625">
                <a:tc>
                  <a:txBody>
                    <a:bodyPr/>
                    <a:lstStyle/>
                    <a:p>
                      <a:r>
                        <a:rPr lang="el-GR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=1,3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кГс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/кв.см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715125" y="5286375"/>
          <a:ext cx="2000250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50"/>
              </a:tblGrid>
              <a:tr h="428625">
                <a:tc>
                  <a:txBody>
                    <a:bodyPr/>
                    <a:lstStyle/>
                    <a:p>
                      <a:r>
                        <a:rPr lang="el-GR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Δ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=6-10 </a:t>
                      </a: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кГс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/кв.см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Стрелка вниз 14"/>
          <p:cNvSpPr/>
          <p:nvPr/>
        </p:nvSpPr>
        <p:spPr>
          <a:xfrm rot="13443492">
            <a:off x="2786063" y="1357313"/>
            <a:ext cx="785812" cy="12858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2793206" y="3136107"/>
            <a:ext cx="785813" cy="10858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8951343">
            <a:off x="2765425" y="4949825"/>
            <a:ext cx="785813" cy="12858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3571875" y="500063"/>
            <a:ext cx="2928938" cy="2143125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571875" y="2857500"/>
            <a:ext cx="2928938" cy="1928813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571875" y="4929188"/>
            <a:ext cx="2928938" cy="1928812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3643313" y="500063"/>
            <a:ext cx="2928937" cy="2071687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0800000">
            <a:off x="3643313" y="2786063"/>
            <a:ext cx="2857500" cy="1928812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>
            <a:off x="3714750" y="4929188"/>
            <a:ext cx="2714625" cy="1928812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0" y="500063"/>
            <a:ext cx="3643313" cy="62484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FFFF00"/>
                </a:solidFill>
                <a:latin typeface="Calibri" pitchFamily="34" charset="0"/>
              </a:rPr>
              <a:t>КОММУНИКАЦИИ, </a:t>
            </a:r>
          </a:p>
          <a:p>
            <a:pPr algn="ctr"/>
            <a:r>
              <a:rPr lang="ru-RU" altLang="ru-RU" sz="3200">
                <a:solidFill>
                  <a:srgbClr val="FFFF00"/>
                </a:solidFill>
                <a:latin typeface="Calibri" pitchFamily="34" charset="0"/>
              </a:rPr>
              <a:t>РАСПОЛОЖЕННЫЕ В ТРАНШЕЯХ, </a:t>
            </a:r>
          </a:p>
          <a:p>
            <a:pPr algn="ctr"/>
            <a:endParaRPr lang="ru-RU" altLang="ru-RU" sz="3200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ru-RU" altLang="ru-RU" sz="4800">
                <a:solidFill>
                  <a:srgbClr val="FFFF00"/>
                </a:solidFill>
                <a:latin typeface="Calibri" pitchFamily="34" charset="0"/>
              </a:rPr>
              <a:t>В 10 РАЗ </a:t>
            </a:r>
          </a:p>
          <a:p>
            <a:pPr algn="ctr"/>
            <a:endParaRPr lang="ru-RU" altLang="ru-RU" sz="3200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ru-RU" altLang="ru-RU" sz="3200">
                <a:solidFill>
                  <a:srgbClr val="FFFF00"/>
                </a:solidFill>
                <a:latin typeface="Calibri" pitchFamily="34" charset="0"/>
              </a:rPr>
              <a:t>УСТОЙЧЕВЕЕ КОММУНИКАЦИЙ РАСПОЛОЖЕННЫХ ПО ЭСТАКАДАМ, </a:t>
            </a:r>
          </a:p>
          <a:p>
            <a:pPr algn="ctr"/>
            <a:r>
              <a:rPr lang="ru-RU" altLang="ru-RU" sz="3200">
                <a:solidFill>
                  <a:srgbClr val="FFFF00"/>
                </a:solidFill>
                <a:latin typeface="Calibri" pitchFamily="34" charset="0"/>
              </a:rPr>
              <a:t>МАЧТАМ (ОПОРАМ) И СТЕНАМ ЗДАНИЙ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0" y="0"/>
            <a:ext cx="9144000" cy="692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инженерно-технические по ПУФ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38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908175" y="1268413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 УЧЕБНЫЙ   ВОПРОС</a:t>
            </a: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357158" y="1714488"/>
            <a:ext cx="828680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1. Понятие устойчивости функционирования объектов экономики и территорий в мирное и военное время.</a:t>
            </a:r>
          </a:p>
          <a:p>
            <a:pPr algn="just"/>
            <a:endParaRPr lang="ru-RU" sz="3200" dirty="0" smtClean="0"/>
          </a:p>
          <a:p>
            <a:pPr marL="457200" indent="-457200" algn="just">
              <a:spcBef>
                <a:spcPct val="50000"/>
              </a:spcBef>
            </a:pP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228600" y="533400"/>
            <a:ext cx="8534400" cy="555942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427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8064500" cy="355600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effectLst>
                  <a:outerShdw blurRad="38100" dist="38100" dir="2700000" algn="tl">
                    <a:srgbClr val="FFFFFF"/>
                  </a:outerShdw>
                </a:effectLst>
              </a:rPr>
              <a:t>Обеспечение герметизации административных  и производственных зданий </a:t>
            </a:r>
          </a:p>
        </p:txBody>
      </p:sp>
      <p:pic>
        <p:nvPicPr>
          <p:cNvPr id="54279" name="Picture 2" descr="https://im2-tub-ru.yandex.net/i?id=1d9bc077b5f7a7c8a28a64b06b859858&amp;n=33&amp;h=190&amp;w=2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4500563"/>
            <a:ext cx="26955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4" descr="https://im3-tub-ru.yandex.net/i?id=b7f7e09ab0f80bd60db636826d737d89&amp;n=33&amp;h=190&amp;w=2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1785938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8" descr="https://im2-tub-ru.yandex.net/i?id=c0e465217108e1dcc98e90b4305573fb&amp;n=33&amp;h=190&amp;w=23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75" y="1643063"/>
            <a:ext cx="28575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reeform 210"/>
          <p:cNvSpPr>
            <a:spLocks/>
          </p:cNvSpPr>
          <p:nvPr/>
        </p:nvSpPr>
        <p:spPr bwMode="auto">
          <a:xfrm>
            <a:off x="3563938" y="3141663"/>
            <a:ext cx="4248150" cy="2898775"/>
          </a:xfrm>
          <a:custGeom>
            <a:avLst/>
            <a:gdLst>
              <a:gd name="T0" fmla="*/ 0 w 20000"/>
              <a:gd name="T1" fmla="*/ 2147483647 h 20000"/>
              <a:gd name="T2" fmla="*/ 2147483647 w 20000"/>
              <a:gd name="T3" fmla="*/ 0 h 20000"/>
              <a:gd name="T4" fmla="*/ 2147483647 w 20000"/>
              <a:gd name="T5" fmla="*/ 2147483647 h 20000"/>
              <a:gd name="T6" fmla="*/ 2147483647 w 20000"/>
              <a:gd name="T7" fmla="*/ 2147483647 h 20000"/>
              <a:gd name="T8" fmla="*/ 2147483647 w 20000"/>
              <a:gd name="T9" fmla="*/ 2147483647 h 20000"/>
              <a:gd name="T10" fmla="*/ 0 w 20000"/>
              <a:gd name="T11" fmla="*/ 2147483647 h 20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000"/>
              <a:gd name="T19" fmla="*/ 0 h 20000"/>
              <a:gd name="T20" fmla="*/ 20000 w 20000"/>
              <a:gd name="T21" fmla="*/ 20000 h 20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000" h="20000">
                <a:moveTo>
                  <a:pt x="0" y="8030"/>
                </a:moveTo>
                <a:lnTo>
                  <a:pt x="6748" y="0"/>
                </a:lnTo>
                <a:lnTo>
                  <a:pt x="19989" y="10467"/>
                </a:lnTo>
                <a:lnTo>
                  <a:pt x="13645" y="19983"/>
                </a:lnTo>
                <a:lnTo>
                  <a:pt x="3241" y="19983"/>
                </a:lnTo>
                <a:lnTo>
                  <a:pt x="0" y="803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529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644900"/>
            <a:ext cx="9286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360863"/>
            <a:ext cx="9286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76800"/>
            <a:ext cx="955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Text Box 10"/>
          <p:cNvSpPr txBox="1">
            <a:spLocks noChangeArrowheads="1"/>
          </p:cNvSpPr>
          <p:nvPr/>
        </p:nvSpPr>
        <p:spPr bwMode="auto">
          <a:xfrm>
            <a:off x="642938" y="857250"/>
            <a:ext cx="7993062" cy="355600"/>
          </a:xfrm>
          <a:prstGeom prst="rect">
            <a:avLst/>
          </a:prstGeom>
          <a:solidFill>
            <a:srgbClr val="CCFF99"/>
          </a:soli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/>
              <a:t>Разработка и внедрение в производство защитной тары для продуктов и сырья</a:t>
            </a:r>
          </a:p>
        </p:txBody>
      </p:sp>
      <p:pic>
        <p:nvPicPr>
          <p:cNvPr id="55303" name="Picture 2" descr="https://im1-tub-ru.yandex.net/i?id=aeef7d2f0973fe0cb285972d75af6b94&amp;n=33&amp;h=190&amp;w=1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500563"/>
            <a:ext cx="30003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2" descr="https://im3-tub-ru.yandex.net/i?id=cace2725c13b7b4d95571bd13998195d&amp;n=33&amp;h=190&amp;w=2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1714500"/>
            <a:ext cx="2928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5" name="Picture 4" descr="https://im3-tub-ru.yandex.net/i?id=b2eed397be80f201ea6413a7ca94dd0e&amp;n=33&amp;h=190&amp;w=25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38" y="1714500"/>
            <a:ext cx="24193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50825" y="1628775"/>
            <a:ext cx="8642350" cy="792163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Максимально возможное сокращение запасов АХОВ,  легковоспламеняющихся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и взрывоопасных жидкостей  </a:t>
            </a:r>
          </a:p>
        </p:txBody>
      </p:sp>
      <p:sp>
        <p:nvSpPr>
          <p:cNvPr id="56323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40</a:t>
            </a:r>
          </a:p>
        </p:txBody>
      </p:sp>
      <p:pic>
        <p:nvPicPr>
          <p:cNvPr id="56324" name="Picture 2" descr="Я обычно плох, но, когда я хорош, я хорош дьявольски - Ситуация в Сирии. Асад уничтожает химическое оруж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714625"/>
            <a:ext cx="2571750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2" descr="http://im2-tub-ru.yandex.net/i?id=85d20593e2982077b2860e869a6c1034-13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2714625"/>
            <a:ext cx="25717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4" descr="Общество"/>
          <p:cNvPicPr>
            <a:picLocks noChangeAspect="1" noChangeArrowheads="1"/>
          </p:cNvPicPr>
          <p:nvPr/>
        </p:nvPicPr>
        <p:blipFill>
          <a:blip r:embed="rId4" cstate="print"/>
          <a:srcRect r="2499" b="9999"/>
          <a:stretch>
            <a:fillRect/>
          </a:stretch>
        </p:blipFill>
        <p:spPr bwMode="auto">
          <a:xfrm>
            <a:off x="6072188" y="2714625"/>
            <a:ext cx="2786062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6" descr="Утилизация химзаводов"/>
          <p:cNvPicPr>
            <a:picLocks noChangeAspect="1" noChangeArrowheads="1"/>
          </p:cNvPicPr>
          <p:nvPr/>
        </p:nvPicPr>
        <p:blipFill>
          <a:blip r:embed="rId5" cstate="print"/>
          <a:srcRect l="3539" t="10001" r="4480" b="14999"/>
          <a:stretch>
            <a:fillRect/>
          </a:stretch>
        </p:blipFill>
        <p:spPr bwMode="auto">
          <a:xfrm>
            <a:off x="6143625" y="4857750"/>
            <a:ext cx="27241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8" descr="http://im1-tub-ru.yandex.net/i?id=cbff5907e28f1aa12cff493f534f8b52-34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88" y="4857750"/>
            <a:ext cx="25717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10" descr="Особенности автомобильных перевозок опасных грузов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4857750"/>
            <a:ext cx="25717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285750" y="692150"/>
            <a:ext cx="8642350" cy="792163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Защита емкостей для хранения АХОВ от разрушения взрывами и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 другими воздействиями</a:t>
            </a:r>
          </a:p>
        </p:txBody>
      </p:sp>
      <p:sp>
        <p:nvSpPr>
          <p:cNvPr id="57347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40</a:t>
            </a:r>
          </a:p>
        </p:txBody>
      </p:sp>
      <p:pic>
        <p:nvPicPr>
          <p:cNvPr id="57348" name="Picture 2" descr="http://im2-tub-ru.yandex.net/i?id=fc9e787d20aac77d5e468b3e6ba4ecd3-96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571625"/>
            <a:ext cx="26781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4" descr="Стена ВКонтак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4071938"/>
            <a:ext cx="27146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8" descr="NGrad.Ru - блог о науке, технологиях, изобретениях. - Part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63" y="4071938"/>
            <a:ext cx="25717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10" descr="Гп 5. Шмп пмг. Кумертау. Паспорт пш 2 противогаз. Пбф противогаз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4071938"/>
            <a:ext cx="25003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12" descr="На АЭС во Франции произошел взрыв - ЯПлакалъ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63" y="1571625"/>
            <a:ext cx="25003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14" descr="Список 10 самых радиоактивных участков территории на Земле - Интересное аномально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3" y="1571625"/>
            <a:ext cx="25717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85750" y="1123950"/>
            <a:ext cx="8642350" cy="7921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Углубление или надежное укрепление емкостей для хранения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приготовления АХОВ, а также устройство автоматических отключающих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устройств</a:t>
            </a:r>
          </a:p>
        </p:txBody>
      </p:sp>
      <p:sp>
        <p:nvSpPr>
          <p:cNvPr id="58371" name="Text Box 11"/>
          <p:cNvSpPr txBox="1">
            <a:spLocks noChangeArrowheads="1"/>
          </p:cNvSpPr>
          <p:nvPr/>
        </p:nvSpPr>
        <p:spPr bwMode="auto">
          <a:xfrm>
            <a:off x="8604250" y="6524625"/>
            <a:ext cx="539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>
              <a:latin typeface="Calibri" pitchFamily="34" charset="0"/>
            </a:endParaRPr>
          </a:p>
        </p:txBody>
      </p:sp>
      <p:sp>
        <p:nvSpPr>
          <p:cNvPr id="58372" name="Text Box 12"/>
          <p:cNvSpPr txBox="1">
            <a:spLocks noChangeArrowheads="1"/>
          </p:cNvSpPr>
          <p:nvPr/>
        </p:nvSpPr>
        <p:spPr bwMode="auto">
          <a:xfrm>
            <a:off x="8532813" y="6597650"/>
            <a:ext cx="6111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39</a:t>
            </a:r>
          </a:p>
        </p:txBody>
      </p:sp>
      <p:pic>
        <p:nvPicPr>
          <p:cNvPr id="58373" name="Picture 2" descr="jpg - Внутреннее устройство автоматического выключателя фирмы &quot;ИЭК - Альбом #17 - Нормальный сетевой фильтр своими руками :-) 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0088" y="4838700"/>
            <a:ext cx="2500312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6" descr="http://im2-tub-ru.yandex.net/i?id=c077c38bdcf2accfba2ac20f83b04027-137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4822825"/>
            <a:ext cx="27368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8" descr="http://im2-tub-ru.yandex.net/i?id=36ae5abdf74259a549302988afc0379f-119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4857750"/>
            <a:ext cx="2500313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14" descr="От выбросов хлора в Березниках &quot;спасут&quot; приборы контрол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2841625"/>
            <a:ext cx="2500313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7" name="Picture 16" descr="http://im3-tub-ru.yandex.net/i?id=1c204f5feaad76a05c482908b6ff7bcf-92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25" y="2841625"/>
            <a:ext cx="236220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Picture 18" descr="http://im3-tub-ru.yandex.net/i?id=d11586786c58aa8c097f1bf9bc4112ed-09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3" y="2841625"/>
            <a:ext cx="240982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вал 16"/>
          <p:cNvSpPr/>
          <p:nvPr/>
        </p:nvSpPr>
        <p:spPr>
          <a:xfrm>
            <a:off x="5786438" y="5429250"/>
            <a:ext cx="714375" cy="64293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395" name="Rectangle 5"/>
          <p:cNvSpPr>
            <a:spLocks noGrp="1" noChangeArrowheads="1"/>
          </p:cNvSpPr>
          <p:nvPr>
            <p:ph type="title"/>
          </p:nvPr>
        </p:nvSpPr>
        <p:spPr>
          <a:xfrm>
            <a:off x="34925" y="765175"/>
            <a:ext cx="9144000" cy="520700"/>
          </a:xfrm>
          <a:solidFill>
            <a:srgbClr val="FF0000"/>
          </a:solidFill>
          <a:ln w="38100" cmpd="dbl"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ru-RU" altLang="ru-RU" sz="1800" b="1" smtClean="0">
                <a:solidFill>
                  <a:srgbClr val="FFFF00"/>
                </a:solidFill>
              </a:rPr>
              <a:t>Применение приспособлений, исключающих разлив АХОВ по территории  предприятия</a:t>
            </a:r>
          </a:p>
        </p:txBody>
      </p:sp>
      <p:sp>
        <p:nvSpPr>
          <p:cNvPr id="59396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40</a:t>
            </a:r>
          </a:p>
        </p:txBody>
      </p:sp>
      <p:pic>
        <p:nvPicPr>
          <p:cNvPr id="59397" name="Picture 3" descr="http://im0-tub-ru.yandex.net/i?id=b384d741453edd5a67beffd024000fd5-69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85875"/>
            <a:ext cx="2357438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7" descr="В коттеджном поселке Антоновка строительство, благоустройство и монтаж инженерных систем водозаборного узла"/>
          <p:cNvPicPr>
            <a:picLocks noChangeAspect="1" noChangeArrowheads="1"/>
          </p:cNvPicPr>
          <p:nvPr/>
        </p:nvPicPr>
        <p:blipFill>
          <a:blip r:embed="rId3" cstate="print"/>
          <a:srcRect l="6923" t="3363" r="5383" b="5829"/>
          <a:stretch>
            <a:fillRect/>
          </a:stretch>
        </p:blipFill>
        <p:spPr bwMode="auto">
          <a:xfrm>
            <a:off x="285750" y="5143500"/>
            <a:ext cx="23574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9" descr="Проектный институт Гипронефтехим, проект АЗС, проект АГЗС, проект АЗК, проектирование АЗС, рабочий проект на АЗС, проектная и р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214688"/>
            <a:ext cx="2357438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071813" y="1714500"/>
            <a:ext cx="1928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хранение 50 тонн аммиака без обваловки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6143625" y="5715000"/>
            <a:ext cx="357188" cy="3651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Трапеция 21"/>
          <p:cNvSpPr/>
          <p:nvPr/>
        </p:nvSpPr>
        <p:spPr>
          <a:xfrm>
            <a:off x="6000750" y="5643563"/>
            <a:ext cx="214313" cy="21431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715125" y="1357313"/>
            <a:ext cx="22145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удаление границ возможного опасного химического заражения  1,15 км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 rot="10800000" flipV="1">
            <a:off x="2928938" y="3494088"/>
            <a:ext cx="22240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высота обваловки (поддона, стакана)  1 МЕТР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071813" y="5357813"/>
            <a:ext cx="2071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высота обваловки (поддона, стакана)  3 МЕТРА</a:t>
            </a:r>
          </a:p>
        </p:txBody>
      </p:sp>
      <p:sp>
        <p:nvSpPr>
          <p:cNvPr id="29" name="Овал 28"/>
          <p:cNvSpPr/>
          <p:nvPr/>
        </p:nvSpPr>
        <p:spPr>
          <a:xfrm>
            <a:off x="5572125" y="3357563"/>
            <a:ext cx="928688" cy="8572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 flipV="1">
            <a:off x="6143625" y="3786188"/>
            <a:ext cx="357188" cy="365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Трапеция 30"/>
          <p:cNvSpPr/>
          <p:nvPr/>
        </p:nvSpPr>
        <p:spPr>
          <a:xfrm>
            <a:off x="5929313" y="3714750"/>
            <a:ext cx="214312" cy="214313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286375" y="1285875"/>
            <a:ext cx="1619250" cy="15001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3" name="Прямая со стрелкой 32"/>
          <p:cNvCxnSpPr>
            <a:stCxn id="43" idx="3"/>
            <a:endCxn id="32" idx="6"/>
          </p:cNvCxnSpPr>
          <p:nvPr/>
        </p:nvCxnSpPr>
        <p:spPr>
          <a:xfrm flipV="1">
            <a:off x="6188075" y="2035175"/>
            <a:ext cx="717550" cy="7143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715125" y="3236913"/>
            <a:ext cx="22145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удаление границ возможного опасного химического заражения  0,35 км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867525" y="4951413"/>
            <a:ext cx="22145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latin typeface="Calibri" pitchFamily="34" charset="0"/>
              </a:rPr>
              <a:t>удаление границ возможного опасного химического заражения  0,2 км</a:t>
            </a:r>
          </a:p>
        </p:txBody>
      </p:sp>
      <p:sp>
        <p:nvSpPr>
          <p:cNvPr id="43" name="Трапеция 42"/>
          <p:cNvSpPr/>
          <p:nvPr/>
        </p:nvSpPr>
        <p:spPr>
          <a:xfrm>
            <a:off x="6000750" y="2000250"/>
            <a:ext cx="214313" cy="214313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23" grpId="0"/>
      <p:bldP spid="27" grpId="0"/>
      <p:bldP spid="28" grpId="0"/>
      <p:bldP spid="29" grpId="0" animBg="1"/>
      <p:bldP spid="32" grpId="0" animBg="1"/>
      <p:bldP spid="35" grpId="0"/>
      <p:bldP spid="3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357188" y="1196975"/>
            <a:ext cx="8642350" cy="601663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Создание запасов нейтрализующих веществ (щелочей, соды и др.)</a:t>
            </a:r>
          </a:p>
        </p:txBody>
      </p:sp>
      <p:sp>
        <p:nvSpPr>
          <p:cNvPr id="60419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40</a:t>
            </a:r>
          </a:p>
        </p:txBody>
      </p:sp>
      <p:pic>
        <p:nvPicPr>
          <p:cNvPr id="60420" name="Picture 2" descr="Киевская служба спасения: спасатели, аварийно-спасательная служб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4500563"/>
            <a:ext cx="27146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6" descr="http://im2-tub-ru.yandex.net/i?id=f8454fef6e85a83f66460ba262c302f0-120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928813"/>
            <a:ext cx="2643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12" descr="Сульфит натрия"/>
          <p:cNvPicPr>
            <a:picLocks noChangeAspect="1" noChangeArrowheads="1"/>
          </p:cNvPicPr>
          <p:nvPr/>
        </p:nvPicPr>
        <p:blipFill>
          <a:blip r:embed="rId4" cstate="print"/>
          <a:srcRect r="2499" b="8124"/>
          <a:stretch>
            <a:fillRect/>
          </a:stretch>
        </p:blipFill>
        <p:spPr bwMode="auto">
          <a:xfrm>
            <a:off x="6215063" y="1928813"/>
            <a:ext cx="2643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14" descr="http://im0-tub-ru.yandex.net/i?id=e663a1167f5e8bdf6af86e68d120551d-102-144&amp;n=33&amp;h=190"/>
          <p:cNvPicPr>
            <a:picLocks noChangeAspect="1" noChangeArrowheads="1"/>
          </p:cNvPicPr>
          <p:nvPr/>
        </p:nvPicPr>
        <p:blipFill>
          <a:blip r:embed="rId5" cstate="print"/>
          <a:srcRect r="2173" b="15150"/>
          <a:stretch>
            <a:fillRect/>
          </a:stretch>
        </p:blipFill>
        <p:spPr bwMode="auto">
          <a:xfrm>
            <a:off x="3214688" y="1928813"/>
            <a:ext cx="27146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16" descr="http://im2-tub-ru.yandex.net/i?id=b724ad2c174495b0473b4dacb8a3b3fd-119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4500563"/>
            <a:ext cx="2786062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5" name="Picture 18" descr="http://im1-tub-ru.yandex.net/i?id=0458e9d7c569804c442ad4c7833dd985-68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63" y="4500563"/>
            <a:ext cx="264318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22238" y="188913"/>
            <a:ext cx="8899525" cy="5222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322263" y="552450"/>
            <a:ext cx="8588375" cy="792163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Определение возможности ограничения в использовании или отказ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 от применения АХОВ и горючих веществ и переход на их заменители</a:t>
            </a:r>
          </a:p>
        </p:txBody>
      </p:sp>
      <p:sp>
        <p:nvSpPr>
          <p:cNvPr id="61443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40</a:t>
            </a:r>
          </a:p>
        </p:txBody>
      </p:sp>
      <p:pic>
        <p:nvPicPr>
          <p:cNvPr id="61444" name="Picture 2" descr="http://im1-tub-ru.yandex.net/i?id=f7aa05b2b7e8e6d0f4f3acaf23bb047a-119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357313"/>
            <a:ext cx="27146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4" descr="http://im3-tub-ru.yandex.net/i?id=4e8412949762397221731839a7dde229-46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357313"/>
            <a:ext cx="2762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6" descr="http://im1-tub-ru.yandex.net/i?id=04946dad5e31c586a712c783f515b00e-36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357313"/>
            <a:ext cx="25431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8" descr="http://im2-tub-ru.yandex.net/i?id=6c79178fd1b82749b937a27321ccd711-44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4357688"/>
            <a:ext cx="2786062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8" name="Picture 10" descr="http://im1-tub-ru.yandex.net/i?id=7c562b07d4e7ea1678a65dec387b1452-124-144&amp;n=33&amp;h=190"/>
          <p:cNvPicPr>
            <a:picLocks noChangeAspect="1" noChangeArrowheads="1"/>
          </p:cNvPicPr>
          <p:nvPr/>
        </p:nvPicPr>
        <p:blipFill>
          <a:blip r:embed="rId6" cstate="print"/>
          <a:srcRect t="6667" r="1996" b="6667"/>
          <a:stretch>
            <a:fillRect/>
          </a:stretch>
        </p:blipFill>
        <p:spPr bwMode="auto">
          <a:xfrm>
            <a:off x="3357563" y="4357688"/>
            <a:ext cx="25717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2" descr="http://im2-tub-ru.yandex.net/i?id=3755b1dbbcc4b16277d6add997a2f5cc-119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00" y="4357688"/>
            <a:ext cx="2571750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22238" y="44450"/>
            <a:ext cx="8899525" cy="52387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238125" y="549275"/>
            <a:ext cx="8642350" cy="593725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Внедрение автоматической сигнализации в целях оповещения персонала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об аварии, взрыве, загазованности</a:t>
            </a:r>
          </a:p>
        </p:txBody>
      </p:sp>
      <p:sp>
        <p:nvSpPr>
          <p:cNvPr id="62467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41</a:t>
            </a:r>
          </a:p>
        </p:txBody>
      </p:sp>
      <p:pic>
        <p:nvPicPr>
          <p:cNvPr id="62468" name="Picture 2" descr="http://im1-tub-ru.yandex.net/i?id=d475bc36dddcffc577dd8960e87ccf45-84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143000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4" descr="Маркетинговое исследование рынка автоматических установок пожаротушения. Новости маркетинговой группы Тек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1143000"/>
            <a:ext cx="2571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http://im0-tub-ru.yandex.net/i?id=67256726542c5629326a96004216bc90-52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1143000"/>
            <a:ext cx="2571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8" descr="http://im1-tub-ru.yandex.net/i?id=f1867cdd9a0b1f2ebdafcc5b221ee8b0-58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071813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10" descr="http://im0-tub-ru.yandex.net/i?id=02dafbdd9a11140c1852e38168f98cc1-18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63" y="3071813"/>
            <a:ext cx="2571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3" name="Picture 12" descr="http://im3-tub-ru.yandex.net/i?id=fc2012d808902e22c376f5dabf8010f9-72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00" y="3071813"/>
            <a:ext cx="25527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4" name="Picture 14" descr="http://im2-tub-ru.yandex.net/i?id=c18134f20bac60c067ae42d3aa97b559-75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50" y="5000625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5" name="Picture 16" descr="http://im0-tub-ru.yandex.net/i?id=576fc6777b5aecbff8b8bca7e7281146-87-144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63" y="5000625"/>
            <a:ext cx="2571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6" name="Picture 18" descr="http://im1-tub-ru.yandex.net/i?id=8dc0eeba62ef3cc48229d27d23b23537-141-144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00" y="5000625"/>
            <a:ext cx="250031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22238" y="44450"/>
            <a:ext cx="8899525" cy="52387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ChangeArrowheads="1"/>
          </p:cNvSpPr>
          <p:nvPr/>
        </p:nvSpPr>
        <p:spPr bwMode="auto">
          <a:xfrm>
            <a:off x="214313" y="285750"/>
            <a:ext cx="8642350" cy="649288"/>
          </a:xfrm>
          <a:prstGeom prst="rect">
            <a:avLst/>
          </a:prstGeom>
          <a:solidFill>
            <a:srgbClr val="FFFF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latin typeface="Calibri" pitchFamily="34" charset="0"/>
              </a:rPr>
              <a:t>Размещение складов АХОВ, легковоспламеняющихся жидкостей с учетом </a:t>
            </a:r>
          </a:p>
          <a:p>
            <a:pPr algn="ctr"/>
            <a:r>
              <a:rPr lang="ru-RU" altLang="ru-RU" b="1">
                <a:latin typeface="Calibri" pitchFamily="34" charset="0"/>
              </a:rPr>
              <a:t>направления господствующего ветра</a:t>
            </a:r>
          </a:p>
        </p:txBody>
      </p:sp>
      <p:sp>
        <p:nvSpPr>
          <p:cNvPr id="63491" name="Text Box 10"/>
          <p:cNvSpPr txBox="1">
            <a:spLocks noChangeArrowheads="1"/>
          </p:cNvSpPr>
          <p:nvPr/>
        </p:nvSpPr>
        <p:spPr bwMode="auto">
          <a:xfrm>
            <a:off x="8675688" y="6597650"/>
            <a:ext cx="468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>
                <a:latin typeface="Calibri" pitchFamily="34" charset="0"/>
              </a:rPr>
              <a:t>41</a:t>
            </a:r>
          </a:p>
        </p:txBody>
      </p:sp>
      <p:pic>
        <p:nvPicPr>
          <p:cNvPr id="63492" name="Picture 2" descr="http://im0-tub-ru.yandex.net/i?id=58cbdaec569a9bd77416ba33186e5b25-88-144&amp;n=33&amp;h=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000125"/>
            <a:ext cx="26431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6" descr="http://im3-tub-ru.yandex.net/i?id=aced051f7832ae3b2e280e10de721e5c-44-144&amp;n=33&amp;h=1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928938"/>
            <a:ext cx="26431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8" descr="http://im1-tub-ru.yandex.net/i?id=64c53eb26ce18a34893c1b3762a7633c-12-144&amp;n=33&amp;h=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2928938"/>
            <a:ext cx="26431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12" descr="http://im2-tub-ru.yandex.net/i?id=c28e64b9999a469a87e4534925db3a29-05-144&amp;n=33&amp;h=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929188"/>
            <a:ext cx="26431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Picture 14" descr="http://im1-tub-ru.yandex.net/i?id=21a9901c6f4d617d7bcf729820f9eebd-97-144&amp;n=33&amp;h=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25" y="4929188"/>
            <a:ext cx="264318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7" name="Picture 16" descr="http://im2-tub-ru.yandex.net/i?id=3b676a5273b49c0a1ba07fb937ea8818-27-144&amp;n=33&amp;h=1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3" y="1000125"/>
            <a:ext cx="2571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8" name="Picture 18" descr="http://im1-tub-ru.yandex.net/i?id=fc6faa7e3de56b3646b83e538ea50b4e-125-144&amp;n=33&amp;h=1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00775" y="4929188"/>
            <a:ext cx="26574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9" name="Picture 20" descr="http://im3-tub-ru.yandex.net/i?id=16fa73e17d832cd4fdbefaf988b92229-13-16f-10603&amp;n=33&amp;h=19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25" y="1000125"/>
            <a:ext cx="278606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0" name="Picture 22" descr="http://im3-tub-ru.yandex.net/i?id=0741483a8b0bbb2e62bfbee435cc3ba5-75-144&amp;n=33&amp;h=19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63" y="2928938"/>
            <a:ext cx="264318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22238" y="44450"/>
            <a:ext cx="8899525" cy="52387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indent="92075"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Основные технологические мероприятия по ПУФ</a:t>
            </a:r>
            <a:endParaRPr lang="ru-RU" sz="2800" b="1" i="1" dirty="0">
              <a:solidFill>
                <a:srgbClr val="F2171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3471</TotalTime>
  <Words>11022</Words>
  <Application>Microsoft Office PowerPoint</Application>
  <PresentationFormat>Экран (4:3)</PresentationFormat>
  <Paragraphs>3122</Paragraphs>
  <Slides>198</Slides>
  <Notes>6</Notes>
  <HiddenSlides>0</HiddenSlides>
  <MMClips>0</MMClips>
  <ScaleCrop>false</ScaleCrop>
  <HeadingPairs>
    <vt:vector size="8" baseType="variant">
      <vt:variant>
        <vt:lpstr>Тема</vt:lpstr>
      </vt:variant>
      <vt:variant>
        <vt:i4>1</vt:i4>
      </vt:variant>
      <vt:variant>
        <vt:lpstr>Связи</vt:lpstr>
      </vt:variant>
      <vt:variant>
        <vt:i4>4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198</vt:i4>
      </vt:variant>
    </vt:vector>
  </HeadingPairs>
  <TitlesOfParts>
    <vt:vector size="206" baseType="lpstr">
      <vt:lpstr>Тема Office</vt:lpstr>
      <vt:lpstr>???</vt:lpstr>
      <vt:lpstr>???</vt:lpstr>
      <vt:lpstr>???</vt:lpstr>
      <vt:lpstr>???</vt:lpstr>
      <vt:lpstr>Точечный рисунок</vt:lpstr>
      <vt:lpstr>Формула</vt:lpstr>
      <vt:lpstr>Фотография Photo Editor</vt:lpstr>
      <vt:lpstr>Слайд 1</vt:lpstr>
      <vt:lpstr>Слайд 2</vt:lpstr>
      <vt:lpstr>Литература</vt:lpstr>
      <vt:lpstr>Литература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ОБЪЕКТ  ЭКОНОМИКИ</vt:lpstr>
      <vt:lpstr>Слайд 14</vt:lpstr>
      <vt:lpstr>Слайд 15</vt:lpstr>
      <vt:lpstr>Слайд 16</vt:lpstr>
      <vt:lpstr>Слайд 17</vt:lpstr>
      <vt:lpstr>Слайд 18</vt:lpstr>
      <vt:lpstr>ч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Применение приспособлений, исключающих разлив АХОВ по территории  предприятия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НАРАЩИВАНИЕ  МЕРОПРИЯТИЙ ПО  ПУФ НА  В/ВРЕМЯ</vt:lpstr>
      <vt:lpstr>ИССЛЕДОВАНИЕ УСТОЙЧИВОСТИ ФУНКЦИОНИРОВАНИЯ ОБЪЕКТА ЭКОНОМИКИ</vt:lpstr>
      <vt:lpstr>ИССЛЕДОВАНИЕ УСТОЙЧИВОСТИ ФУНКЦИОНИРОВАНИЯ ОБЪЕКТА ПРИ ЧС</vt:lpstr>
      <vt:lpstr>ПОДГОТОВКА К ПРОВЕДЕНИЮ ИССЛЕДОВАНИЯ УСТОЙЧИВОСТИ</vt:lpstr>
      <vt:lpstr>ДОКУМЕНТЫ ДЛЯ ПРОВЕДЕНИЯ ИССЛЕДОВАНИЙ УСТОЙЧИВОСТИ ФУНКЦИОНИРОВАНИЯ ОБЪЕКТА ЭКОНОМИКИ</vt:lpstr>
      <vt:lpstr>ПОДГОТОВКА К ПРОВЕДЕНИЮ ИССЛЕДОВАНИЯ УСТОЙЧИВОСТИ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Последовательность и содержание исследование устойчивости  объекта при ЧС мирного и военного времени </vt:lpstr>
      <vt:lpstr>Слайд 122</vt:lpstr>
      <vt:lpstr>Исследовательский этап</vt:lpstr>
      <vt:lpstr> ОЦЕНКА УСТОЙЧИВОСТИ ФУНКЦИОНИРОВАНИЯ ОБЪЕКТОВ ЭКОНОМИКИ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Масса 47 000 кг</vt:lpstr>
      <vt:lpstr>Слайд 167</vt:lpstr>
      <vt:lpstr>Слайд 168</vt:lpstr>
      <vt:lpstr>Слайд 169</vt:lpstr>
      <vt:lpstr>Слайд 170</vt:lpstr>
      <vt:lpstr>Слайд 171</vt:lpstr>
      <vt:lpstr>Слайд 172</vt:lpstr>
      <vt:lpstr>Слайд 173</vt:lpstr>
      <vt:lpstr>Слайд 174</vt:lpstr>
      <vt:lpstr>Слайд 175</vt:lpstr>
      <vt:lpstr>Слайд 176</vt:lpstr>
      <vt:lpstr>Слайд 177</vt:lpstr>
      <vt:lpstr>Слайд 178</vt:lpstr>
      <vt:lpstr>Слайд 179</vt:lpstr>
      <vt:lpstr>Слайд 180</vt:lpstr>
      <vt:lpstr>Слайд 181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Слайд 190</vt:lpstr>
      <vt:lpstr>Слайд 191</vt:lpstr>
      <vt:lpstr>ПЛАНИРОВАНИЕ МЕРОПРИЯТИЙ УСТОЙЧИВОСТИ ФУНКЦИОНИРОВАНИЯ ОБЪЕКТА ЭКОНОМИКИ</vt:lpstr>
      <vt:lpstr>Слайд 193</vt:lpstr>
      <vt:lpstr>Слайд 194</vt:lpstr>
      <vt:lpstr>ПЛАНИРОВАНИЕ МЕРОПРИЯТИЙ ПО ПУФ ОБЪЕКТА ЭКОНОМИКИ</vt:lpstr>
      <vt:lpstr>П  Л  А  Н  основных ИТМ по повышению устойчивости функционирования объекта  на ________год</vt:lpstr>
      <vt:lpstr>ПЛАН   наращивания мероприятий по повышению устойчивости функционирования объекта  </vt:lpstr>
      <vt:lpstr>Слайд 198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Приказ МЧС России от 25 ноября 1998 г. № 682 «О дальнейшем развитии системы предупреждения ЧС на территории субъекта Российской Федерации»             Приказ МЧС России от 28 февраля 2003 г. № 105 «Об утверждении требований по предупреждению ЧС на потенциально опасных объектах и объектах жизнеобеспечения»              Приказ МЧС России от 4 ноября 2004 г. № 506 «Об утверждении типового паспорта безопасности опасного объекта»              Приказ  МЧС  России от 14 ноября 2008 г. № 687 «Об утверждении Положения об организации и ведении гражданской  обороны  в  муниципальных  образованиях и  организациях»</dc:title>
  <dc:creator>qwert</dc:creator>
  <cp:lastModifiedBy>Дом</cp:lastModifiedBy>
  <cp:revision>215</cp:revision>
  <dcterms:created xsi:type="dcterms:W3CDTF">2014-10-24T08:51:08Z</dcterms:created>
  <dcterms:modified xsi:type="dcterms:W3CDTF">2021-02-18T06:42:58Z</dcterms:modified>
</cp:coreProperties>
</file>